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6" r:id="rId2"/>
    <p:sldId id="265" r:id="rId3"/>
    <p:sldId id="309" r:id="rId4"/>
    <p:sldId id="266" r:id="rId5"/>
    <p:sldId id="267" r:id="rId6"/>
    <p:sldId id="268" r:id="rId7"/>
    <p:sldId id="269" r:id="rId8"/>
    <p:sldId id="310" r:id="rId9"/>
    <p:sldId id="312" r:id="rId10"/>
    <p:sldId id="313" r:id="rId11"/>
    <p:sldId id="314" r:id="rId12"/>
    <p:sldId id="311" r:id="rId13"/>
    <p:sldId id="270" r:id="rId14"/>
    <p:sldId id="272" r:id="rId15"/>
    <p:sldId id="271" r:id="rId16"/>
    <p:sldId id="273" r:id="rId17"/>
    <p:sldId id="274" r:id="rId18"/>
    <p:sldId id="275" r:id="rId19"/>
    <p:sldId id="276" r:id="rId20"/>
    <p:sldId id="319" r:id="rId21"/>
    <p:sldId id="277" r:id="rId22"/>
    <p:sldId id="315" r:id="rId23"/>
    <p:sldId id="278" r:id="rId24"/>
    <p:sldId id="316" r:id="rId25"/>
    <p:sldId id="279" r:id="rId26"/>
    <p:sldId id="317" r:id="rId27"/>
    <p:sldId id="280" r:id="rId28"/>
    <p:sldId id="281" r:id="rId29"/>
    <p:sldId id="282" r:id="rId30"/>
    <p:sldId id="318" r:id="rId31"/>
    <p:sldId id="283" r:id="rId32"/>
    <p:sldId id="320" r:id="rId33"/>
    <p:sldId id="284" r:id="rId34"/>
    <p:sldId id="321" r:id="rId35"/>
    <p:sldId id="285" r:id="rId36"/>
    <p:sldId id="286" r:id="rId37"/>
    <p:sldId id="287" r:id="rId38"/>
    <p:sldId id="322" r:id="rId39"/>
    <p:sldId id="288" r:id="rId40"/>
    <p:sldId id="289" r:id="rId41"/>
    <p:sldId id="290" r:id="rId42"/>
    <p:sldId id="323" r:id="rId43"/>
    <p:sldId id="291" r:id="rId44"/>
    <p:sldId id="292" r:id="rId45"/>
    <p:sldId id="293" r:id="rId46"/>
    <p:sldId id="294" r:id="rId47"/>
    <p:sldId id="324" r:id="rId48"/>
    <p:sldId id="295" r:id="rId49"/>
    <p:sldId id="325" r:id="rId50"/>
    <p:sldId id="296" r:id="rId51"/>
    <p:sldId id="326" r:id="rId52"/>
    <p:sldId id="297" r:id="rId53"/>
    <p:sldId id="327" r:id="rId54"/>
    <p:sldId id="298" r:id="rId55"/>
    <p:sldId id="299" r:id="rId56"/>
    <p:sldId id="328" r:id="rId57"/>
    <p:sldId id="300" r:id="rId58"/>
    <p:sldId id="329" r:id="rId59"/>
    <p:sldId id="341" r:id="rId60"/>
    <p:sldId id="301" r:id="rId61"/>
    <p:sldId id="330" r:id="rId62"/>
    <p:sldId id="302" r:id="rId63"/>
    <p:sldId id="331" r:id="rId64"/>
    <p:sldId id="303" r:id="rId65"/>
    <p:sldId id="340" r:id="rId66"/>
    <p:sldId id="304" r:id="rId67"/>
    <p:sldId id="305" r:id="rId68"/>
    <p:sldId id="333" r:id="rId69"/>
    <p:sldId id="306" r:id="rId70"/>
    <p:sldId id="307" r:id="rId71"/>
    <p:sldId id="332" r:id="rId72"/>
    <p:sldId id="336" r:id="rId73"/>
    <p:sldId id="337" r:id="rId74"/>
    <p:sldId id="334" r:id="rId75"/>
    <p:sldId id="338" r:id="rId76"/>
    <p:sldId id="335" r:id="rId77"/>
    <p:sldId id="308" r:id="rId78"/>
    <p:sldId id="339" r:id="rId7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416" y="-3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8/9/2023</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IN"/>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8/9/2023</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IN" smtClean="0"/>
              <a:pPr/>
              <a:t>‹#›</a:t>
            </a:fld>
            <a:endParaRPr lang="en-IN"/>
          </a:p>
        </p:txBody>
      </p:sp>
      <p:sp>
        <p:nvSpPr>
          <p:cNvPr id="10" name="Footer Placeholder 9"/>
          <p:cNvSpPr>
            <a:spLocks noGrp="1"/>
          </p:cNvSpPr>
          <p:nvPr>
            <p:ph type="ftr" sz="quarter" idx="16"/>
          </p:nvPr>
        </p:nvSpPr>
        <p:spPr/>
        <p:txBody>
          <a:bodyPr rtlCol="0"/>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IN"/>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8/9/2023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pPr/>
              <a:t>‹#›</a:t>
            </a:fld>
            <a:endParaRPr lang="en-IN"/>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8/9/2023</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IN" smtClean="0"/>
              <a:pPr/>
              <a:t>‹#›</a:t>
            </a:fld>
            <a:endParaRPr lang="en-IN"/>
          </a:p>
        </p:txBody>
      </p:sp>
      <p:sp>
        <p:nvSpPr>
          <p:cNvPr id="8" name="Footer Placeholder 7"/>
          <p:cNvSpPr>
            <a:spLocks noGrp="1"/>
          </p:cNvSpPr>
          <p:nvPr>
            <p:ph type="ftr" sz="quarter" idx="12"/>
          </p:nvPr>
        </p:nvSpPr>
        <p:spPr/>
        <p:txBody>
          <a:bodyPr rtlCol="0"/>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8/9/2023</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IN" smtClean="0"/>
              <a:pPr/>
              <a:t>‹#›</a:t>
            </a:fld>
            <a:endParaRPr lang="en-IN"/>
          </a:p>
        </p:txBody>
      </p:sp>
      <p:sp>
        <p:nvSpPr>
          <p:cNvPr id="23" name="Footer Placeholder 22"/>
          <p:cNvSpPr>
            <a:spLocks noGrp="1"/>
          </p:cNvSpPr>
          <p:nvPr>
            <p:ph type="ftr" sz="quarter" idx="16"/>
          </p:nvPr>
        </p:nvSpPr>
        <p:spPr/>
        <p:txBody>
          <a:bodyPr rtlCol="0"/>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8/9/2023</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IN" smtClean="0"/>
              <a:pPr/>
              <a:t>‹#›</a:t>
            </a:fld>
            <a:endParaRPr lang="en-IN"/>
          </a:p>
        </p:txBody>
      </p:sp>
      <p:sp>
        <p:nvSpPr>
          <p:cNvPr id="21" name="Footer Placeholder 20"/>
          <p:cNvSpPr>
            <a:spLocks noGrp="1"/>
          </p:cNvSpPr>
          <p:nvPr>
            <p:ph type="ftr" sz="quarter" idx="12"/>
          </p:nvPr>
        </p:nvSpPr>
        <p:spPr/>
        <p:txBody>
          <a:bodyPr rtlCol="0"/>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8/9/2023</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IN"/>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lifewire.com/motherboards-system-boards-and-mainboards-2618154" TargetMode="External"/><Relationship Id="rId2" Type="http://schemas.openxmlformats.org/officeDocument/2006/relationships/hyperlink" Target="https://www.lifewire.com/computer-hardware-2625895"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computer.howstuffworks.com/motherboard.ht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72589" y="755649"/>
            <a:ext cx="5739130" cy="1854200"/>
          </a:xfrm>
          <a:prstGeom prst="rect">
            <a:avLst/>
          </a:prstGeom>
        </p:spPr>
        <p:txBody>
          <a:bodyPr vert="horz" wrap="square" lIns="0" tIns="12065" rIns="0" bIns="0" rtlCol="0">
            <a:spAutoFit/>
          </a:bodyPr>
          <a:lstStyle/>
          <a:p>
            <a:pPr marL="12700" marR="5080" algn="ctr">
              <a:lnSpc>
                <a:spcPct val="100000"/>
              </a:lnSpc>
              <a:spcBef>
                <a:spcPts val="95"/>
              </a:spcBef>
            </a:pPr>
            <a:r>
              <a:rPr sz="4000" spc="-10" dirty="0">
                <a:latin typeface="Calibri"/>
                <a:cs typeface="Calibri"/>
              </a:rPr>
              <a:t>COMPUTER </a:t>
            </a:r>
            <a:r>
              <a:rPr sz="4000" spc="-40" dirty="0">
                <a:latin typeface="Calibri"/>
                <a:cs typeface="Calibri"/>
              </a:rPr>
              <a:t>ORGANIZATION </a:t>
            </a:r>
            <a:r>
              <a:rPr sz="4000" spc="-890" dirty="0">
                <a:latin typeface="Calibri"/>
                <a:cs typeface="Calibri"/>
              </a:rPr>
              <a:t> </a:t>
            </a:r>
            <a:r>
              <a:rPr sz="4000" spc="-5" dirty="0">
                <a:latin typeface="Calibri"/>
                <a:cs typeface="Calibri"/>
              </a:rPr>
              <a:t>AND</a:t>
            </a:r>
            <a:endParaRPr sz="4000">
              <a:latin typeface="Calibri"/>
              <a:cs typeface="Calibri"/>
            </a:endParaRPr>
          </a:p>
          <a:p>
            <a:pPr marL="1270" algn="ctr">
              <a:lnSpc>
                <a:spcPct val="100000"/>
              </a:lnSpc>
            </a:pPr>
            <a:r>
              <a:rPr sz="4000" spc="-10" dirty="0">
                <a:latin typeface="Calibri"/>
                <a:cs typeface="Calibri"/>
              </a:rPr>
              <a:t>ARCHITECTURE</a:t>
            </a:r>
            <a:endParaRPr sz="4000">
              <a:latin typeface="Calibri"/>
              <a:cs typeface="Calibri"/>
            </a:endParaRPr>
          </a:p>
        </p:txBody>
      </p:sp>
      <p:sp>
        <p:nvSpPr>
          <p:cNvPr id="3" name="object 3"/>
          <p:cNvSpPr txBox="1"/>
          <p:nvPr/>
        </p:nvSpPr>
        <p:spPr>
          <a:xfrm>
            <a:off x="1656714" y="3729608"/>
            <a:ext cx="5770880" cy="756920"/>
          </a:xfrm>
          <a:prstGeom prst="rect">
            <a:avLst/>
          </a:prstGeom>
        </p:spPr>
        <p:txBody>
          <a:bodyPr vert="horz" wrap="square" lIns="0" tIns="12700" rIns="0" bIns="0" rtlCol="0">
            <a:spAutoFit/>
          </a:bodyPr>
          <a:lstStyle/>
          <a:p>
            <a:pPr marL="12700">
              <a:lnSpc>
                <a:spcPct val="100000"/>
              </a:lnSpc>
              <a:spcBef>
                <a:spcPts val="100"/>
              </a:spcBef>
            </a:pPr>
            <a:r>
              <a:rPr sz="4800" spc="-10" dirty="0">
                <a:latin typeface="Calibri"/>
                <a:cs typeface="Calibri"/>
              </a:rPr>
              <a:t>SYLLABUS</a:t>
            </a:r>
            <a:r>
              <a:rPr sz="4800" spc="-65" dirty="0">
                <a:latin typeface="Calibri"/>
                <a:cs typeface="Calibri"/>
              </a:rPr>
              <a:t> </a:t>
            </a:r>
            <a:r>
              <a:rPr sz="4800" dirty="0">
                <a:latin typeface="Calibri"/>
                <a:cs typeface="Calibri"/>
              </a:rPr>
              <a:t>and</a:t>
            </a:r>
            <a:r>
              <a:rPr sz="4800" spc="-45" dirty="0">
                <a:latin typeface="Calibri"/>
                <a:cs typeface="Calibri"/>
              </a:rPr>
              <a:t> </a:t>
            </a:r>
            <a:r>
              <a:rPr sz="4800" spc="-5" dirty="0">
                <a:latin typeface="Calibri"/>
                <a:cs typeface="Calibri"/>
              </a:rPr>
              <a:t>SCHEME</a:t>
            </a:r>
            <a:endParaRPr sz="48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228600"/>
            <a:ext cx="2207259" cy="697230"/>
          </a:xfrm>
        </p:spPr>
        <p:txBody>
          <a:bodyPr/>
          <a:lstStyle/>
          <a:p>
            <a:endParaRPr lang="en-IN" dirty="0"/>
          </a:p>
        </p:txBody>
      </p:sp>
      <p:sp>
        <p:nvSpPr>
          <p:cNvPr id="3" name="Text Placeholder 2"/>
          <p:cNvSpPr>
            <a:spLocks noGrp="1"/>
          </p:cNvSpPr>
          <p:nvPr>
            <p:ph sz="quarter" idx="1"/>
          </p:nvPr>
        </p:nvSpPr>
        <p:spPr>
          <a:xfrm>
            <a:off x="381000" y="1143000"/>
            <a:ext cx="8229600" cy="4724400"/>
          </a:xfrm>
        </p:spPr>
        <p:txBody>
          <a:bodyPr>
            <a:normAutofit/>
          </a:bodyPr>
          <a:lstStyle/>
          <a:p>
            <a:pPr marL="457200"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Secondary memory is also known as External memory or Auxiliary memory-</a:t>
            </a:r>
            <a:r>
              <a:rPr lang="en-US" sz="2000" b="1" dirty="0">
                <a:latin typeface="Times New Roman" panose="02020603050405020304" pitchFamily="18" charset="0"/>
                <a:cs typeface="Times New Roman" panose="02020603050405020304" pitchFamily="18" charset="0"/>
              </a:rPr>
              <a:t> non volatile memory</a:t>
            </a:r>
            <a:r>
              <a:rPr lang="en-US" sz="2000" dirty="0">
                <a:latin typeface="Times New Roman" panose="02020603050405020304" pitchFamily="18" charset="0"/>
                <a:cs typeface="Times New Roman" panose="02020603050405020304" pitchFamily="18" charset="0"/>
              </a:rPr>
              <a:t> and it is used for </a:t>
            </a:r>
            <a:r>
              <a:rPr lang="en-US" sz="2000" b="1" dirty="0">
                <a:latin typeface="Times New Roman" panose="02020603050405020304" pitchFamily="18" charset="0"/>
                <a:cs typeface="Times New Roman" panose="02020603050405020304" pitchFamily="18" charset="0"/>
              </a:rPr>
              <a:t>permanent storage of data and program</a:t>
            </a:r>
            <a:r>
              <a:rPr lang="en-US" sz="2000" b="1"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Examples: Hard Disk, Floppy Disk, Magnetic Tapes, </a:t>
            </a:r>
            <a:r>
              <a:rPr lang="en-US" sz="2000" dirty="0" err="1" smtClean="0">
                <a:latin typeface="Times New Roman" panose="02020603050405020304" pitchFamily="18" charset="0"/>
                <a:cs typeface="Times New Roman" panose="02020603050405020304" pitchFamily="18" charset="0"/>
              </a:rPr>
              <a:t>etc</a:t>
            </a:r>
            <a:endParaRPr lang="en-US" sz="20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Arithmetic and Logic Unit </a:t>
            </a:r>
          </a:p>
          <a:p>
            <a:pPr marL="457200"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responsible for </a:t>
            </a:r>
            <a:r>
              <a:rPr lang="en-US" sz="2000" b="1" dirty="0">
                <a:latin typeface="Times New Roman" panose="02020603050405020304" pitchFamily="18" charset="0"/>
                <a:cs typeface="Times New Roman" panose="02020603050405020304" pitchFamily="18" charset="0"/>
              </a:rPr>
              <a:t>performing </a:t>
            </a:r>
            <a:r>
              <a:rPr lang="en-US" sz="2000" b="1" dirty="0" smtClean="0">
                <a:latin typeface="Times New Roman" panose="02020603050405020304" pitchFamily="18" charset="0"/>
                <a:cs typeface="Times New Roman" panose="02020603050405020304" pitchFamily="18" charset="0"/>
              </a:rPr>
              <a:t>arithmetic operations </a:t>
            </a:r>
            <a:r>
              <a:rPr lang="en-US" sz="2000" dirty="0">
                <a:latin typeface="Times New Roman" panose="02020603050405020304" pitchFamily="18" charset="0"/>
                <a:cs typeface="Times New Roman" panose="02020603050405020304" pitchFamily="18" charset="0"/>
              </a:rPr>
              <a:t>such as add, subtract, division and multiplication, and </a:t>
            </a:r>
            <a:r>
              <a:rPr lang="en-US" sz="2000" b="1" dirty="0">
                <a:latin typeface="Times New Roman" panose="02020603050405020304" pitchFamily="18" charset="0"/>
                <a:cs typeface="Times New Roman" panose="02020603050405020304" pitchFamily="18" charset="0"/>
              </a:rPr>
              <a:t>logical </a:t>
            </a:r>
            <a:r>
              <a:rPr lang="en-US" sz="2000" b="1" dirty="0" smtClean="0">
                <a:latin typeface="Times New Roman" panose="02020603050405020304" pitchFamily="18" charset="0"/>
                <a:cs typeface="Times New Roman" panose="02020603050405020304" pitchFamily="18" charset="0"/>
              </a:rPr>
              <a:t>operations </a:t>
            </a:r>
            <a:r>
              <a:rPr lang="en-US" sz="2000" dirty="0" smtClean="0">
                <a:latin typeface="Times New Roman" panose="02020603050405020304" pitchFamily="18" charset="0"/>
                <a:cs typeface="Times New Roman" panose="02020603050405020304" pitchFamily="18" charset="0"/>
              </a:rPr>
              <a:t>(such </a:t>
            </a:r>
            <a:r>
              <a:rPr lang="en-US" sz="2000" dirty="0">
                <a:latin typeface="Times New Roman" panose="02020603050405020304" pitchFamily="18" charset="0"/>
                <a:cs typeface="Times New Roman" panose="02020603050405020304" pitchFamily="18" charset="0"/>
              </a:rPr>
              <a:t>as </a:t>
            </a:r>
            <a:r>
              <a:rPr lang="en-US" sz="2000" dirty="0" err="1">
                <a:latin typeface="Times New Roman" panose="02020603050405020304" pitchFamily="18" charset="0"/>
                <a:cs typeface="Times New Roman" panose="02020603050405020304" pitchFamily="18" charset="0"/>
              </a:rPr>
              <a:t>ANDing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ORing</a:t>
            </a:r>
            <a:r>
              <a:rPr lang="en-US" sz="2000" dirty="0">
                <a:latin typeface="Times New Roman" panose="02020603050405020304" pitchFamily="18" charset="0"/>
                <a:cs typeface="Times New Roman" panose="02020603050405020304" pitchFamily="18" charset="0"/>
              </a:rPr>
              <a:t>, Inverting </a:t>
            </a:r>
            <a:r>
              <a:rPr lang="en-US" sz="2000" dirty="0" err="1" smtClean="0">
                <a:latin typeface="Times New Roman" panose="02020603050405020304" pitchFamily="18" charset="0"/>
                <a:cs typeface="Times New Roman" panose="02020603050405020304" pitchFamily="18" charset="0"/>
              </a:rPr>
              <a:t>etc</a:t>
            </a:r>
            <a:r>
              <a:rPr lang="en-US" sz="2000" dirty="0" smtClean="0">
                <a:latin typeface="Times New Roman" panose="02020603050405020304" pitchFamily="18" charset="0"/>
                <a:cs typeface="Times New Roman" panose="02020603050405020304" pitchFamily="18" charset="0"/>
              </a:rPr>
              <a:t>) </a:t>
            </a: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perform these operations </a:t>
            </a:r>
            <a:r>
              <a:rPr lang="en-US" sz="2000" dirty="0" smtClean="0">
                <a:latin typeface="Times New Roman" panose="02020603050405020304" pitchFamily="18" charset="0"/>
                <a:cs typeface="Times New Roman" panose="02020603050405020304" pitchFamily="18" charset="0"/>
              </a:rPr>
              <a:t>operands (object of mathematical operation) from the </a:t>
            </a:r>
            <a:r>
              <a:rPr lang="en-US" sz="2000" b="1" dirty="0">
                <a:latin typeface="Times New Roman" panose="02020603050405020304" pitchFamily="18" charset="0"/>
                <a:cs typeface="Times New Roman" panose="02020603050405020304" pitchFamily="18" charset="0"/>
              </a:rPr>
              <a:t>main memory</a:t>
            </a:r>
            <a:r>
              <a:rPr lang="en-US" sz="2000" dirty="0">
                <a:latin typeface="Times New Roman" panose="02020603050405020304" pitchFamily="18" charset="0"/>
                <a:cs typeface="Times New Roman" panose="02020603050405020304" pitchFamily="18" charset="0"/>
              </a:rPr>
              <a:t> are brought into high speed storage element called </a:t>
            </a:r>
            <a:r>
              <a:rPr lang="en-US" sz="2000" b="1" dirty="0">
                <a:latin typeface="Times New Roman" panose="02020603050405020304" pitchFamily="18" charset="0"/>
                <a:cs typeface="Times New Roman" panose="02020603050405020304" pitchFamily="18" charset="0"/>
              </a:rPr>
              <a:t>registers</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of the </a:t>
            </a:r>
            <a:r>
              <a:rPr lang="en-US" sz="2000" dirty="0">
                <a:latin typeface="Times New Roman" panose="02020603050405020304" pitchFamily="18" charset="0"/>
                <a:cs typeface="Times New Roman" panose="02020603050405020304" pitchFamily="18" charset="0"/>
              </a:rPr>
              <a:t>processor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737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152400"/>
            <a:ext cx="2207259" cy="697230"/>
          </a:xfrm>
        </p:spPr>
        <p:txBody>
          <a:bodyPr/>
          <a:lstStyle/>
          <a:p>
            <a:endParaRPr lang="en-IN" dirty="0"/>
          </a:p>
        </p:txBody>
      </p:sp>
      <p:sp>
        <p:nvSpPr>
          <p:cNvPr id="3" name="Text Placeholder 2"/>
          <p:cNvSpPr>
            <a:spLocks noGrp="1"/>
          </p:cNvSpPr>
          <p:nvPr>
            <p:ph sz="quarter" idx="1"/>
          </p:nvPr>
        </p:nvSpPr>
        <p:spPr>
          <a:xfrm>
            <a:off x="304800" y="838200"/>
            <a:ext cx="8458200" cy="5909310"/>
          </a:xfrm>
        </p:spPr>
        <p:txBody>
          <a:bodyPr>
            <a:normAutofit lnSpcReduction="10000"/>
          </a:bodyPr>
          <a:lstStyle/>
          <a:p>
            <a:pPr marL="457200" indent="-457200"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Output Unit </a:t>
            </a: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output unit </a:t>
            </a:r>
            <a:r>
              <a:rPr lang="en-US" sz="2400" b="1" dirty="0">
                <a:latin typeface="Times New Roman" panose="02020603050405020304" pitchFamily="18" charset="0"/>
                <a:cs typeface="Times New Roman" panose="02020603050405020304" pitchFamily="18" charset="0"/>
              </a:rPr>
              <a:t>sends the processed results to the user using output devices</a:t>
            </a:r>
            <a:r>
              <a:rPr lang="en-US" sz="2400" dirty="0">
                <a:latin typeface="Times New Roman" panose="02020603050405020304" pitchFamily="18" charset="0"/>
                <a:cs typeface="Times New Roman" panose="02020603050405020304" pitchFamily="18" charset="0"/>
              </a:rPr>
              <a:t> such as video monitor, printer, plotter,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 </a:t>
            </a:r>
          </a:p>
          <a:p>
            <a:pPr marL="457200" indent="-457200" algn="just">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a:t>
            </a:r>
            <a:r>
              <a:rPr lang="en-US" sz="2400" b="1" dirty="0" smtClean="0">
                <a:latin typeface="Times New Roman" panose="02020603050405020304" pitchFamily="18" charset="0"/>
                <a:cs typeface="Times New Roman" panose="02020603050405020304" pitchFamily="18" charset="0"/>
              </a:rPr>
              <a:t>ontrol </a:t>
            </a:r>
            <a:r>
              <a:rPr lang="en-US" sz="2400" b="1" dirty="0">
                <a:latin typeface="Times New Roman" panose="02020603050405020304" pitchFamily="18" charset="0"/>
                <a:cs typeface="Times New Roman" panose="02020603050405020304" pitchFamily="18" charset="0"/>
              </a:rPr>
              <a:t>unit </a:t>
            </a:r>
            <a:endParaRPr lang="en-US" sz="2400" b="1"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smtClean="0">
                <a:solidFill>
                  <a:srgbClr val="FF0000"/>
                </a:solidFill>
                <a:latin typeface="Times New Roman" panose="02020603050405020304" pitchFamily="18" charset="0"/>
                <a:cs typeface="Times New Roman" panose="02020603050405020304" pitchFamily="18" charset="0"/>
              </a:rPr>
              <a:t>co-ordinates </a:t>
            </a:r>
            <a:r>
              <a:rPr lang="en-US" sz="2400" dirty="0">
                <a:solidFill>
                  <a:srgbClr val="FF0000"/>
                </a:solidFill>
                <a:latin typeface="Times New Roman" panose="02020603050405020304" pitchFamily="18" charset="0"/>
                <a:cs typeface="Times New Roman" panose="02020603050405020304" pitchFamily="18" charset="0"/>
              </a:rPr>
              <a:t>and controls the activities </a:t>
            </a:r>
            <a:r>
              <a:rPr lang="en-US" sz="2400" dirty="0">
                <a:latin typeface="Times New Roman" panose="02020603050405020304" pitchFamily="18" charset="0"/>
                <a:cs typeface="Times New Roman" panose="02020603050405020304" pitchFamily="18" charset="0"/>
              </a:rPr>
              <a:t>amongst the functional units</a:t>
            </a:r>
            <a:r>
              <a:rPr lang="en-US" sz="2400"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r>
              <a:rPr lang="en-US" sz="2400" dirty="0" smtClean="0">
                <a:solidFill>
                  <a:srgbClr val="FF0000"/>
                </a:solidFill>
                <a:latin typeface="Times New Roman" panose="02020603050405020304" pitchFamily="18" charset="0"/>
                <a:cs typeface="Times New Roman" panose="02020603050405020304" pitchFamily="18" charset="0"/>
              </a:rPr>
              <a:t>fetch </a:t>
            </a:r>
            <a:r>
              <a:rPr lang="en-US" sz="2400" dirty="0">
                <a:solidFill>
                  <a:srgbClr val="FF0000"/>
                </a:solidFill>
                <a:latin typeface="Times New Roman" panose="02020603050405020304" pitchFamily="18" charset="0"/>
                <a:cs typeface="Times New Roman" panose="02020603050405020304" pitchFamily="18" charset="0"/>
              </a:rPr>
              <a:t>the instructions </a:t>
            </a:r>
            <a:r>
              <a:rPr lang="en-US" sz="2400" dirty="0">
                <a:latin typeface="Times New Roman" panose="02020603050405020304" pitchFamily="18" charset="0"/>
                <a:cs typeface="Times New Roman" panose="02020603050405020304" pitchFamily="18" charset="0"/>
              </a:rPr>
              <a:t>stored in the main memory, </a:t>
            </a:r>
            <a:r>
              <a:rPr lang="en-US" sz="2400" dirty="0">
                <a:solidFill>
                  <a:srgbClr val="FF0000"/>
                </a:solidFill>
                <a:latin typeface="Times New Roman" panose="02020603050405020304" pitchFamily="18" charset="0"/>
                <a:cs typeface="Times New Roman" panose="02020603050405020304" pitchFamily="18" charset="0"/>
              </a:rPr>
              <a:t>identify the operations and the devices </a:t>
            </a:r>
            <a:r>
              <a:rPr lang="en-US" sz="2400" dirty="0">
                <a:latin typeface="Times New Roman" panose="02020603050405020304" pitchFamily="18" charset="0"/>
                <a:cs typeface="Times New Roman" panose="02020603050405020304" pitchFamily="18" charset="0"/>
              </a:rPr>
              <a:t>involved in it, and accordingly </a:t>
            </a:r>
            <a:r>
              <a:rPr lang="en-US" sz="2400" dirty="0">
                <a:solidFill>
                  <a:srgbClr val="FF0000"/>
                </a:solidFill>
                <a:latin typeface="Times New Roman" panose="02020603050405020304" pitchFamily="18" charset="0"/>
                <a:cs typeface="Times New Roman" panose="02020603050405020304" pitchFamily="18" charset="0"/>
              </a:rPr>
              <a:t>generate control signals </a:t>
            </a:r>
            <a:r>
              <a:rPr lang="en-US" sz="2400" dirty="0">
                <a:latin typeface="Times New Roman" panose="02020603050405020304" pitchFamily="18" charset="0"/>
                <a:cs typeface="Times New Roman" panose="02020603050405020304" pitchFamily="18" charset="0"/>
              </a:rPr>
              <a:t>to execute the desired operations</a:t>
            </a:r>
            <a:r>
              <a:rPr lang="en-US" sz="2400"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Has </a:t>
            </a:r>
            <a:r>
              <a:rPr lang="en-US" sz="2400" dirty="0">
                <a:latin typeface="Times New Roman" panose="02020603050405020304" pitchFamily="18" charset="0"/>
                <a:cs typeface="Times New Roman" panose="02020603050405020304" pitchFamily="18" charset="0"/>
              </a:rPr>
              <a:t>a </a:t>
            </a:r>
            <a:r>
              <a:rPr lang="en-US" sz="2400" dirty="0">
                <a:solidFill>
                  <a:srgbClr val="FF0000"/>
                </a:solidFill>
                <a:latin typeface="Times New Roman" panose="02020603050405020304" pitchFamily="18" charset="0"/>
                <a:cs typeface="Times New Roman" panose="02020603050405020304" pitchFamily="18" charset="0"/>
              </a:rPr>
              <a:t>set of registers and control circuit </a:t>
            </a:r>
            <a:r>
              <a:rPr lang="en-US" sz="2400" dirty="0">
                <a:latin typeface="Times New Roman" panose="02020603050405020304" pitchFamily="18" charset="0"/>
                <a:cs typeface="Times New Roman" panose="02020603050405020304" pitchFamily="18" charset="0"/>
              </a:rPr>
              <a:t>to generate control signals.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arithmetic and logic unit in conjunction with control unit is </a:t>
            </a:r>
            <a:r>
              <a:rPr lang="en-US" sz="2400" dirty="0" smtClean="0">
                <a:latin typeface="Times New Roman" panose="02020603050405020304" pitchFamily="18" charset="0"/>
                <a:cs typeface="Times New Roman" panose="02020603050405020304" pitchFamily="18" charset="0"/>
              </a:rPr>
              <a:t>commonly called </a:t>
            </a:r>
            <a:r>
              <a:rPr lang="en-US" sz="2400" dirty="0">
                <a:solidFill>
                  <a:srgbClr val="FF0000"/>
                </a:solidFill>
                <a:latin typeface="Times New Roman" panose="02020603050405020304" pitchFamily="18" charset="0"/>
                <a:cs typeface="Times New Roman" panose="02020603050405020304" pitchFamily="18" charset="0"/>
              </a:rPr>
              <a:t>Central Processing Unit (CPU).</a:t>
            </a:r>
          </a:p>
          <a:p>
            <a:pPr marL="457200" indent="-4572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6012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370" y="461594"/>
            <a:ext cx="3923030" cy="697230"/>
          </a:xfrm>
        </p:spPr>
        <p:txBody>
          <a:bodyPr/>
          <a:lstStyle/>
          <a:p>
            <a:endParaRPr lang="en-IN" dirty="0"/>
          </a:p>
        </p:txBody>
      </p:sp>
      <p:sp>
        <p:nvSpPr>
          <p:cNvPr id="3" name="Text Placeholder 2"/>
          <p:cNvSpPr>
            <a:spLocks noGrp="1"/>
          </p:cNvSpPr>
          <p:nvPr>
            <p:ph sz="quarter" idx="1"/>
          </p:nvPr>
        </p:nvSpPr>
        <p:spPr>
          <a:xfrm>
            <a:off x="186639" y="1069594"/>
            <a:ext cx="8500161" cy="5170646"/>
          </a:xfrm>
        </p:spPr>
        <p:txBody>
          <a:bodyPr/>
          <a:lstStyle/>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dirty="0">
                <a:solidFill>
                  <a:srgbClr val="FF0000"/>
                </a:solidFill>
                <a:latin typeface="Times New Roman" panose="02020603050405020304" pitchFamily="18" charset="0"/>
                <a:cs typeface="Times New Roman" panose="02020603050405020304" pitchFamily="18" charset="0"/>
              </a:rPr>
              <a:t>input unit accepts the digital information </a:t>
            </a:r>
            <a:r>
              <a:rPr lang="en-US" sz="2400" dirty="0">
                <a:latin typeface="Times New Roman" panose="02020603050405020304" pitchFamily="18" charset="0"/>
                <a:cs typeface="Times New Roman" panose="02020603050405020304" pitchFamily="18" charset="0"/>
              </a:rPr>
              <a:t>from user with the help of input devices such as keyboard, mouse, microphone etc.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information received from the </a:t>
            </a:r>
            <a:r>
              <a:rPr lang="en-US" sz="2400" dirty="0">
                <a:solidFill>
                  <a:srgbClr val="FF0000"/>
                </a:solidFill>
                <a:latin typeface="Times New Roman" panose="02020603050405020304" pitchFamily="18" charset="0"/>
                <a:cs typeface="Times New Roman" panose="02020603050405020304" pitchFamily="18" charset="0"/>
              </a:rPr>
              <a:t>arithmetic and logic unit </a:t>
            </a:r>
            <a:r>
              <a:rPr lang="en-US" sz="2400" dirty="0">
                <a:latin typeface="Times New Roman" panose="02020603050405020304" pitchFamily="18" charset="0"/>
                <a:cs typeface="Times New Roman" panose="02020603050405020304" pitchFamily="18" charset="0"/>
              </a:rPr>
              <a:t>to perform the desired operation.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solidFill>
                  <a:srgbClr val="FF0000"/>
                </a:solidFill>
                <a:latin typeface="Times New Roman" panose="02020603050405020304" pitchFamily="18" charset="0"/>
                <a:cs typeface="Times New Roman" panose="02020603050405020304" pitchFamily="18" charset="0"/>
              </a:rPr>
              <a:t>program stored in the memory decides the processing steps and the processed output is sent to the user with the help of output devices or it is stored in the memory </a:t>
            </a:r>
            <a:r>
              <a:rPr lang="en-US" sz="2400" dirty="0">
                <a:latin typeface="Times New Roman" panose="02020603050405020304" pitchFamily="18" charset="0"/>
                <a:cs typeface="Times New Roman" panose="02020603050405020304" pitchFamily="18" charset="0"/>
              </a:rPr>
              <a:t>for later reference. </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All </a:t>
            </a:r>
            <a:r>
              <a:rPr lang="en-US" sz="2400" dirty="0">
                <a:latin typeface="Times New Roman" panose="02020603050405020304" pitchFamily="18" charset="0"/>
                <a:cs typeface="Times New Roman" panose="02020603050405020304" pitchFamily="18" charset="0"/>
              </a:rPr>
              <a:t>the above mentioned activities are </a:t>
            </a:r>
            <a:r>
              <a:rPr lang="en-US" sz="2400" dirty="0">
                <a:solidFill>
                  <a:srgbClr val="FF0000"/>
                </a:solidFill>
                <a:latin typeface="Times New Roman" panose="02020603050405020304" pitchFamily="18" charset="0"/>
                <a:cs typeface="Times New Roman" panose="02020603050405020304" pitchFamily="18" charset="0"/>
              </a:rPr>
              <a:t>coordinated and controlled by the control unit. </a:t>
            </a:r>
            <a:endParaRPr lang="en-US" sz="2400" dirty="0" smtClean="0">
              <a:solidFill>
                <a:srgbClr val="FF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259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304800"/>
            <a:ext cx="4761865" cy="697230"/>
          </a:xfrm>
          <a:prstGeom prst="rect">
            <a:avLst/>
          </a:prstGeom>
        </p:spPr>
        <p:txBody>
          <a:bodyPr vert="horz" wrap="square" lIns="0" tIns="13335" rIns="0" bIns="0" rtlCol="0">
            <a:spAutoFit/>
          </a:bodyPr>
          <a:lstStyle/>
          <a:p>
            <a:pPr marL="12700">
              <a:lnSpc>
                <a:spcPct val="100000"/>
              </a:lnSpc>
              <a:spcBef>
                <a:spcPts val="105"/>
              </a:spcBef>
            </a:pPr>
            <a:r>
              <a:rPr spc="-10" dirty="0"/>
              <a:t>Structure</a:t>
            </a:r>
            <a:r>
              <a:rPr spc="-15" dirty="0"/>
              <a:t> </a:t>
            </a:r>
            <a:r>
              <a:rPr dirty="0"/>
              <a:t>&amp;</a:t>
            </a:r>
            <a:r>
              <a:rPr spc="-35" dirty="0"/>
              <a:t> </a:t>
            </a:r>
            <a:r>
              <a:rPr spc="-5" dirty="0"/>
              <a:t>Function</a:t>
            </a:r>
          </a:p>
        </p:txBody>
      </p:sp>
      <p:sp>
        <p:nvSpPr>
          <p:cNvPr id="3" name="object 3"/>
          <p:cNvSpPr txBox="1"/>
          <p:nvPr/>
        </p:nvSpPr>
        <p:spPr>
          <a:xfrm>
            <a:off x="762000" y="1371600"/>
            <a:ext cx="7848600" cy="1593385"/>
          </a:xfrm>
          <a:prstGeom prst="rect">
            <a:avLst/>
          </a:prstGeom>
        </p:spPr>
        <p:txBody>
          <a:bodyPr vert="horz" wrap="square" lIns="0" tIns="13335" rIns="0" bIns="0" rtlCol="0">
            <a:spAutoFit/>
          </a:bodyPr>
          <a:lstStyle/>
          <a:p>
            <a:pPr marL="355600" indent="-343535" algn="just">
              <a:lnSpc>
                <a:spcPct val="100000"/>
              </a:lnSpc>
              <a:spcBef>
                <a:spcPts val="105"/>
              </a:spcBef>
              <a:buFont typeface="Arial MT"/>
              <a:buChar char="•"/>
              <a:tabLst>
                <a:tab pos="355600" algn="l"/>
                <a:tab pos="356235" algn="l"/>
              </a:tabLst>
            </a:pPr>
            <a:r>
              <a:rPr sz="2400" b="1" spc="-5" dirty="0">
                <a:solidFill>
                  <a:srgbClr val="FF0000"/>
                </a:solidFill>
                <a:latin typeface="Times New Roman" panose="02020603050405020304" pitchFamily="18" charset="0"/>
                <a:cs typeface="Times New Roman" panose="02020603050405020304" pitchFamily="18" charset="0"/>
              </a:rPr>
              <a:t>Structure</a:t>
            </a:r>
            <a:r>
              <a:rPr sz="2400" b="1" spc="-35" dirty="0">
                <a:solidFill>
                  <a:srgbClr val="FF0000"/>
                </a:solidFill>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is</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 </a:t>
            </a:r>
            <a:r>
              <a:rPr sz="2400" spc="-30" dirty="0">
                <a:latin typeface="Times New Roman" panose="02020603050405020304" pitchFamily="18" charset="0"/>
                <a:cs typeface="Times New Roman" panose="02020603050405020304" pitchFamily="18" charset="0"/>
              </a:rPr>
              <a:t>way</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 </a:t>
            </a:r>
            <a:r>
              <a:rPr sz="2400" dirty="0">
                <a:latin typeface="Times New Roman" panose="02020603050405020304" pitchFamily="18" charset="0"/>
                <a:cs typeface="Times New Roman" panose="02020603050405020304" pitchFamily="18" charset="0"/>
              </a:rPr>
              <a:t>which </a:t>
            </a:r>
            <a:r>
              <a:rPr sz="2400" b="1" spc="-10" dirty="0" smtClean="0">
                <a:latin typeface="Times New Roman" panose="02020603050405020304" pitchFamily="18" charset="0"/>
                <a:cs typeface="Times New Roman" panose="02020603050405020304" pitchFamily="18" charset="0"/>
              </a:rPr>
              <a:t>components</a:t>
            </a:r>
            <a:r>
              <a:rPr lang="en-US" sz="2400" b="1" dirty="0">
                <a:latin typeface="Times New Roman" panose="02020603050405020304" pitchFamily="18" charset="0"/>
                <a:cs typeface="Times New Roman" panose="02020603050405020304" pitchFamily="18" charset="0"/>
              </a:rPr>
              <a:t> </a:t>
            </a:r>
            <a:r>
              <a:rPr sz="2400" b="1" spc="-20" dirty="0" smtClean="0">
                <a:latin typeface="Times New Roman" panose="02020603050405020304" pitchFamily="18" charset="0"/>
                <a:cs typeface="Times New Roman" panose="02020603050405020304" pitchFamily="18" charset="0"/>
              </a:rPr>
              <a:t>relate</a:t>
            </a:r>
            <a:r>
              <a:rPr sz="2400" b="1" spc="-30" dirty="0" smtClean="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to</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each</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other</a:t>
            </a:r>
            <a:endParaRPr sz="2400" dirty="0">
              <a:latin typeface="Times New Roman" panose="02020603050405020304" pitchFamily="18" charset="0"/>
              <a:cs typeface="Times New Roman" panose="02020603050405020304" pitchFamily="18" charset="0"/>
            </a:endParaRPr>
          </a:p>
          <a:p>
            <a:pPr marL="355600" marR="651510" indent="-343535" algn="just">
              <a:spcBef>
                <a:spcPts val="760"/>
              </a:spcBef>
              <a:buFont typeface="Arial MT"/>
              <a:buChar char="•"/>
              <a:tabLst>
                <a:tab pos="355600" algn="l"/>
                <a:tab pos="356235" algn="l"/>
              </a:tabLst>
            </a:pPr>
            <a:r>
              <a:rPr sz="2400" b="1" dirty="0">
                <a:solidFill>
                  <a:srgbClr val="FF0000"/>
                </a:solidFill>
                <a:latin typeface="Times New Roman" panose="02020603050405020304" pitchFamily="18" charset="0"/>
                <a:cs typeface="Times New Roman" panose="02020603050405020304" pitchFamily="18" charset="0"/>
              </a:rPr>
              <a:t>Function </a:t>
            </a:r>
            <a:r>
              <a:rPr sz="2400" dirty="0">
                <a:latin typeface="Times New Roman" panose="02020603050405020304" pitchFamily="18" charset="0"/>
                <a:cs typeface="Times New Roman" panose="02020603050405020304" pitchFamily="18" charset="0"/>
              </a:rPr>
              <a:t>is the </a:t>
            </a:r>
            <a:r>
              <a:rPr sz="2400" b="1" spc="-15" dirty="0">
                <a:latin typeface="Times New Roman" panose="02020603050405020304" pitchFamily="18" charset="0"/>
                <a:cs typeface="Times New Roman" panose="02020603050405020304" pitchFamily="18" charset="0"/>
              </a:rPr>
              <a:t>operation </a:t>
            </a:r>
            <a:r>
              <a:rPr sz="2400" b="1" spc="-5" dirty="0">
                <a:latin typeface="Times New Roman" panose="02020603050405020304" pitchFamily="18" charset="0"/>
                <a:cs typeface="Times New Roman" panose="02020603050405020304" pitchFamily="18" charset="0"/>
              </a:rPr>
              <a:t>of </a:t>
            </a:r>
            <a:r>
              <a:rPr sz="2400" b="1" spc="-10" dirty="0">
                <a:latin typeface="Times New Roman" panose="02020603050405020304" pitchFamily="18" charset="0"/>
                <a:cs typeface="Times New Roman" panose="02020603050405020304" pitchFamily="18" charset="0"/>
              </a:rPr>
              <a:t>individual </a:t>
            </a:r>
            <a:r>
              <a:rPr sz="2400" b="1" spc="-710"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components</a:t>
            </a:r>
            <a:r>
              <a:rPr sz="2400" b="1" spc="-15" dirty="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as</a:t>
            </a:r>
            <a:r>
              <a:rPr lang="en-US" sz="2400" spc="5" dirty="0">
                <a:latin typeface="Times New Roman" panose="02020603050405020304" pitchFamily="18" charset="0"/>
                <a:cs typeface="Times New Roman" panose="02020603050405020304" pitchFamily="18" charset="0"/>
              </a:rPr>
              <a:t> </a:t>
            </a:r>
            <a:r>
              <a:rPr sz="2400" spc="-5" dirty="0" smtClean="0">
                <a:latin typeface="Times New Roman" panose="02020603050405020304" pitchFamily="18" charset="0"/>
                <a:cs typeface="Times New Roman" panose="02020603050405020304" pitchFamily="18" charset="0"/>
              </a:rPr>
              <a:t>part</a:t>
            </a:r>
            <a:r>
              <a:rPr sz="2400" spc="-10" dirty="0" smtClean="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 the</a:t>
            </a:r>
            <a:r>
              <a:rPr sz="2400" spc="-10" dirty="0">
                <a:latin typeface="Times New Roman" panose="02020603050405020304" pitchFamily="18" charset="0"/>
                <a:cs typeface="Times New Roman" panose="02020603050405020304" pitchFamily="18" charset="0"/>
              </a:rPr>
              <a:t> structure</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0401" y="228600"/>
            <a:ext cx="3659504" cy="697230"/>
          </a:xfrm>
          <a:prstGeom prst="rect">
            <a:avLst/>
          </a:prstGeom>
        </p:spPr>
        <p:txBody>
          <a:bodyPr vert="horz" wrap="square" lIns="0" tIns="13335" rIns="0" bIns="0" rtlCol="0">
            <a:spAutoFit/>
          </a:bodyPr>
          <a:lstStyle/>
          <a:p>
            <a:pPr marL="12700">
              <a:lnSpc>
                <a:spcPct val="100000"/>
              </a:lnSpc>
              <a:spcBef>
                <a:spcPts val="105"/>
              </a:spcBef>
            </a:pPr>
            <a:r>
              <a:rPr dirty="0"/>
              <a:t>Functional</a:t>
            </a:r>
            <a:r>
              <a:rPr spc="-40" dirty="0"/>
              <a:t> </a:t>
            </a:r>
            <a:r>
              <a:rPr spc="-10" dirty="0"/>
              <a:t>View</a:t>
            </a:r>
          </a:p>
        </p:txBody>
      </p:sp>
      <p:pic>
        <p:nvPicPr>
          <p:cNvPr id="3" name="object 3"/>
          <p:cNvPicPr/>
          <p:nvPr/>
        </p:nvPicPr>
        <p:blipFill>
          <a:blip r:embed="rId2" cstate="print"/>
          <a:stretch>
            <a:fillRect/>
          </a:stretch>
        </p:blipFill>
        <p:spPr>
          <a:xfrm>
            <a:off x="2819400" y="990600"/>
            <a:ext cx="3190875" cy="579119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0045" y="152400"/>
            <a:ext cx="3648710" cy="475130"/>
          </a:xfrm>
          <a:prstGeom prst="rect">
            <a:avLst/>
          </a:prstGeom>
        </p:spPr>
        <p:txBody>
          <a:bodyPr vert="horz" wrap="square" lIns="0" tIns="13335" rIns="0" bIns="0" rtlCol="0">
            <a:spAutoFit/>
          </a:bodyPr>
          <a:lstStyle/>
          <a:p>
            <a:pPr marL="12700" algn="ctr">
              <a:lnSpc>
                <a:spcPct val="100000"/>
              </a:lnSpc>
              <a:spcBef>
                <a:spcPts val="105"/>
              </a:spcBef>
            </a:pPr>
            <a:r>
              <a:rPr b="1" dirty="0">
                <a:solidFill>
                  <a:srgbClr val="FF0000"/>
                </a:solidFill>
                <a:latin typeface="Times New Roman" panose="02020603050405020304" pitchFamily="18" charset="0"/>
                <a:cs typeface="Times New Roman" panose="02020603050405020304" pitchFamily="18" charset="0"/>
              </a:rPr>
              <a:t>Funct</a:t>
            </a:r>
            <a:r>
              <a:rPr b="1" spc="-15" dirty="0">
                <a:solidFill>
                  <a:srgbClr val="FF0000"/>
                </a:solidFill>
                <a:latin typeface="Times New Roman" panose="02020603050405020304" pitchFamily="18" charset="0"/>
                <a:cs typeface="Times New Roman" panose="02020603050405020304" pitchFamily="18" charset="0"/>
              </a:rPr>
              <a:t>i</a:t>
            </a:r>
            <a:r>
              <a:rPr b="1" dirty="0">
                <a:solidFill>
                  <a:srgbClr val="FF0000"/>
                </a:solidFill>
                <a:latin typeface="Times New Roman" panose="02020603050405020304" pitchFamily="18" charset="0"/>
                <a:cs typeface="Times New Roman" panose="02020603050405020304" pitchFamily="18" charset="0"/>
              </a:rPr>
              <a:t>on</a:t>
            </a:r>
          </a:p>
        </p:txBody>
      </p:sp>
      <p:sp>
        <p:nvSpPr>
          <p:cNvPr id="3" name="object 3"/>
          <p:cNvSpPr txBox="1"/>
          <p:nvPr/>
        </p:nvSpPr>
        <p:spPr>
          <a:xfrm>
            <a:off x="304800" y="914400"/>
            <a:ext cx="8534400" cy="5183470"/>
          </a:xfrm>
          <a:prstGeom prst="rect">
            <a:avLst/>
          </a:prstGeom>
        </p:spPr>
        <p:txBody>
          <a:bodyPr vert="horz" wrap="square" lIns="0" tIns="12700" rIns="0" bIns="0" rtlCol="0">
            <a:spAutoFit/>
          </a:bodyPr>
          <a:lstStyle/>
          <a:p>
            <a:pPr marL="287020" indent="-274320">
              <a:lnSpc>
                <a:spcPct val="100000"/>
              </a:lnSpc>
              <a:spcBef>
                <a:spcPts val="100"/>
              </a:spcBef>
              <a:buFont typeface="Arial MT"/>
              <a:buChar char="•"/>
              <a:tabLst>
                <a:tab pos="287020" algn="l"/>
              </a:tabLst>
            </a:pPr>
            <a:r>
              <a:rPr sz="2400" dirty="0">
                <a:latin typeface="Times New Roman" panose="02020603050405020304" pitchFamily="18" charset="0"/>
                <a:cs typeface="Times New Roman" panose="02020603050405020304" pitchFamily="18" charset="0"/>
              </a:rPr>
              <a:t>All</a:t>
            </a:r>
            <a:r>
              <a:rPr sz="2400" spc="-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computer</a:t>
            </a:r>
            <a:r>
              <a:rPr sz="2400" spc="-30" dirty="0">
                <a:latin typeface="Times New Roman" panose="02020603050405020304" pitchFamily="18" charset="0"/>
                <a:cs typeface="Times New Roman" panose="02020603050405020304" pitchFamily="18" charset="0"/>
              </a:rPr>
              <a:t> </a:t>
            </a:r>
            <a:r>
              <a:rPr sz="2400" b="1" spc="-10" dirty="0">
                <a:solidFill>
                  <a:srgbClr val="FF0000"/>
                </a:solidFill>
                <a:latin typeface="Times New Roman" panose="02020603050405020304" pitchFamily="18" charset="0"/>
                <a:cs typeface="Times New Roman" panose="02020603050405020304" pitchFamily="18" charset="0"/>
              </a:rPr>
              <a:t>functions</a:t>
            </a:r>
            <a:r>
              <a:rPr sz="2400" b="1" spc="10" dirty="0">
                <a:solidFill>
                  <a:srgbClr val="FF0000"/>
                </a:solidFill>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are</a:t>
            </a:r>
            <a:r>
              <a:rPr sz="2400" spc="-10" dirty="0" smtClean="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sz="2400" spc="-15" dirty="0">
                <a:solidFill>
                  <a:schemeClr val="accent3"/>
                </a:solidFill>
                <a:latin typeface="Times New Roman" panose="02020603050405020304" pitchFamily="18" charset="0"/>
                <a:cs typeface="Times New Roman" panose="02020603050405020304" pitchFamily="18" charset="0"/>
              </a:rPr>
              <a:t>Data</a:t>
            </a:r>
            <a:r>
              <a:rPr sz="2400" spc="-25" dirty="0">
                <a:solidFill>
                  <a:schemeClr val="accent3"/>
                </a:solidFill>
                <a:latin typeface="Times New Roman" panose="02020603050405020304" pitchFamily="18" charset="0"/>
                <a:cs typeface="Times New Roman" panose="02020603050405020304" pitchFamily="18" charset="0"/>
              </a:rPr>
              <a:t> </a:t>
            </a:r>
            <a:r>
              <a:rPr sz="2400" spc="-10" dirty="0" smtClean="0">
                <a:solidFill>
                  <a:schemeClr val="accent3"/>
                </a:solidFill>
                <a:latin typeface="Times New Roman" panose="02020603050405020304" pitchFamily="18" charset="0"/>
                <a:cs typeface="Times New Roman" panose="02020603050405020304" pitchFamily="18" charset="0"/>
              </a:rPr>
              <a:t>processing</a:t>
            </a:r>
            <a:r>
              <a:rPr lang="en-US" sz="2400" spc="-1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wide variety </a:t>
            </a:r>
            <a:r>
              <a:rPr lang="en-US" sz="2400" dirty="0" smtClean="0">
                <a:latin typeface="Times New Roman" panose="02020603050405020304" pitchFamily="18" charset="0"/>
                <a:cs typeface="Times New Roman" panose="02020603050405020304" pitchFamily="18" charset="0"/>
              </a:rPr>
              <a:t>of data and processing</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sz="2400" spc="-15" dirty="0" smtClean="0">
                <a:solidFill>
                  <a:schemeClr val="accent3"/>
                </a:solidFill>
                <a:latin typeface="Times New Roman" panose="02020603050405020304" pitchFamily="18" charset="0"/>
                <a:cs typeface="Times New Roman" panose="02020603050405020304" pitchFamily="18" charset="0"/>
              </a:rPr>
              <a:t>Data</a:t>
            </a:r>
            <a:r>
              <a:rPr sz="2400" spc="-35" dirty="0" smtClean="0">
                <a:solidFill>
                  <a:schemeClr val="accent3"/>
                </a:solidFill>
                <a:latin typeface="Times New Roman" panose="02020603050405020304" pitchFamily="18" charset="0"/>
                <a:cs typeface="Times New Roman" panose="02020603050405020304" pitchFamily="18" charset="0"/>
              </a:rPr>
              <a:t> </a:t>
            </a:r>
            <a:r>
              <a:rPr sz="2400" spc="-20" dirty="0" smtClean="0">
                <a:solidFill>
                  <a:schemeClr val="accent3"/>
                </a:solidFill>
                <a:latin typeface="Times New Roman" panose="02020603050405020304" pitchFamily="18" charset="0"/>
                <a:cs typeface="Times New Roman" panose="02020603050405020304" pitchFamily="18" charset="0"/>
              </a:rPr>
              <a:t>storage</a:t>
            </a:r>
            <a:r>
              <a:rPr lang="en-US" sz="2400" spc="-2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Files of data are stored on the computer for subsequent retrieval and </a:t>
            </a:r>
            <a:r>
              <a:rPr lang="en-US" sz="2400" dirty="0" smtClean="0">
                <a:latin typeface="Times New Roman" panose="02020603050405020304" pitchFamily="18" charset="0"/>
                <a:cs typeface="Times New Roman" panose="02020603050405020304" pitchFamily="18" charset="0"/>
              </a:rPr>
              <a:t>update</a:t>
            </a: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sz="2400" spc="-15" dirty="0" smtClean="0">
                <a:solidFill>
                  <a:schemeClr val="accent3"/>
                </a:solidFill>
                <a:latin typeface="Times New Roman" panose="02020603050405020304" pitchFamily="18" charset="0"/>
                <a:cs typeface="Times New Roman" panose="02020603050405020304" pitchFamily="18" charset="0"/>
              </a:rPr>
              <a:t>Data</a:t>
            </a:r>
            <a:r>
              <a:rPr sz="2400" spc="-35" dirty="0" smtClean="0">
                <a:solidFill>
                  <a:schemeClr val="accent3"/>
                </a:solidFill>
                <a:latin typeface="Times New Roman" panose="02020603050405020304" pitchFamily="18" charset="0"/>
                <a:cs typeface="Times New Roman" panose="02020603050405020304" pitchFamily="18" charset="0"/>
              </a:rPr>
              <a:t> </a:t>
            </a:r>
            <a:r>
              <a:rPr sz="2400" spc="-10" dirty="0" smtClean="0">
                <a:solidFill>
                  <a:schemeClr val="accent3"/>
                </a:solidFill>
                <a:latin typeface="Times New Roman" panose="02020603050405020304" pitchFamily="18" charset="0"/>
                <a:cs typeface="Times New Roman" panose="02020603050405020304" pitchFamily="18" charset="0"/>
              </a:rPr>
              <a:t>movement</a:t>
            </a:r>
            <a:r>
              <a:rPr lang="en-US" sz="2400" spc="-10" dirty="0" smtClean="0">
                <a:latin typeface="Times New Roman" panose="02020603050405020304" pitchFamily="18" charset="0"/>
                <a:cs typeface="Times New Roman" panose="02020603050405020304" pitchFamily="18" charset="0"/>
              </a:rPr>
              <a:t>- computer serve as sources or destinations of data-</a:t>
            </a:r>
          </a:p>
          <a:p>
            <a:pPr marL="800100" lvl="1" indent="-342900" algn="just">
              <a:buFont typeface="Arial" panose="020B0604020202020204" pitchFamily="34" charset="0"/>
              <a:buChar char="•"/>
            </a:pPr>
            <a:r>
              <a:rPr lang="en-US" sz="2400" spc="-10" dirty="0" smtClean="0">
                <a:latin typeface="Times New Roman" panose="02020603050405020304" pitchFamily="18" charset="0"/>
                <a:cs typeface="Times New Roman" panose="02020603050405020304" pitchFamily="18" charset="0"/>
              </a:rPr>
              <a:t>When data are received from or delivered to a device that is directly connected to the computer, the process is known as </a:t>
            </a:r>
            <a:r>
              <a:rPr lang="en-US" sz="2400" b="1" spc="-10" dirty="0" smtClean="0">
                <a:latin typeface="Times New Roman" panose="02020603050405020304" pitchFamily="18" charset="0"/>
                <a:cs typeface="Times New Roman" panose="02020603050405020304" pitchFamily="18" charset="0"/>
              </a:rPr>
              <a:t>input–output</a:t>
            </a:r>
            <a:r>
              <a:rPr lang="en-US" sz="2400" b="1" spc="-10" dirty="0">
                <a:latin typeface="Times New Roman" panose="02020603050405020304" pitchFamily="18" charset="0"/>
                <a:cs typeface="Times New Roman" panose="02020603050405020304" pitchFamily="18" charset="0"/>
              </a:rPr>
              <a:t> </a:t>
            </a:r>
            <a:r>
              <a:rPr lang="en-US" sz="2400" b="1" spc="-10" dirty="0" smtClean="0">
                <a:latin typeface="Times New Roman" panose="02020603050405020304" pitchFamily="18" charset="0"/>
                <a:cs typeface="Times New Roman" panose="02020603050405020304" pitchFamily="18" charset="0"/>
              </a:rPr>
              <a:t>(I/O), and the device is referred to as a peripheral. </a:t>
            </a:r>
          </a:p>
          <a:p>
            <a:pPr marL="800100" lvl="1" indent="-342900" algn="just">
              <a:buFont typeface="Arial" panose="020B0604020202020204" pitchFamily="34" charset="0"/>
              <a:buChar char="•"/>
            </a:pPr>
            <a:r>
              <a:rPr lang="en-US" sz="2400" spc="-10" dirty="0" smtClean="0">
                <a:latin typeface="Times New Roman" panose="02020603050405020304" pitchFamily="18" charset="0"/>
                <a:cs typeface="Times New Roman" panose="02020603050405020304" pitchFamily="18" charset="0"/>
              </a:rPr>
              <a:t>When data are moved over longer distances, to or from a remote device, the process is known as </a:t>
            </a:r>
            <a:r>
              <a:rPr lang="en-US" sz="2400" b="1" spc="-10" dirty="0" smtClean="0">
                <a:latin typeface="Times New Roman" panose="02020603050405020304" pitchFamily="18" charset="0"/>
                <a:cs typeface="Times New Roman" panose="02020603050405020304" pitchFamily="18" charset="0"/>
              </a:rPr>
              <a:t>data communications.</a:t>
            </a:r>
            <a:endParaRPr lang="en-US" sz="2400" b="1"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sz="2400" spc="-10" dirty="0" smtClean="0">
                <a:solidFill>
                  <a:schemeClr val="accent3"/>
                </a:solidFill>
                <a:latin typeface="Times New Roman" panose="02020603050405020304" pitchFamily="18" charset="0"/>
                <a:cs typeface="Times New Roman" panose="02020603050405020304" pitchFamily="18" charset="0"/>
              </a:rPr>
              <a:t>Control</a:t>
            </a:r>
            <a:r>
              <a:rPr lang="en-US" sz="2400" spc="-1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control unit </a:t>
            </a:r>
            <a:r>
              <a:rPr lang="en-US" sz="2400" b="1" dirty="0">
                <a:latin typeface="Times New Roman" panose="02020603050405020304" pitchFamily="18" charset="0"/>
                <a:cs typeface="Times New Roman" panose="02020603050405020304" pitchFamily="18" charset="0"/>
              </a:rPr>
              <a:t>manages</a:t>
            </a:r>
            <a:r>
              <a:rPr lang="en-US" sz="2400" dirty="0">
                <a:latin typeface="Times New Roman" panose="02020603050405020304" pitchFamily="18" charset="0"/>
                <a:cs typeface="Times New Roman" panose="02020603050405020304" pitchFamily="18" charset="0"/>
              </a:rPr>
              <a:t> the </a:t>
            </a:r>
            <a:r>
              <a:rPr lang="en-US" sz="2400" dirty="0" smtClean="0">
                <a:latin typeface="Times New Roman" panose="02020603050405020304" pitchFamily="18" charset="0"/>
                <a:cs typeface="Times New Roman" panose="02020603050405020304" pitchFamily="18" charset="0"/>
              </a:rPr>
              <a:t>computer’s resources </a:t>
            </a:r>
            <a:r>
              <a:rPr lang="en-US" sz="2400" dirty="0">
                <a:latin typeface="Times New Roman" panose="02020603050405020304" pitchFamily="18" charset="0"/>
                <a:cs typeface="Times New Roman" panose="02020603050405020304" pitchFamily="18" charset="0"/>
              </a:rPr>
              <a:t>and orchestrates the performance of its functional parts in </a:t>
            </a:r>
            <a:r>
              <a:rPr lang="en-US" sz="2400" dirty="0" smtClean="0">
                <a:latin typeface="Times New Roman" panose="02020603050405020304" pitchFamily="18" charset="0"/>
                <a:cs typeface="Times New Roman" panose="02020603050405020304" pitchFamily="18" charset="0"/>
              </a:rPr>
              <a:t>response </a:t>
            </a:r>
            <a:r>
              <a:rPr lang="en-IN" sz="2400" dirty="0" smtClean="0">
                <a:latin typeface="Times New Roman" panose="02020603050405020304" pitchFamily="18" charset="0"/>
                <a:cs typeface="Times New Roman" panose="02020603050405020304" pitchFamily="18" charset="0"/>
              </a:rPr>
              <a:t>to </a:t>
            </a:r>
            <a:r>
              <a:rPr lang="en-IN" sz="2400" dirty="0">
                <a:latin typeface="Times New Roman" panose="02020603050405020304" pitchFamily="18" charset="0"/>
                <a:cs typeface="Times New Roman" panose="02020603050405020304" pitchFamily="18" charset="0"/>
              </a:rPr>
              <a:t>instructions.</a:t>
            </a:r>
            <a:endParaRPr sz="2400" dirty="0">
              <a:solidFill>
                <a:schemeClr val="accent3"/>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5870" y="222029"/>
            <a:ext cx="7051040" cy="936795"/>
          </a:xfrm>
          <a:prstGeom prst="rect">
            <a:avLst/>
          </a:prstGeom>
        </p:spPr>
        <p:txBody>
          <a:bodyPr vert="horz" wrap="square" lIns="0" tIns="13335" rIns="0" bIns="0" rtlCol="0">
            <a:spAutoFit/>
          </a:bodyPr>
          <a:lstStyle/>
          <a:p>
            <a:pPr marL="12700">
              <a:lnSpc>
                <a:spcPct val="100000"/>
              </a:lnSpc>
              <a:spcBef>
                <a:spcPts val="105"/>
              </a:spcBef>
            </a:pPr>
            <a:r>
              <a:rPr lang="en-IN" b="1" dirty="0"/>
              <a:t>Possible Computer Operations </a:t>
            </a:r>
            <a:r>
              <a:rPr spc="-15" dirty="0" smtClean="0"/>
              <a:t>Operations</a:t>
            </a:r>
            <a:r>
              <a:rPr spc="-25" dirty="0" smtClean="0"/>
              <a:t> </a:t>
            </a:r>
            <a:r>
              <a:rPr spc="-5" dirty="0"/>
              <a:t>(a) </a:t>
            </a:r>
            <a:r>
              <a:rPr spc="-20" dirty="0"/>
              <a:t>Data</a:t>
            </a:r>
            <a:r>
              <a:rPr dirty="0"/>
              <a:t> </a:t>
            </a:r>
            <a:r>
              <a:rPr spc="-15" dirty="0"/>
              <a:t>movement</a:t>
            </a:r>
          </a:p>
        </p:txBody>
      </p:sp>
      <p:pic>
        <p:nvPicPr>
          <p:cNvPr id="3" name="object 3"/>
          <p:cNvPicPr/>
          <p:nvPr/>
        </p:nvPicPr>
        <p:blipFill>
          <a:blip r:embed="rId2" cstate="print"/>
          <a:stretch>
            <a:fillRect/>
          </a:stretch>
        </p:blipFill>
        <p:spPr>
          <a:xfrm>
            <a:off x="2268739" y="1512099"/>
            <a:ext cx="3818194" cy="5024606"/>
          </a:xfrm>
          <a:prstGeom prst="rect">
            <a:avLst/>
          </a:prstGeom>
        </p:spPr>
      </p:pic>
      <p:sp>
        <p:nvSpPr>
          <p:cNvPr id="4" name="TextBox 3"/>
          <p:cNvSpPr txBox="1"/>
          <p:nvPr/>
        </p:nvSpPr>
        <p:spPr>
          <a:xfrm>
            <a:off x="5943600" y="2438400"/>
            <a:ext cx="2667000" cy="1477328"/>
          </a:xfrm>
          <a:prstGeom prst="rect">
            <a:avLst/>
          </a:prstGeom>
          <a:noFill/>
        </p:spPr>
        <p:txBody>
          <a:bodyPr wrap="square" rtlCol="0">
            <a:spAutoFit/>
          </a:bodyPr>
          <a:lstStyle/>
          <a:p>
            <a:pPr algn="just"/>
            <a:r>
              <a:rPr lang="en-IN" dirty="0"/>
              <a:t>T</a:t>
            </a:r>
            <a:r>
              <a:rPr lang="en-IN" dirty="0" smtClean="0"/>
              <a:t>ransferring</a:t>
            </a:r>
            <a:endParaRPr lang="en-IN" dirty="0"/>
          </a:p>
          <a:p>
            <a:pPr algn="just"/>
            <a:r>
              <a:rPr lang="en-US" dirty="0"/>
              <a:t>data from one peripheral or communications line to another</a:t>
            </a:r>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6820" y="461594"/>
            <a:ext cx="5154295" cy="697230"/>
          </a:xfrm>
          <a:prstGeom prst="rect">
            <a:avLst/>
          </a:prstGeom>
        </p:spPr>
        <p:txBody>
          <a:bodyPr vert="horz" wrap="square" lIns="0" tIns="13335" rIns="0" bIns="0" rtlCol="0">
            <a:spAutoFit/>
          </a:bodyPr>
          <a:lstStyle/>
          <a:p>
            <a:pPr marL="12700">
              <a:lnSpc>
                <a:spcPct val="100000"/>
              </a:lnSpc>
              <a:spcBef>
                <a:spcPts val="105"/>
              </a:spcBef>
            </a:pPr>
            <a:r>
              <a:rPr spc="-15" dirty="0"/>
              <a:t>Operations </a:t>
            </a:r>
            <a:r>
              <a:rPr spc="-5" dirty="0"/>
              <a:t>(b)</a:t>
            </a:r>
            <a:r>
              <a:rPr spc="5" dirty="0"/>
              <a:t> </a:t>
            </a:r>
            <a:r>
              <a:rPr spc="-25" dirty="0"/>
              <a:t>Storage</a:t>
            </a:r>
          </a:p>
        </p:txBody>
      </p:sp>
      <p:pic>
        <p:nvPicPr>
          <p:cNvPr id="3" name="object 3"/>
          <p:cNvPicPr/>
          <p:nvPr/>
        </p:nvPicPr>
        <p:blipFill>
          <a:blip r:embed="rId2" cstate="print"/>
          <a:stretch>
            <a:fillRect/>
          </a:stretch>
        </p:blipFill>
        <p:spPr>
          <a:xfrm>
            <a:off x="2057400" y="1142998"/>
            <a:ext cx="4418076" cy="5714998"/>
          </a:xfrm>
          <a:prstGeom prst="rect">
            <a:avLst/>
          </a:prstGeom>
        </p:spPr>
      </p:pic>
      <p:sp>
        <p:nvSpPr>
          <p:cNvPr id="4" name="TextBox 3"/>
          <p:cNvSpPr txBox="1"/>
          <p:nvPr/>
        </p:nvSpPr>
        <p:spPr>
          <a:xfrm>
            <a:off x="5715000" y="2362200"/>
            <a:ext cx="3048000" cy="1200329"/>
          </a:xfrm>
          <a:prstGeom prst="rect">
            <a:avLst/>
          </a:prstGeom>
          <a:noFill/>
        </p:spPr>
        <p:txBody>
          <a:bodyPr wrap="square" rtlCol="0">
            <a:spAutoFit/>
          </a:bodyPr>
          <a:lstStyle/>
          <a:p>
            <a:pPr algn="just"/>
            <a:r>
              <a:rPr lang="en-US" dirty="0"/>
              <a:t>data transferred from the external environment</a:t>
            </a:r>
          </a:p>
          <a:p>
            <a:pPr algn="just"/>
            <a:r>
              <a:rPr lang="en-US" dirty="0"/>
              <a:t>to computer storage (read) and vice versa (write).</a:t>
            </a:r>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91846"/>
            <a:ext cx="7275728" cy="1244600"/>
          </a:xfrm>
          <a:prstGeom prst="rect">
            <a:avLst/>
          </a:prstGeom>
        </p:spPr>
        <p:txBody>
          <a:bodyPr vert="horz" wrap="square" lIns="0" tIns="12065" rIns="0" bIns="0" rtlCol="0">
            <a:spAutoFit/>
          </a:bodyPr>
          <a:lstStyle/>
          <a:p>
            <a:pPr marL="2630805" marR="5080" indent="-2618740">
              <a:lnSpc>
                <a:spcPct val="100000"/>
              </a:lnSpc>
              <a:spcBef>
                <a:spcPts val="95"/>
              </a:spcBef>
            </a:pPr>
            <a:r>
              <a:rPr sz="4000" spc="-20" dirty="0"/>
              <a:t>Operation</a:t>
            </a:r>
            <a:r>
              <a:rPr sz="4000" spc="-10" dirty="0"/>
              <a:t> </a:t>
            </a:r>
            <a:r>
              <a:rPr sz="4000" spc="-5" dirty="0"/>
              <a:t>(c)</a:t>
            </a:r>
            <a:r>
              <a:rPr sz="4000" spc="-10" dirty="0"/>
              <a:t> </a:t>
            </a:r>
            <a:r>
              <a:rPr sz="4000" spc="-15" dirty="0"/>
              <a:t>Processing</a:t>
            </a:r>
            <a:r>
              <a:rPr sz="4000" spc="-10" dirty="0"/>
              <a:t> </a:t>
            </a:r>
            <a:r>
              <a:rPr sz="4000" spc="-20" dirty="0"/>
              <a:t>from/to </a:t>
            </a:r>
            <a:r>
              <a:rPr sz="4000" spc="-890" dirty="0"/>
              <a:t> </a:t>
            </a:r>
            <a:r>
              <a:rPr sz="4000" spc="-35" dirty="0"/>
              <a:t>storage</a:t>
            </a:r>
            <a:endParaRPr sz="4000" dirty="0"/>
          </a:p>
        </p:txBody>
      </p:sp>
      <p:pic>
        <p:nvPicPr>
          <p:cNvPr id="3" name="object 3"/>
          <p:cNvPicPr/>
          <p:nvPr/>
        </p:nvPicPr>
        <p:blipFill>
          <a:blip r:embed="rId2" cstate="print"/>
          <a:stretch>
            <a:fillRect/>
          </a:stretch>
        </p:blipFill>
        <p:spPr>
          <a:xfrm>
            <a:off x="1219200" y="1828800"/>
            <a:ext cx="5417801" cy="50292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0"/>
            <a:ext cx="6884924" cy="1858842"/>
          </a:xfrm>
          <a:prstGeom prst="rect">
            <a:avLst/>
          </a:prstGeom>
        </p:spPr>
        <p:txBody>
          <a:bodyPr vert="horz" wrap="square" lIns="0" tIns="12065" rIns="0" bIns="0" rtlCol="0">
            <a:spAutoFit/>
          </a:bodyPr>
          <a:lstStyle/>
          <a:p>
            <a:pPr marL="12700" marR="5080" indent="1744980">
              <a:lnSpc>
                <a:spcPct val="100000"/>
              </a:lnSpc>
              <a:spcBef>
                <a:spcPts val="95"/>
              </a:spcBef>
            </a:pPr>
            <a:r>
              <a:rPr sz="4000" spc="-20" dirty="0"/>
              <a:t>Operation</a:t>
            </a:r>
            <a:r>
              <a:rPr sz="4000" dirty="0"/>
              <a:t> </a:t>
            </a:r>
            <a:r>
              <a:rPr sz="4000" spc="-10" dirty="0"/>
              <a:t>(d) </a:t>
            </a:r>
            <a:r>
              <a:rPr sz="4000" spc="-5" dirty="0"/>
              <a:t> </a:t>
            </a:r>
            <a:r>
              <a:rPr sz="4000" spc="-10" dirty="0"/>
              <a:t>Processing</a:t>
            </a:r>
            <a:r>
              <a:rPr sz="4000" spc="-15" dirty="0"/>
              <a:t> </a:t>
            </a:r>
            <a:r>
              <a:rPr sz="4000" spc="-20" dirty="0"/>
              <a:t>from</a:t>
            </a:r>
            <a:r>
              <a:rPr sz="4000" dirty="0"/>
              <a:t> </a:t>
            </a:r>
            <a:r>
              <a:rPr sz="4000" spc="-30" dirty="0"/>
              <a:t>storage</a:t>
            </a:r>
            <a:r>
              <a:rPr sz="4000" spc="-10" dirty="0"/>
              <a:t> </a:t>
            </a:r>
            <a:r>
              <a:rPr sz="4000" spc="-15" dirty="0"/>
              <a:t>to </a:t>
            </a:r>
            <a:r>
              <a:rPr sz="4000" dirty="0"/>
              <a:t>I/O</a:t>
            </a:r>
          </a:p>
        </p:txBody>
      </p:sp>
      <p:pic>
        <p:nvPicPr>
          <p:cNvPr id="3" name="object 3"/>
          <p:cNvPicPr/>
          <p:nvPr/>
        </p:nvPicPr>
        <p:blipFill>
          <a:blip r:embed="rId2" cstate="print"/>
          <a:stretch>
            <a:fillRect/>
          </a:stretch>
        </p:blipFill>
        <p:spPr>
          <a:xfrm>
            <a:off x="1447800" y="2057400"/>
            <a:ext cx="5486400" cy="480059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87359" y="762000"/>
            <a:ext cx="6172200" cy="1894362"/>
          </a:xfrm>
          <a:prstGeom prst="rect">
            <a:avLst/>
          </a:prstGeom>
        </p:spPr>
        <p:txBody>
          <a:bodyPr vert="horz" wrap="square" lIns="0" tIns="12065" rIns="0" bIns="0" rtlCol="0">
            <a:spAutoFit/>
          </a:bodyPr>
          <a:lstStyle/>
          <a:p>
            <a:pPr marL="12700" marR="5080" indent="-3175" algn="ctr">
              <a:lnSpc>
                <a:spcPct val="100000"/>
              </a:lnSpc>
              <a:spcBef>
                <a:spcPts val="95"/>
              </a:spcBef>
            </a:pPr>
            <a:r>
              <a:rPr spc="-10" dirty="0"/>
              <a:t>William</a:t>
            </a:r>
            <a:r>
              <a:rPr spc="5" dirty="0"/>
              <a:t> </a:t>
            </a:r>
            <a:r>
              <a:rPr spc="-15" dirty="0"/>
              <a:t>Stallings </a:t>
            </a:r>
            <a:r>
              <a:rPr spc="-10" dirty="0"/>
              <a:t> Computer </a:t>
            </a:r>
            <a:r>
              <a:rPr spc="-25" dirty="0"/>
              <a:t>Organization </a:t>
            </a:r>
            <a:r>
              <a:rPr spc="-894" dirty="0"/>
              <a:t> </a:t>
            </a:r>
            <a:r>
              <a:rPr spc="-5" dirty="0"/>
              <a:t>and</a:t>
            </a:r>
            <a:r>
              <a:rPr spc="-15" dirty="0"/>
              <a:t> Architecture</a:t>
            </a:r>
          </a:p>
        </p:txBody>
      </p:sp>
      <p:sp>
        <p:nvSpPr>
          <p:cNvPr id="3" name="object 3"/>
          <p:cNvSpPr txBox="1"/>
          <p:nvPr/>
        </p:nvSpPr>
        <p:spPr>
          <a:xfrm>
            <a:off x="3245357" y="3888104"/>
            <a:ext cx="2656205" cy="1244600"/>
          </a:xfrm>
          <a:prstGeom prst="rect">
            <a:avLst/>
          </a:prstGeom>
        </p:spPr>
        <p:txBody>
          <a:bodyPr vert="horz" wrap="square" lIns="0" tIns="12065" rIns="0" bIns="0" rtlCol="0">
            <a:spAutoFit/>
          </a:bodyPr>
          <a:lstStyle/>
          <a:p>
            <a:pPr marL="12700" marR="5080" indent="292100">
              <a:lnSpc>
                <a:spcPct val="100000"/>
              </a:lnSpc>
              <a:spcBef>
                <a:spcPts val="95"/>
              </a:spcBef>
            </a:pPr>
            <a:r>
              <a:rPr sz="4000" b="1" spc="-20" dirty="0">
                <a:solidFill>
                  <a:srgbClr val="888888"/>
                </a:solidFill>
                <a:latin typeface="Calibri"/>
                <a:cs typeface="Calibri"/>
              </a:rPr>
              <a:t>Chapter</a:t>
            </a:r>
            <a:r>
              <a:rPr sz="4000" b="1" spc="-5" dirty="0">
                <a:solidFill>
                  <a:srgbClr val="888888"/>
                </a:solidFill>
                <a:latin typeface="Calibri"/>
                <a:cs typeface="Calibri"/>
              </a:rPr>
              <a:t> 1 </a:t>
            </a:r>
            <a:r>
              <a:rPr sz="4000" b="1" dirty="0">
                <a:solidFill>
                  <a:srgbClr val="888888"/>
                </a:solidFill>
                <a:latin typeface="Calibri"/>
                <a:cs typeface="Calibri"/>
              </a:rPr>
              <a:t> </a:t>
            </a:r>
            <a:r>
              <a:rPr sz="4000" b="1" spc="-5" dirty="0">
                <a:solidFill>
                  <a:srgbClr val="888888"/>
                </a:solidFill>
                <a:latin typeface="Calibri"/>
                <a:cs typeface="Calibri"/>
              </a:rPr>
              <a:t>I</a:t>
            </a:r>
            <a:r>
              <a:rPr sz="4000" b="1" spc="-40" dirty="0">
                <a:solidFill>
                  <a:srgbClr val="888888"/>
                </a:solidFill>
                <a:latin typeface="Calibri"/>
                <a:cs typeface="Calibri"/>
              </a:rPr>
              <a:t>n</a:t>
            </a:r>
            <a:r>
              <a:rPr sz="4000" b="1" spc="-5" dirty="0">
                <a:solidFill>
                  <a:srgbClr val="888888"/>
                </a:solidFill>
                <a:latin typeface="Calibri"/>
                <a:cs typeface="Calibri"/>
              </a:rPr>
              <a:t>t</a:t>
            </a:r>
            <a:r>
              <a:rPr sz="4000" b="1" spc="-60" dirty="0">
                <a:solidFill>
                  <a:srgbClr val="888888"/>
                </a:solidFill>
                <a:latin typeface="Calibri"/>
                <a:cs typeface="Calibri"/>
              </a:rPr>
              <a:t>r</a:t>
            </a:r>
            <a:r>
              <a:rPr sz="4000" b="1" spc="-5" dirty="0">
                <a:solidFill>
                  <a:srgbClr val="888888"/>
                </a:solidFill>
                <a:latin typeface="Calibri"/>
                <a:cs typeface="Calibri"/>
              </a:rPr>
              <a:t>oduction</a:t>
            </a:r>
            <a:endParaRPr sz="40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dirty="0" smtClean="0"/>
              <a:t>Computer top-level structure</a:t>
            </a:r>
            <a:endParaRPr lang="en-IN" dirty="0"/>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6400800" cy="5186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293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8637" y="2052637"/>
            <a:ext cx="8086725" cy="4657725"/>
            <a:chOff x="528637" y="2052637"/>
            <a:chExt cx="8086725" cy="4657725"/>
          </a:xfrm>
        </p:grpSpPr>
        <p:pic>
          <p:nvPicPr>
            <p:cNvPr id="3" name="object 3"/>
            <p:cNvPicPr/>
            <p:nvPr/>
          </p:nvPicPr>
          <p:blipFill>
            <a:blip r:embed="rId2" cstate="print"/>
            <a:stretch>
              <a:fillRect/>
            </a:stretch>
          </p:blipFill>
          <p:spPr>
            <a:xfrm>
              <a:off x="3886200" y="2057400"/>
              <a:ext cx="4724400" cy="4648200"/>
            </a:xfrm>
            <a:prstGeom prst="rect">
              <a:avLst/>
            </a:prstGeom>
          </p:spPr>
        </p:pic>
        <p:sp>
          <p:nvSpPr>
            <p:cNvPr id="4" name="object 4"/>
            <p:cNvSpPr/>
            <p:nvPr/>
          </p:nvSpPr>
          <p:spPr>
            <a:xfrm>
              <a:off x="3886200" y="2057400"/>
              <a:ext cx="4724400" cy="4648200"/>
            </a:xfrm>
            <a:custGeom>
              <a:avLst/>
              <a:gdLst/>
              <a:ahLst/>
              <a:cxnLst/>
              <a:rect l="l" t="t" r="r" b="b"/>
              <a:pathLst>
                <a:path w="4724400" h="4648200">
                  <a:moveTo>
                    <a:pt x="0" y="2324100"/>
                  </a:moveTo>
                  <a:lnTo>
                    <a:pt x="494" y="2276080"/>
                  </a:lnTo>
                  <a:lnTo>
                    <a:pt x="1970" y="2228299"/>
                  </a:lnTo>
                  <a:lnTo>
                    <a:pt x="4418" y="2180763"/>
                  </a:lnTo>
                  <a:lnTo>
                    <a:pt x="7830" y="2133484"/>
                  </a:lnTo>
                  <a:lnTo>
                    <a:pt x="12195" y="2086470"/>
                  </a:lnTo>
                  <a:lnTo>
                    <a:pt x="17503" y="2039730"/>
                  </a:lnTo>
                  <a:lnTo>
                    <a:pt x="23747" y="1993275"/>
                  </a:lnTo>
                  <a:lnTo>
                    <a:pt x="30915" y="1947113"/>
                  </a:lnTo>
                  <a:lnTo>
                    <a:pt x="38999" y="1901253"/>
                  </a:lnTo>
                  <a:lnTo>
                    <a:pt x="47988" y="1855705"/>
                  </a:lnTo>
                  <a:lnTo>
                    <a:pt x="57875" y="1810479"/>
                  </a:lnTo>
                  <a:lnTo>
                    <a:pt x="68648" y="1765584"/>
                  </a:lnTo>
                  <a:lnTo>
                    <a:pt x="80298" y="1721028"/>
                  </a:lnTo>
                  <a:lnTo>
                    <a:pt x="92817" y="1676822"/>
                  </a:lnTo>
                  <a:lnTo>
                    <a:pt x="106194" y="1632974"/>
                  </a:lnTo>
                  <a:lnTo>
                    <a:pt x="120420" y="1589495"/>
                  </a:lnTo>
                  <a:lnTo>
                    <a:pt x="135485" y="1546393"/>
                  </a:lnTo>
                  <a:lnTo>
                    <a:pt x="151381" y="1503678"/>
                  </a:lnTo>
                  <a:lnTo>
                    <a:pt x="168097" y="1461358"/>
                  </a:lnTo>
                  <a:lnTo>
                    <a:pt x="185624" y="1419445"/>
                  </a:lnTo>
                  <a:lnTo>
                    <a:pt x="203952" y="1377946"/>
                  </a:lnTo>
                  <a:lnTo>
                    <a:pt x="223073" y="1336871"/>
                  </a:lnTo>
                  <a:lnTo>
                    <a:pt x="242976" y="1296230"/>
                  </a:lnTo>
                  <a:lnTo>
                    <a:pt x="263652" y="1256031"/>
                  </a:lnTo>
                  <a:lnTo>
                    <a:pt x="285091" y="1216285"/>
                  </a:lnTo>
                  <a:lnTo>
                    <a:pt x="307285" y="1177000"/>
                  </a:lnTo>
                  <a:lnTo>
                    <a:pt x="330223" y="1138186"/>
                  </a:lnTo>
                  <a:lnTo>
                    <a:pt x="353896" y="1099852"/>
                  </a:lnTo>
                  <a:lnTo>
                    <a:pt x="378295" y="1062008"/>
                  </a:lnTo>
                  <a:lnTo>
                    <a:pt x="403409" y="1024663"/>
                  </a:lnTo>
                  <a:lnTo>
                    <a:pt x="429230" y="987825"/>
                  </a:lnTo>
                  <a:lnTo>
                    <a:pt x="455749" y="951506"/>
                  </a:lnTo>
                  <a:lnTo>
                    <a:pt x="482954" y="915713"/>
                  </a:lnTo>
                  <a:lnTo>
                    <a:pt x="510838" y="880457"/>
                  </a:lnTo>
                  <a:lnTo>
                    <a:pt x="539390" y="845746"/>
                  </a:lnTo>
                  <a:lnTo>
                    <a:pt x="568602" y="811590"/>
                  </a:lnTo>
                  <a:lnTo>
                    <a:pt x="598463" y="777999"/>
                  </a:lnTo>
                  <a:lnTo>
                    <a:pt x="628964" y="744981"/>
                  </a:lnTo>
                  <a:lnTo>
                    <a:pt x="660095" y="712546"/>
                  </a:lnTo>
                  <a:lnTo>
                    <a:pt x="691848" y="680704"/>
                  </a:lnTo>
                  <a:lnTo>
                    <a:pt x="724212" y="649463"/>
                  </a:lnTo>
                  <a:lnTo>
                    <a:pt x="757178" y="618833"/>
                  </a:lnTo>
                  <a:lnTo>
                    <a:pt x="790737" y="588824"/>
                  </a:lnTo>
                  <a:lnTo>
                    <a:pt x="824879" y="559444"/>
                  </a:lnTo>
                  <a:lnTo>
                    <a:pt x="859594" y="530703"/>
                  </a:lnTo>
                  <a:lnTo>
                    <a:pt x="894874" y="502611"/>
                  </a:lnTo>
                  <a:lnTo>
                    <a:pt x="930708" y="475176"/>
                  </a:lnTo>
                  <a:lnTo>
                    <a:pt x="967087" y="448409"/>
                  </a:lnTo>
                  <a:lnTo>
                    <a:pt x="1004002" y="422318"/>
                  </a:lnTo>
                  <a:lnTo>
                    <a:pt x="1041443" y="396913"/>
                  </a:lnTo>
                  <a:lnTo>
                    <a:pt x="1079400" y="372203"/>
                  </a:lnTo>
                  <a:lnTo>
                    <a:pt x="1117865" y="348197"/>
                  </a:lnTo>
                  <a:lnTo>
                    <a:pt x="1156827" y="324906"/>
                  </a:lnTo>
                  <a:lnTo>
                    <a:pt x="1196277" y="302337"/>
                  </a:lnTo>
                  <a:lnTo>
                    <a:pt x="1236206" y="280501"/>
                  </a:lnTo>
                  <a:lnTo>
                    <a:pt x="1276604" y="259407"/>
                  </a:lnTo>
                  <a:lnTo>
                    <a:pt x="1317462" y="239064"/>
                  </a:lnTo>
                  <a:lnTo>
                    <a:pt x="1358770" y="219481"/>
                  </a:lnTo>
                  <a:lnTo>
                    <a:pt x="1400518" y="200669"/>
                  </a:lnTo>
                  <a:lnTo>
                    <a:pt x="1442698" y="182635"/>
                  </a:lnTo>
                  <a:lnTo>
                    <a:pt x="1485299" y="165391"/>
                  </a:lnTo>
                  <a:lnTo>
                    <a:pt x="1528312" y="148944"/>
                  </a:lnTo>
                  <a:lnTo>
                    <a:pt x="1571728" y="133304"/>
                  </a:lnTo>
                  <a:lnTo>
                    <a:pt x="1615537" y="118481"/>
                  </a:lnTo>
                  <a:lnTo>
                    <a:pt x="1659730" y="104484"/>
                  </a:lnTo>
                  <a:lnTo>
                    <a:pt x="1704297" y="91323"/>
                  </a:lnTo>
                  <a:lnTo>
                    <a:pt x="1749228" y="79006"/>
                  </a:lnTo>
                  <a:lnTo>
                    <a:pt x="1794515" y="67543"/>
                  </a:lnTo>
                  <a:lnTo>
                    <a:pt x="1840147" y="56943"/>
                  </a:lnTo>
                  <a:lnTo>
                    <a:pt x="1886115" y="47216"/>
                  </a:lnTo>
                  <a:lnTo>
                    <a:pt x="1932411" y="38371"/>
                  </a:lnTo>
                  <a:lnTo>
                    <a:pt x="1979023" y="30417"/>
                  </a:lnTo>
                  <a:lnTo>
                    <a:pt x="2025943" y="23365"/>
                  </a:lnTo>
                  <a:lnTo>
                    <a:pt x="2073161" y="17222"/>
                  </a:lnTo>
                  <a:lnTo>
                    <a:pt x="2120668" y="11998"/>
                  </a:lnTo>
                  <a:lnTo>
                    <a:pt x="2168454" y="7704"/>
                  </a:lnTo>
                  <a:lnTo>
                    <a:pt x="2216509" y="4347"/>
                  </a:lnTo>
                  <a:lnTo>
                    <a:pt x="2264825" y="1938"/>
                  </a:lnTo>
                  <a:lnTo>
                    <a:pt x="2313392" y="486"/>
                  </a:lnTo>
                  <a:lnTo>
                    <a:pt x="2362200" y="0"/>
                  </a:lnTo>
                  <a:lnTo>
                    <a:pt x="2411003" y="486"/>
                  </a:lnTo>
                  <a:lnTo>
                    <a:pt x="2459565" y="1938"/>
                  </a:lnTo>
                  <a:lnTo>
                    <a:pt x="2507876" y="4347"/>
                  </a:lnTo>
                  <a:lnTo>
                    <a:pt x="2555928" y="7704"/>
                  </a:lnTo>
                  <a:lnTo>
                    <a:pt x="2603710" y="11998"/>
                  </a:lnTo>
                  <a:lnTo>
                    <a:pt x="2651214" y="17222"/>
                  </a:lnTo>
                  <a:lnTo>
                    <a:pt x="2698428" y="23365"/>
                  </a:lnTo>
                  <a:lnTo>
                    <a:pt x="2745345" y="30417"/>
                  </a:lnTo>
                  <a:lnTo>
                    <a:pt x="2791955" y="38371"/>
                  </a:lnTo>
                  <a:lnTo>
                    <a:pt x="2838247" y="47216"/>
                  </a:lnTo>
                  <a:lnTo>
                    <a:pt x="2884213" y="56943"/>
                  </a:lnTo>
                  <a:lnTo>
                    <a:pt x="2929843" y="67543"/>
                  </a:lnTo>
                  <a:lnTo>
                    <a:pt x="2975128" y="79006"/>
                  </a:lnTo>
                  <a:lnTo>
                    <a:pt x="3020057" y="91323"/>
                  </a:lnTo>
                  <a:lnTo>
                    <a:pt x="3064622" y="104484"/>
                  </a:lnTo>
                  <a:lnTo>
                    <a:pt x="3108813" y="118481"/>
                  </a:lnTo>
                  <a:lnTo>
                    <a:pt x="3152621" y="133304"/>
                  </a:lnTo>
                  <a:lnTo>
                    <a:pt x="3196035" y="148944"/>
                  </a:lnTo>
                  <a:lnTo>
                    <a:pt x="3239048" y="165391"/>
                  </a:lnTo>
                  <a:lnTo>
                    <a:pt x="3281648" y="182635"/>
                  </a:lnTo>
                  <a:lnTo>
                    <a:pt x="3323826" y="200669"/>
                  </a:lnTo>
                  <a:lnTo>
                    <a:pt x="3365574" y="219481"/>
                  </a:lnTo>
                  <a:lnTo>
                    <a:pt x="3406881" y="239064"/>
                  </a:lnTo>
                  <a:lnTo>
                    <a:pt x="3447739" y="259407"/>
                  </a:lnTo>
                  <a:lnTo>
                    <a:pt x="3488136" y="280501"/>
                  </a:lnTo>
                  <a:lnTo>
                    <a:pt x="3528065" y="302337"/>
                  </a:lnTo>
                  <a:lnTo>
                    <a:pt x="3567515" y="324906"/>
                  </a:lnTo>
                  <a:lnTo>
                    <a:pt x="3606478" y="348197"/>
                  </a:lnTo>
                  <a:lnTo>
                    <a:pt x="3644942" y="372203"/>
                  </a:lnTo>
                  <a:lnTo>
                    <a:pt x="3682900" y="396913"/>
                  </a:lnTo>
                  <a:lnTo>
                    <a:pt x="3720342" y="422318"/>
                  </a:lnTo>
                  <a:lnTo>
                    <a:pt x="3757257" y="448409"/>
                  </a:lnTo>
                  <a:lnTo>
                    <a:pt x="3793637" y="475176"/>
                  </a:lnTo>
                  <a:lnTo>
                    <a:pt x="3829472" y="502611"/>
                  </a:lnTo>
                  <a:lnTo>
                    <a:pt x="3864752" y="530703"/>
                  </a:lnTo>
                  <a:lnTo>
                    <a:pt x="3899468" y="559444"/>
                  </a:lnTo>
                  <a:lnTo>
                    <a:pt x="3933611" y="588824"/>
                  </a:lnTo>
                  <a:lnTo>
                    <a:pt x="3967171" y="618833"/>
                  </a:lnTo>
                  <a:lnTo>
                    <a:pt x="4000138" y="649463"/>
                  </a:lnTo>
                  <a:lnTo>
                    <a:pt x="4032504" y="680704"/>
                  </a:lnTo>
                  <a:lnTo>
                    <a:pt x="4064257" y="712546"/>
                  </a:lnTo>
                  <a:lnTo>
                    <a:pt x="4095390" y="744981"/>
                  </a:lnTo>
                  <a:lnTo>
                    <a:pt x="4125892" y="777999"/>
                  </a:lnTo>
                  <a:lnTo>
                    <a:pt x="4155755" y="811590"/>
                  </a:lnTo>
                  <a:lnTo>
                    <a:pt x="4184967" y="845746"/>
                  </a:lnTo>
                  <a:lnTo>
                    <a:pt x="4213521" y="880457"/>
                  </a:lnTo>
                  <a:lnTo>
                    <a:pt x="4241407" y="915713"/>
                  </a:lnTo>
                  <a:lnTo>
                    <a:pt x="4268614" y="951506"/>
                  </a:lnTo>
                  <a:lnTo>
                    <a:pt x="4295134" y="987825"/>
                  </a:lnTo>
                  <a:lnTo>
                    <a:pt x="4320956" y="1024663"/>
                  </a:lnTo>
                  <a:lnTo>
                    <a:pt x="4346072" y="1062008"/>
                  </a:lnTo>
                  <a:lnTo>
                    <a:pt x="4370473" y="1099852"/>
                  </a:lnTo>
                  <a:lnTo>
                    <a:pt x="4394147" y="1138186"/>
                  </a:lnTo>
                  <a:lnTo>
                    <a:pt x="4417087" y="1177000"/>
                  </a:lnTo>
                  <a:lnTo>
                    <a:pt x="4439282" y="1216285"/>
                  </a:lnTo>
                  <a:lnTo>
                    <a:pt x="4460723" y="1256031"/>
                  </a:lnTo>
                  <a:lnTo>
                    <a:pt x="4481401" y="1296230"/>
                  </a:lnTo>
                  <a:lnTo>
                    <a:pt x="4501305" y="1336871"/>
                  </a:lnTo>
                  <a:lnTo>
                    <a:pt x="4520427" y="1377946"/>
                  </a:lnTo>
                  <a:lnTo>
                    <a:pt x="4538757" y="1419445"/>
                  </a:lnTo>
                  <a:lnTo>
                    <a:pt x="4556286" y="1461358"/>
                  </a:lnTo>
                  <a:lnTo>
                    <a:pt x="4573003" y="1503678"/>
                  </a:lnTo>
                  <a:lnTo>
                    <a:pt x="4588900" y="1546393"/>
                  </a:lnTo>
                  <a:lnTo>
                    <a:pt x="4603967" y="1589495"/>
                  </a:lnTo>
                  <a:lnTo>
                    <a:pt x="4618194" y="1632974"/>
                  </a:lnTo>
                  <a:lnTo>
                    <a:pt x="4631573" y="1676822"/>
                  </a:lnTo>
                  <a:lnTo>
                    <a:pt x="4644092" y="1721028"/>
                  </a:lnTo>
                  <a:lnTo>
                    <a:pt x="4655744" y="1765584"/>
                  </a:lnTo>
                  <a:lnTo>
                    <a:pt x="4666518" y="1810479"/>
                  </a:lnTo>
                  <a:lnTo>
                    <a:pt x="4676405" y="1855705"/>
                  </a:lnTo>
                  <a:lnTo>
                    <a:pt x="4685396" y="1901253"/>
                  </a:lnTo>
                  <a:lnTo>
                    <a:pt x="4693481" y="1947113"/>
                  </a:lnTo>
                  <a:lnTo>
                    <a:pt x="4700650" y="1993275"/>
                  </a:lnTo>
                  <a:lnTo>
                    <a:pt x="4706894" y="2039730"/>
                  </a:lnTo>
                  <a:lnTo>
                    <a:pt x="4712203" y="2086470"/>
                  </a:lnTo>
                  <a:lnTo>
                    <a:pt x="4716568" y="2133484"/>
                  </a:lnTo>
                  <a:lnTo>
                    <a:pt x="4719980" y="2180763"/>
                  </a:lnTo>
                  <a:lnTo>
                    <a:pt x="4722429" y="2228299"/>
                  </a:lnTo>
                  <a:lnTo>
                    <a:pt x="4723905" y="2276080"/>
                  </a:lnTo>
                  <a:lnTo>
                    <a:pt x="4724400" y="2324100"/>
                  </a:lnTo>
                  <a:lnTo>
                    <a:pt x="4723905" y="2372118"/>
                  </a:lnTo>
                  <a:lnTo>
                    <a:pt x="4722429" y="2419899"/>
                  </a:lnTo>
                  <a:lnTo>
                    <a:pt x="4719980" y="2467433"/>
                  </a:lnTo>
                  <a:lnTo>
                    <a:pt x="4716568" y="2514712"/>
                  </a:lnTo>
                  <a:lnTo>
                    <a:pt x="4712203" y="2561725"/>
                  </a:lnTo>
                  <a:lnTo>
                    <a:pt x="4706894" y="2608464"/>
                  </a:lnTo>
                  <a:lnTo>
                    <a:pt x="4700650" y="2654919"/>
                  </a:lnTo>
                  <a:lnTo>
                    <a:pt x="4693481" y="2701080"/>
                  </a:lnTo>
                  <a:lnTo>
                    <a:pt x="4685396" y="2746939"/>
                  </a:lnTo>
                  <a:lnTo>
                    <a:pt x="4676405" y="2792486"/>
                  </a:lnTo>
                  <a:lnTo>
                    <a:pt x="4666518" y="2837712"/>
                  </a:lnTo>
                  <a:lnTo>
                    <a:pt x="4655744" y="2882607"/>
                  </a:lnTo>
                  <a:lnTo>
                    <a:pt x="4644092" y="2927162"/>
                  </a:lnTo>
                  <a:lnTo>
                    <a:pt x="4631573" y="2971368"/>
                  </a:lnTo>
                  <a:lnTo>
                    <a:pt x="4618194" y="3015215"/>
                  </a:lnTo>
                  <a:lnTo>
                    <a:pt x="4603967" y="3058694"/>
                  </a:lnTo>
                  <a:lnTo>
                    <a:pt x="4588900" y="3101796"/>
                  </a:lnTo>
                  <a:lnTo>
                    <a:pt x="4573003" y="3144511"/>
                  </a:lnTo>
                  <a:lnTo>
                    <a:pt x="4556286" y="3186830"/>
                  </a:lnTo>
                  <a:lnTo>
                    <a:pt x="4538757" y="3228744"/>
                  </a:lnTo>
                  <a:lnTo>
                    <a:pt x="4520427" y="3270242"/>
                  </a:lnTo>
                  <a:lnTo>
                    <a:pt x="4501305" y="3311317"/>
                  </a:lnTo>
                  <a:lnTo>
                    <a:pt x="4481401" y="3351958"/>
                  </a:lnTo>
                  <a:lnTo>
                    <a:pt x="4460723" y="3392157"/>
                  </a:lnTo>
                  <a:lnTo>
                    <a:pt x="4439282" y="3431903"/>
                  </a:lnTo>
                  <a:lnTo>
                    <a:pt x="4417087" y="3471188"/>
                  </a:lnTo>
                  <a:lnTo>
                    <a:pt x="4394147" y="3510002"/>
                  </a:lnTo>
                  <a:lnTo>
                    <a:pt x="4370473" y="3548336"/>
                  </a:lnTo>
                  <a:lnTo>
                    <a:pt x="4346072" y="3586180"/>
                  </a:lnTo>
                  <a:lnTo>
                    <a:pt x="4320956" y="3623525"/>
                  </a:lnTo>
                  <a:lnTo>
                    <a:pt x="4295134" y="3660363"/>
                  </a:lnTo>
                  <a:lnTo>
                    <a:pt x="4268614" y="3696682"/>
                  </a:lnTo>
                  <a:lnTo>
                    <a:pt x="4241407" y="3732475"/>
                  </a:lnTo>
                  <a:lnTo>
                    <a:pt x="4213521" y="3767731"/>
                  </a:lnTo>
                  <a:lnTo>
                    <a:pt x="4184967" y="3802442"/>
                  </a:lnTo>
                  <a:lnTo>
                    <a:pt x="4155755" y="3836598"/>
                  </a:lnTo>
                  <a:lnTo>
                    <a:pt x="4125892" y="3870190"/>
                  </a:lnTo>
                  <a:lnTo>
                    <a:pt x="4095390" y="3903208"/>
                  </a:lnTo>
                  <a:lnTo>
                    <a:pt x="4064257" y="3935643"/>
                  </a:lnTo>
                  <a:lnTo>
                    <a:pt x="4032504" y="3967486"/>
                  </a:lnTo>
                  <a:lnTo>
                    <a:pt x="4000138" y="3998727"/>
                  </a:lnTo>
                  <a:lnTo>
                    <a:pt x="3967171" y="4029357"/>
                  </a:lnTo>
                  <a:lnTo>
                    <a:pt x="3933611" y="4059367"/>
                  </a:lnTo>
                  <a:lnTo>
                    <a:pt x="3899468" y="4088747"/>
                  </a:lnTo>
                  <a:lnTo>
                    <a:pt x="3864752" y="4117488"/>
                  </a:lnTo>
                  <a:lnTo>
                    <a:pt x="3829472" y="4145580"/>
                  </a:lnTo>
                  <a:lnTo>
                    <a:pt x="3793637" y="4173015"/>
                  </a:lnTo>
                  <a:lnTo>
                    <a:pt x="3757257" y="4199783"/>
                  </a:lnTo>
                  <a:lnTo>
                    <a:pt x="3720342" y="4225874"/>
                  </a:lnTo>
                  <a:lnTo>
                    <a:pt x="3682900" y="4251279"/>
                  </a:lnTo>
                  <a:lnTo>
                    <a:pt x="3644942" y="4275990"/>
                  </a:lnTo>
                  <a:lnTo>
                    <a:pt x="3606478" y="4299996"/>
                  </a:lnTo>
                  <a:lnTo>
                    <a:pt x="3567515" y="4323288"/>
                  </a:lnTo>
                  <a:lnTo>
                    <a:pt x="3528065" y="4345857"/>
                  </a:lnTo>
                  <a:lnTo>
                    <a:pt x="3488136" y="4367693"/>
                  </a:lnTo>
                  <a:lnTo>
                    <a:pt x="3447739" y="4388787"/>
                  </a:lnTo>
                  <a:lnTo>
                    <a:pt x="3406881" y="4409131"/>
                  </a:lnTo>
                  <a:lnTo>
                    <a:pt x="3365574" y="4428714"/>
                  </a:lnTo>
                  <a:lnTo>
                    <a:pt x="3323826" y="4447526"/>
                  </a:lnTo>
                  <a:lnTo>
                    <a:pt x="3281648" y="4465560"/>
                  </a:lnTo>
                  <a:lnTo>
                    <a:pt x="3239048" y="4482805"/>
                  </a:lnTo>
                  <a:lnTo>
                    <a:pt x="3196035" y="4499252"/>
                  </a:lnTo>
                  <a:lnTo>
                    <a:pt x="3152621" y="4514892"/>
                  </a:lnTo>
                  <a:lnTo>
                    <a:pt x="3108813" y="4529715"/>
                  </a:lnTo>
                  <a:lnTo>
                    <a:pt x="3064622" y="4543712"/>
                  </a:lnTo>
                  <a:lnTo>
                    <a:pt x="3020057" y="4556874"/>
                  </a:lnTo>
                  <a:lnTo>
                    <a:pt x="2975128" y="4569192"/>
                  </a:lnTo>
                  <a:lnTo>
                    <a:pt x="2929843" y="4580655"/>
                  </a:lnTo>
                  <a:lnTo>
                    <a:pt x="2884213" y="4591255"/>
                  </a:lnTo>
                  <a:lnTo>
                    <a:pt x="2838247" y="4600982"/>
                  </a:lnTo>
                  <a:lnTo>
                    <a:pt x="2791955" y="4609827"/>
                  </a:lnTo>
                  <a:lnTo>
                    <a:pt x="2745345" y="4617781"/>
                  </a:lnTo>
                  <a:lnTo>
                    <a:pt x="2698428" y="4624834"/>
                  </a:lnTo>
                  <a:lnTo>
                    <a:pt x="2651214" y="4630977"/>
                  </a:lnTo>
                  <a:lnTo>
                    <a:pt x="2603710" y="4636200"/>
                  </a:lnTo>
                  <a:lnTo>
                    <a:pt x="2555928" y="4640495"/>
                  </a:lnTo>
                  <a:lnTo>
                    <a:pt x="2507876" y="4643852"/>
                  </a:lnTo>
                  <a:lnTo>
                    <a:pt x="2459565" y="4646261"/>
                  </a:lnTo>
                  <a:lnTo>
                    <a:pt x="2411003" y="4647713"/>
                  </a:lnTo>
                  <a:lnTo>
                    <a:pt x="2362200" y="4648200"/>
                  </a:lnTo>
                  <a:lnTo>
                    <a:pt x="2313392" y="4647713"/>
                  </a:lnTo>
                  <a:lnTo>
                    <a:pt x="2264825" y="4646261"/>
                  </a:lnTo>
                  <a:lnTo>
                    <a:pt x="2216509" y="4643852"/>
                  </a:lnTo>
                  <a:lnTo>
                    <a:pt x="2168454" y="4640495"/>
                  </a:lnTo>
                  <a:lnTo>
                    <a:pt x="2120668" y="4636200"/>
                  </a:lnTo>
                  <a:lnTo>
                    <a:pt x="2073161" y="4630977"/>
                  </a:lnTo>
                  <a:lnTo>
                    <a:pt x="2025943" y="4624834"/>
                  </a:lnTo>
                  <a:lnTo>
                    <a:pt x="1979023" y="4617781"/>
                  </a:lnTo>
                  <a:lnTo>
                    <a:pt x="1932411" y="4609827"/>
                  </a:lnTo>
                  <a:lnTo>
                    <a:pt x="1886115" y="4600982"/>
                  </a:lnTo>
                  <a:lnTo>
                    <a:pt x="1840147" y="4591255"/>
                  </a:lnTo>
                  <a:lnTo>
                    <a:pt x="1794515" y="4580655"/>
                  </a:lnTo>
                  <a:lnTo>
                    <a:pt x="1749228" y="4569192"/>
                  </a:lnTo>
                  <a:lnTo>
                    <a:pt x="1704297" y="4556874"/>
                  </a:lnTo>
                  <a:lnTo>
                    <a:pt x="1659730" y="4543712"/>
                  </a:lnTo>
                  <a:lnTo>
                    <a:pt x="1615537" y="4529715"/>
                  </a:lnTo>
                  <a:lnTo>
                    <a:pt x="1571728" y="4514892"/>
                  </a:lnTo>
                  <a:lnTo>
                    <a:pt x="1528312" y="4499252"/>
                  </a:lnTo>
                  <a:lnTo>
                    <a:pt x="1485299" y="4482805"/>
                  </a:lnTo>
                  <a:lnTo>
                    <a:pt x="1442698" y="4465560"/>
                  </a:lnTo>
                  <a:lnTo>
                    <a:pt x="1400518" y="4447526"/>
                  </a:lnTo>
                  <a:lnTo>
                    <a:pt x="1358770" y="4428714"/>
                  </a:lnTo>
                  <a:lnTo>
                    <a:pt x="1317462" y="4409131"/>
                  </a:lnTo>
                  <a:lnTo>
                    <a:pt x="1276604" y="4388787"/>
                  </a:lnTo>
                  <a:lnTo>
                    <a:pt x="1236206" y="4367693"/>
                  </a:lnTo>
                  <a:lnTo>
                    <a:pt x="1196277" y="4345857"/>
                  </a:lnTo>
                  <a:lnTo>
                    <a:pt x="1156827" y="4323288"/>
                  </a:lnTo>
                  <a:lnTo>
                    <a:pt x="1117865" y="4299996"/>
                  </a:lnTo>
                  <a:lnTo>
                    <a:pt x="1079400" y="4275990"/>
                  </a:lnTo>
                  <a:lnTo>
                    <a:pt x="1041443" y="4251279"/>
                  </a:lnTo>
                  <a:lnTo>
                    <a:pt x="1004002" y="4225874"/>
                  </a:lnTo>
                  <a:lnTo>
                    <a:pt x="967087" y="4199783"/>
                  </a:lnTo>
                  <a:lnTo>
                    <a:pt x="930708" y="4173015"/>
                  </a:lnTo>
                  <a:lnTo>
                    <a:pt x="894874" y="4145580"/>
                  </a:lnTo>
                  <a:lnTo>
                    <a:pt x="859594" y="4117488"/>
                  </a:lnTo>
                  <a:lnTo>
                    <a:pt x="824879" y="4088747"/>
                  </a:lnTo>
                  <a:lnTo>
                    <a:pt x="790737" y="4059367"/>
                  </a:lnTo>
                  <a:lnTo>
                    <a:pt x="757178" y="4029357"/>
                  </a:lnTo>
                  <a:lnTo>
                    <a:pt x="724212" y="3998727"/>
                  </a:lnTo>
                  <a:lnTo>
                    <a:pt x="691848" y="3967486"/>
                  </a:lnTo>
                  <a:lnTo>
                    <a:pt x="660095" y="3935643"/>
                  </a:lnTo>
                  <a:lnTo>
                    <a:pt x="628964" y="3903208"/>
                  </a:lnTo>
                  <a:lnTo>
                    <a:pt x="598463" y="3870190"/>
                  </a:lnTo>
                  <a:lnTo>
                    <a:pt x="568602" y="3836598"/>
                  </a:lnTo>
                  <a:lnTo>
                    <a:pt x="539390" y="3802442"/>
                  </a:lnTo>
                  <a:lnTo>
                    <a:pt x="510838" y="3767731"/>
                  </a:lnTo>
                  <a:lnTo>
                    <a:pt x="482954" y="3732475"/>
                  </a:lnTo>
                  <a:lnTo>
                    <a:pt x="455749" y="3696682"/>
                  </a:lnTo>
                  <a:lnTo>
                    <a:pt x="429230" y="3660363"/>
                  </a:lnTo>
                  <a:lnTo>
                    <a:pt x="403409" y="3623525"/>
                  </a:lnTo>
                  <a:lnTo>
                    <a:pt x="378295" y="3586180"/>
                  </a:lnTo>
                  <a:lnTo>
                    <a:pt x="353896" y="3548336"/>
                  </a:lnTo>
                  <a:lnTo>
                    <a:pt x="330223" y="3510002"/>
                  </a:lnTo>
                  <a:lnTo>
                    <a:pt x="307285" y="3471188"/>
                  </a:lnTo>
                  <a:lnTo>
                    <a:pt x="285091" y="3431903"/>
                  </a:lnTo>
                  <a:lnTo>
                    <a:pt x="263652" y="3392157"/>
                  </a:lnTo>
                  <a:lnTo>
                    <a:pt x="242976" y="3351958"/>
                  </a:lnTo>
                  <a:lnTo>
                    <a:pt x="223073" y="3311317"/>
                  </a:lnTo>
                  <a:lnTo>
                    <a:pt x="203952" y="3270242"/>
                  </a:lnTo>
                  <a:lnTo>
                    <a:pt x="185624" y="3228744"/>
                  </a:lnTo>
                  <a:lnTo>
                    <a:pt x="168097" y="3186830"/>
                  </a:lnTo>
                  <a:lnTo>
                    <a:pt x="151381" y="3144511"/>
                  </a:lnTo>
                  <a:lnTo>
                    <a:pt x="135485" y="3101796"/>
                  </a:lnTo>
                  <a:lnTo>
                    <a:pt x="120420" y="3058694"/>
                  </a:lnTo>
                  <a:lnTo>
                    <a:pt x="106194" y="3015215"/>
                  </a:lnTo>
                  <a:lnTo>
                    <a:pt x="92817" y="2971368"/>
                  </a:lnTo>
                  <a:lnTo>
                    <a:pt x="80298" y="2927162"/>
                  </a:lnTo>
                  <a:lnTo>
                    <a:pt x="68648" y="2882607"/>
                  </a:lnTo>
                  <a:lnTo>
                    <a:pt x="57875" y="2837712"/>
                  </a:lnTo>
                  <a:lnTo>
                    <a:pt x="47988" y="2792486"/>
                  </a:lnTo>
                  <a:lnTo>
                    <a:pt x="38999" y="2746939"/>
                  </a:lnTo>
                  <a:lnTo>
                    <a:pt x="30915" y="2701080"/>
                  </a:lnTo>
                  <a:lnTo>
                    <a:pt x="23747" y="2654919"/>
                  </a:lnTo>
                  <a:lnTo>
                    <a:pt x="17503" y="2608464"/>
                  </a:lnTo>
                  <a:lnTo>
                    <a:pt x="12195" y="2561725"/>
                  </a:lnTo>
                  <a:lnTo>
                    <a:pt x="7830" y="2514712"/>
                  </a:lnTo>
                  <a:lnTo>
                    <a:pt x="4418" y="2467433"/>
                  </a:lnTo>
                  <a:lnTo>
                    <a:pt x="1970" y="2419899"/>
                  </a:lnTo>
                  <a:lnTo>
                    <a:pt x="494" y="2372118"/>
                  </a:lnTo>
                  <a:lnTo>
                    <a:pt x="0" y="2324100"/>
                  </a:lnTo>
                  <a:close/>
                </a:path>
              </a:pathLst>
            </a:custGeom>
            <a:ln w="9525">
              <a:solidFill>
                <a:srgbClr val="000000"/>
              </a:solidFill>
            </a:ln>
          </p:spPr>
          <p:txBody>
            <a:bodyPr wrap="square" lIns="0" tIns="0" rIns="0" bIns="0" rtlCol="0"/>
            <a:lstStyle/>
            <a:p>
              <a:endParaRPr/>
            </a:p>
          </p:txBody>
        </p:sp>
        <p:sp>
          <p:nvSpPr>
            <p:cNvPr id="5" name="object 5"/>
            <p:cNvSpPr/>
            <p:nvPr/>
          </p:nvSpPr>
          <p:spPr>
            <a:xfrm>
              <a:off x="5410200" y="3581400"/>
              <a:ext cx="1524000" cy="1524000"/>
            </a:xfrm>
            <a:custGeom>
              <a:avLst/>
              <a:gdLst/>
              <a:ahLst/>
              <a:cxnLst/>
              <a:rect l="l" t="t" r="r" b="b"/>
              <a:pathLst>
                <a:path w="1524000" h="1524000">
                  <a:moveTo>
                    <a:pt x="762000" y="0"/>
                  </a:moveTo>
                  <a:lnTo>
                    <a:pt x="713805" y="1498"/>
                  </a:lnTo>
                  <a:lnTo>
                    <a:pt x="666409" y="5936"/>
                  </a:lnTo>
                  <a:lnTo>
                    <a:pt x="619898" y="13223"/>
                  </a:lnTo>
                  <a:lnTo>
                    <a:pt x="574363" y="23269"/>
                  </a:lnTo>
                  <a:lnTo>
                    <a:pt x="529893" y="35987"/>
                  </a:lnTo>
                  <a:lnTo>
                    <a:pt x="486577" y="51286"/>
                  </a:lnTo>
                  <a:lnTo>
                    <a:pt x="444504" y="69078"/>
                  </a:lnTo>
                  <a:lnTo>
                    <a:pt x="403763" y="89272"/>
                  </a:lnTo>
                  <a:lnTo>
                    <a:pt x="364444" y="111781"/>
                  </a:lnTo>
                  <a:lnTo>
                    <a:pt x="326636" y="136514"/>
                  </a:lnTo>
                  <a:lnTo>
                    <a:pt x="290429" y="163383"/>
                  </a:lnTo>
                  <a:lnTo>
                    <a:pt x="255910" y="192298"/>
                  </a:lnTo>
                  <a:lnTo>
                    <a:pt x="223170" y="223170"/>
                  </a:lnTo>
                  <a:lnTo>
                    <a:pt x="192298" y="255910"/>
                  </a:lnTo>
                  <a:lnTo>
                    <a:pt x="163383" y="290429"/>
                  </a:lnTo>
                  <a:lnTo>
                    <a:pt x="136514" y="326636"/>
                  </a:lnTo>
                  <a:lnTo>
                    <a:pt x="111781" y="364444"/>
                  </a:lnTo>
                  <a:lnTo>
                    <a:pt x="89272" y="403763"/>
                  </a:lnTo>
                  <a:lnTo>
                    <a:pt x="69078" y="444504"/>
                  </a:lnTo>
                  <a:lnTo>
                    <a:pt x="51286" y="486577"/>
                  </a:lnTo>
                  <a:lnTo>
                    <a:pt x="35987" y="529893"/>
                  </a:lnTo>
                  <a:lnTo>
                    <a:pt x="23269" y="574363"/>
                  </a:lnTo>
                  <a:lnTo>
                    <a:pt x="13223" y="619898"/>
                  </a:lnTo>
                  <a:lnTo>
                    <a:pt x="5936" y="666409"/>
                  </a:lnTo>
                  <a:lnTo>
                    <a:pt x="1498" y="713805"/>
                  </a:lnTo>
                  <a:lnTo>
                    <a:pt x="0" y="762000"/>
                  </a:lnTo>
                  <a:lnTo>
                    <a:pt x="1498" y="810194"/>
                  </a:lnTo>
                  <a:lnTo>
                    <a:pt x="5936" y="857590"/>
                  </a:lnTo>
                  <a:lnTo>
                    <a:pt x="13223" y="904101"/>
                  </a:lnTo>
                  <a:lnTo>
                    <a:pt x="23269" y="949636"/>
                  </a:lnTo>
                  <a:lnTo>
                    <a:pt x="35987" y="994106"/>
                  </a:lnTo>
                  <a:lnTo>
                    <a:pt x="51286" y="1037422"/>
                  </a:lnTo>
                  <a:lnTo>
                    <a:pt x="69078" y="1079495"/>
                  </a:lnTo>
                  <a:lnTo>
                    <a:pt x="89272" y="1120236"/>
                  </a:lnTo>
                  <a:lnTo>
                    <a:pt x="111781" y="1159555"/>
                  </a:lnTo>
                  <a:lnTo>
                    <a:pt x="136514" y="1197363"/>
                  </a:lnTo>
                  <a:lnTo>
                    <a:pt x="163383" y="1233570"/>
                  </a:lnTo>
                  <a:lnTo>
                    <a:pt x="192298" y="1268089"/>
                  </a:lnTo>
                  <a:lnTo>
                    <a:pt x="223170" y="1300829"/>
                  </a:lnTo>
                  <a:lnTo>
                    <a:pt x="255910" y="1331701"/>
                  </a:lnTo>
                  <a:lnTo>
                    <a:pt x="290429" y="1360616"/>
                  </a:lnTo>
                  <a:lnTo>
                    <a:pt x="326636" y="1387485"/>
                  </a:lnTo>
                  <a:lnTo>
                    <a:pt x="364444" y="1412218"/>
                  </a:lnTo>
                  <a:lnTo>
                    <a:pt x="403763" y="1434727"/>
                  </a:lnTo>
                  <a:lnTo>
                    <a:pt x="444504" y="1454921"/>
                  </a:lnTo>
                  <a:lnTo>
                    <a:pt x="486577" y="1472713"/>
                  </a:lnTo>
                  <a:lnTo>
                    <a:pt x="529893" y="1488012"/>
                  </a:lnTo>
                  <a:lnTo>
                    <a:pt x="574363" y="1500730"/>
                  </a:lnTo>
                  <a:lnTo>
                    <a:pt x="619898" y="1510776"/>
                  </a:lnTo>
                  <a:lnTo>
                    <a:pt x="666409" y="1518063"/>
                  </a:lnTo>
                  <a:lnTo>
                    <a:pt x="713805" y="1522501"/>
                  </a:lnTo>
                  <a:lnTo>
                    <a:pt x="762000" y="1524000"/>
                  </a:lnTo>
                  <a:lnTo>
                    <a:pt x="810194" y="1522501"/>
                  </a:lnTo>
                  <a:lnTo>
                    <a:pt x="857590" y="1518063"/>
                  </a:lnTo>
                  <a:lnTo>
                    <a:pt x="904101" y="1510776"/>
                  </a:lnTo>
                  <a:lnTo>
                    <a:pt x="949636" y="1500730"/>
                  </a:lnTo>
                  <a:lnTo>
                    <a:pt x="994106" y="1488012"/>
                  </a:lnTo>
                  <a:lnTo>
                    <a:pt x="1037422" y="1472713"/>
                  </a:lnTo>
                  <a:lnTo>
                    <a:pt x="1079495" y="1454921"/>
                  </a:lnTo>
                  <a:lnTo>
                    <a:pt x="1120236" y="1434727"/>
                  </a:lnTo>
                  <a:lnTo>
                    <a:pt x="1159555" y="1412218"/>
                  </a:lnTo>
                  <a:lnTo>
                    <a:pt x="1197363" y="1387485"/>
                  </a:lnTo>
                  <a:lnTo>
                    <a:pt x="1233570" y="1360616"/>
                  </a:lnTo>
                  <a:lnTo>
                    <a:pt x="1268089" y="1331701"/>
                  </a:lnTo>
                  <a:lnTo>
                    <a:pt x="1300829" y="1300829"/>
                  </a:lnTo>
                  <a:lnTo>
                    <a:pt x="1331701" y="1268089"/>
                  </a:lnTo>
                  <a:lnTo>
                    <a:pt x="1360616" y="1233570"/>
                  </a:lnTo>
                  <a:lnTo>
                    <a:pt x="1387485" y="1197363"/>
                  </a:lnTo>
                  <a:lnTo>
                    <a:pt x="1412218" y="1159555"/>
                  </a:lnTo>
                  <a:lnTo>
                    <a:pt x="1434727" y="1120236"/>
                  </a:lnTo>
                  <a:lnTo>
                    <a:pt x="1454921" y="1079495"/>
                  </a:lnTo>
                  <a:lnTo>
                    <a:pt x="1472713" y="1037422"/>
                  </a:lnTo>
                  <a:lnTo>
                    <a:pt x="1488012" y="994106"/>
                  </a:lnTo>
                  <a:lnTo>
                    <a:pt x="1500730" y="949636"/>
                  </a:lnTo>
                  <a:lnTo>
                    <a:pt x="1510776" y="904101"/>
                  </a:lnTo>
                  <a:lnTo>
                    <a:pt x="1518063" y="857590"/>
                  </a:lnTo>
                  <a:lnTo>
                    <a:pt x="1522501" y="810194"/>
                  </a:lnTo>
                  <a:lnTo>
                    <a:pt x="1524000" y="762000"/>
                  </a:lnTo>
                  <a:lnTo>
                    <a:pt x="1522501" y="713805"/>
                  </a:lnTo>
                  <a:lnTo>
                    <a:pt x="1518063" y="666409"/>
                  </a:lnTo>
                  <a:lnTo>
                    <a:pt x="1510776" y="619898"/>
                  </a:lnTo>
                  <a:lnTo>
                    <a:pt x="1500730" y="574363"/>
                  </a:lnTo>
                  <a:lnTo>
                    <a:pt x="1488012" y="529893"/>
                  </a:lnTo>
                  <a:lnTo>
                    <a:pt x="1472713" y="486577"/>
                  </a:lnTo>
                  <a:lnTo>
                    <a:pt x="1454921" y="444504"/>
                  </a:lnTo>
                  <a:lnTo>
                    <a:pt x="1434727" y="403763"/>
                  </a:lnTo>
                  <a:lnTo>
                    <a:pt x="1412218" y="364444"/>
                  </a:lnTo>
                  <a:lnTo>
                    <a:pt x="1387485" y="326636"/>
                  </a:lnTo>
                  <a:lnTo>
                    <a:pt x="1360616" y="290429"/>
                  </a:lnTo>
                  <a:lnTo>
                    <a:pt x="1331701" y="255910"/>
                  </a:lnTo>
                  <a:lnTo>
                    <a:pt x="1300829" y="223170"/>
                  </a:lnTo>
                  <a:lnTo>
                    <a:pt x="1268089" y="192298"/>
                  </a:lnTo>
                  <a:lnTo>
                    <a:pt x="1233570" y="163383"/>
                  </a:lnTo>
                  <a:lnTo>
                    <a:pt x="1197363" y="136514"/>
                  </a:lnTo>
                  <a:lnTo>
                    <a:pt x="1159555" y="111781"/>
                  </a:lnTo>
                  <a:lnTo>
                    <a:pt x="1120236" y="89272"/>
                  </a:lnTo>
                  <a:lnTo>
                    <a:pt x="1079495" y="69078"/>
                  </a:lnTo>
                  <a:lnTo>
                    <a:pt x="1037422" y="51286"/>
                  </a:lnTo>
                  <a:lnTo>
                    <a:pt x="994106" y="35987"/>
                  </a:lnTo>
                  <a:lnTo>
                    <a:pt x="949636" y="23269"/>
                  </a:lnTo>
                  <a:lnTo>
                    <a:pt x="904101" y="13223"/>
                  </a:lnTo>
                  <a:lnTo>
                    <a:pt x="857590" y="5936"/>
                  </a:lnTo>
                  <a:lnTo>
                    <a:pt x="810194" y="1498"/>
                  </a:lnTo>
                  <a:lnTo>
                    <a:pt x="762000" y="0"/>
                  </a:lnTo>
                  <a:close/>
                </a:path>
              </a:pathLst>
            </a:custGeom>
            <a:solidFill>
              <a:srgbClr val="FFFFFF"/>
            </a:solidFill>
          </p:spPr>
          <p:txBody>
            <a:bodyPr wrap="square" lIns="0" tIns="0" rIns="0" bIns="0" rtlCol="0"/>
            <a:lstStyle/>
            <a:p>
              <a:endParaRPr/>
            </a:p>
          </p:txBody>
        </p:sp>
        <p:sp>
          <p:nvSpPr>
            <p:cNvPr id="6" name="object 6"/>
            <p:cNvSpPr/>
            <p:nvPr/>
          </p:nvSpPr>
          <p:spPr>
            <a:xfrm>
              <a:off x="5410200" y="3581400"/>
              <a:ext cx="1524000" cy="1524000"/>
            </a:xfrm>
            <a:custGeom>
              <a:avLst/>
              <a:gdLst/>
              <a:ahLst/>
              <a:cxnLst/>
              <a:rect l="l" t="t" r="r" b="b"/>
              <a:pathLst>
                <a:path w="1524000" h="1524000">
                  <a:moveTo>
                    <a:pt x="0" y="762000"/>
                  </a:moveTo>
                  <a:lnTo>
                    <a:pt x="1498" y="713805"/>
                  </a:lnTo>
                  <a:lnTo>
                    <a:pt x="5936" y="666409"/>
                  </a:lnTo>
                  <a:lnTo>
                    <a:pt x="13223" y="619898"/>
                  </a:lnTo>
                  <a:lnTo>
                    <a:pt x="23269" y="574363"/>
                  </a:lnTo>
                  <a:lnTo>
                    <a:pt x="35987" y="529893"/>
                  </a:lnTo>
                  <a:lnTo>
                    <a:pt x="51286" y="486577"/>
                  </a:lnTo>
                  <a:lnTo>
                    <a:pt x="69078" y="444504"/>
                  </a:lnTo>
                  <a:lnTo>
                    <a:pt x="89272" y="403763"/>
                  </a:lnTo>
                  <a:lnTo>
                    <a:pt x="111781" y="364444"/>
                  </a:lnTo>
                  <a:lnTo>
                    <a:pt x="136514" y="326636"/>
                  </a:lnTo>
                  <a:lnTo>
                    <a:pt x="163383" y="290429"/>
                  </a:lnTo>
                  <a:lnTo>
                    <a:pt x="192298" y="255910"/>
                  </a:lnTo>
                  <a:lnTo>
                    <a:pt x="223170" y="223170"/>
                  </a:lnTo>
                  <a:lnTo>
                    <a:pt x="255910" y="192298"/>
                  </a:lnTo>
                  <a:lnTo>
                    <a:pt x="290429" y="163383"/>
                  </a:lnTo>
                  <a:lnTo>
                    <a:pt x="326636" y="136514"/>
                  </a:lnTo>
                  <a:lnTo>
                    <a:pt x="364444" y="111781"/>
                  </a:lnTo>
                  <a:lnTo>
                    <a:pt x="403763" y="89272"/>
                  </a:lnTo>
                  <a:lnTo>
                    <a:pt x="444504" y="69078"/>
                  </a:lnTo>
                  <a:lnTo>
                    <a:pt x="486577" y="51286"/>
                  </a:lnTo>
                  <a:lnTo>
                    <a:pt x="529893" y="35987"/>
                  </a:lnTo>
                  <a:lnTo>
                    <a:pt x="574363" y="23269"/>
                  </a:lnTo>
                  <a:lnTo>
                    <a:pt x="619898" y="13223"/>
                  </a:lnTo>
                  <a:lnTo>
                    <a:pt x="666409" y="5936"/>
                  </a:lnTo>
                  <a:lnTo>
                    <a:pt x="713805" y="1498"/>
                  </a:lnTo>
                  <a:lnTo>
                    <a:pt x="762000" y="0"/>
                  </a:lnTo>
                  <a:lnTo>
                    <a:pt x="810194" y="1498"/>
                  </a:lnTo>
                  <a:lnTo>
                    <a:pt x="857590" y="5936"/>
                  </a:lnTo>
                  <a:lnTo>
                    <a:pt x="904101" y="13223"/>
                  </a:lnTo>
                  <a:lnTo>
                    <a:pt x="949636" y="23269"/>
                  </a:lnTo>
                  <a:lnTo>
                    <a:pt x="994106" y="35987"/>
                  </a:lnTo>
                  <a:lnTo>
                    <a:pt x="1037422" y="51286"/>
                  </a:lnTo>
                  <a:lnTo>
                    <a:pt x="1079495" y="69078"/>
                  </a:lnTo>
                  <a:lnTo>
                    <a:pt x="1120236" y="89272"/>
                  </a:lnTo>
                  <a:lnTo>
                    <a:pt x="1159555" y="111781"/>
                  </a:lnTo>
                  <a:lnTo>
                    <a:pt x="1197363" y="136514"/>
                  </a:lnTo>
                  <a:lnTo>
                    <a:pt x="1233570" y="163383"/>
                  </a:lnTo>
                  <a:lnTo>
                    <a:pt x="1268089" y="192298"/>
                  </a:lnTo>
                  <a:lnTo>
                    <a:pt x="1300829" y="223170"/>
                  </a:lnTo>
                  <a:lnTo>
                    <a:pt x="1331701" y="255910"/>
                  </a:lnTo>
                  <a:lnTo>
                    <a:pt x="1360616" y="290429"/>
                  </a:lnTo>
                  <a:lnTo>
                    <a:pt x="1387485" y="326636"/>
                  </a:lnTo>
                  <a:lnTo>
                    <a:pt x="1412218" y="364444"/>
                  </a:lnTo>
                  <a:lnTo>
                    <a:pt x="1434727" y="403763"/>
                  </a:lnTo>
                  <a:lnTo>
                    <a:pt x="1454921" y="444504"/>
                  </a:lnTo>
                  <a:lnTo>
                    <a:pt x="1472713" y="486577"/>
                  </a:lnTo>
                  <a:lnTo>
                    <a:pt x="1488012" y="529893"/>
                  </a:lnTo>
                  <a:lnTo>
                    <a:pt x="1500730" y="574363"/>
                  </a:lnTo>
                  <a:lnTo>
                    <a:pt x="1510776" y="619898"/>
                  </a:lnTo>
                  <a:lnTo>
                    <a:pt x="1518063" y="666409"/>
                  </a:lnTo>
                  <a:lnTo>
                    <a:pt x="1522501" y="713805"/>
                  </a:lnTo>
                  <a:lnTo>
                    <a:pt x="1524000" y="762000"/>
                  </a:lnTo>
                  <a:lnTo>
                    <a:pt x="1522501" y="810194"/>
                  </a:lnTo>
                  <a:lnTo>
                    <a:pt x="1518063" y="857590"/>
                  </a:lnTo>
                  <a:lnTo>
                    <a:pt x="1510776" y="904101"/>
                  </a:lnTo>
                  <a:lnTo>
                    <a:pt x="1500730" y="949636"/>
                  </a:lnTo>
                  <a:lnTo>
                    <a:pt x="1488012" y="994106"/>
                  </a:lnTo>
                  <a:lnTo>
                    <a:pt x="1472713" y="1037422"/>
                  </a:lnTo>
                  <a:lnTo>
                    <a:pt x="1454921" y="1079495"/>
                  </a:lnTo>
                  <a:lnTo>
                    <a:pt x="1434727" y="1120236"/>
                  </a:lnTo>
                  <a:lnTo>
                    <a:pt x="1412218" y="1159555"/>
                  </a:lnTo>
                  <a:lnTo>
                    <a:pt x="1387485" y="1197363"/>
                  </a:lnTo>
                  <a:lnTo>
                    <a:pt x="1360616" y="1233570"/>
                  </a:lnTo>
                  <a:lnTo>
                    <a:pt x="1331701" y="1268089"/>
                  </a:lnTo>
                  <a:lnTo>
                    <a:pt x="1300829" y="1300829"/>
                  </a:lnTo>
                  <a:lnTo>
                    <a:pt x="1268089" y="1331701"/>
                  </a:lnTo>
                  <a:lnTo>
                    <a:pt x="1233570" y="1360616"/>
                  </a:lnTo>
                  <a:lnTo>
                    <a:pt x="1197363" y="1387485"/>
                  </a:lnTo>
                  <a:lnTo>
                    <a:pt x="1159555" y="1412218"/>
                  </a:lnTo>
                  <a:lnTo>
                    <a:pt x="1120236" y="1434727"/>
                  </a:lnTo>
                  <a:lnTo>
                    <a:pt x="1079495" y="1454921"/>
                  </a:lnTo>
                  <a:lnTo>
                    <a:pt x="1037422" y="1472713"/>
                  </a:lnTo>
                  <a:lnTo>
                    <a:pt x="994106" y="1488012"/>
                  </a:lnTo>
                  <a:lnTo>
                    <a:pt x="949636" y="1500730"/>
                  </a:lnTo>
                  <a:lnTo>
                    <a:pt x="904101" y="1510776"/>
                  </a:lnTo>
                  <a:lnTo>
                    <a:pt x="857590" y="1518063"/>
                  </a:lnTo>
                  <a:lnTo>
                    <a:pt x="810194" y="1522501"/>
                  </a:lnTo>
                  <a:lnTo>
                    <a:pt x="762000" y="1524000"/>
                  </a:lnTo>
                  <a:lnTo>
                    <a:pt x="713805" y="1522501"/>
                  </a:lnTo>
                  <a:lnTo>
                    <a:pt x="666409" y="1518063"/>
                  </a:lnTo>
                  <a:lnTo>
                    <a:pt x="619898" y="1510776"/>
                  </a:lnTo>
                  <a:lnTo>
                    <a:pt x="574363" y="1500730"/>
                  </a:lnTo>
                  <a:lnTo>
                    <a:pt x="529893" y="1488012"/>
                  </a:lnTo>
                  <a:lnTo>
                    <a:pt x="486577" y="1472713"/>
                  </a:lnTo>
                  <a:lnTo>
                    <a:pt x="444504" y="1454921"/>
                  </a:lnTo>
                  <a:lnTo>
                    <a:pt x="403763" y="1434727"/>
                  </a:lnTo>
                  <a:lnTo>
                    <a:pt x="364444" y="1412218"/>
                  </a:lnTo>
                  <a:lnTo>
                    <a:pt x="326636" y="1387485"/>
                  </a:lnTo>
                  <a:lnTo>
                    <a:pt x="290429" y="1360616"/>
                  </a:lnTo>
                  <a:lnTo>
                    <a:pt x="255910" y="1331701"/>
                  </a:lnTo>
                  <a:lnTo>
                    <a:pt x="223170" y="1300829"/>
                  </a:lnTo>
                  <a:lnTo>
                    <a:pt x="192298" y="1268089"/>
                  </a:lnTo>
                  <a:lnTo>
                    <a:pt x="163383" y="1233570"/>
                  </a:lnTo>
                  <a:lnTo>
                    <a:pt x="136514" y="1197363"/>
                  </a:lnTo>
                  <a:lnTo>
                    <a:pt x="111781" y="1159555"/>
                  </a:lnTo>
                  <a:lnTo>
                    <a:pt x="89272" y="1120236"/>
                  </a:lnTo>
                  <a:lnTo>
                    <a:pt x="69078" y="1079495"/>
                  </a:lnTo>
                  <a:lnTo>
                    <a:pt x="51286" y="1037422"/>
                  </a:lnTo>
                  <a:lnTo>
                    <a:pt x="35987" y="994106"/>
                  </a:lnTo>
                  <a:lnTo>
                    <a:pt x="23269" y="949636"/>
                  </a:lnTo>
                  <a:lnTo>
                    <a:pt x="13223" y="904101"/>
                  </a:lnTo>
                  <a:lnTo>
                    <a:pt x="5936" y="857590"/>
                  </a:lnTo>
                  <a:lnTo>
                    <a:pt x="1498" y="810194"/>
                  </a:lnTo>
                  <a:lnTo>
                    <a:pt x="0" y="762000"/>
                  </a:lnTo>
                  <a:close/>
                </a:path>
              </a:pathLst>
            </a:custGeom>
            <a:ln w="9525">
              <a:solidFill>
                <a:srgbClr val="000000"/>
              </a:solidFill>
            </a:ln>
          </p:spPr>
          <p:txBody>
            <a:bodyPr wrap="square" lIns="0" tIns="0" rIns="0" bIns="0" rtlCol="0"/>
            <a:lstStyle/>
            <a:p>
              <a:endParaRPr/>
            </a:p>
          </p:txBody>
        </p:sp>
        <p:sp>
          <p:nvSpPr>
            <p:cNvPr id="7" name="object 7"/>
            <p:cNvSpPr/>
            <p:nvPr/>
          </p:nvSpPr>
          <p:spPr>
            <a:xfrm>
              <a:off x="4648200" y="2743200"/>
              <a:ext cx="1371600" cy="1371600"/>
            </a:xfrm>
            <a:custGeom>
              <a:avLst/>
              <a:gdLst/>
              <a:ahLst/>
              <a:cxnLst/>
              <a:rect l="l" t="t" r="r" b="b"/>
              <a:pathLst>
                <a:path w="1371600" h="1371600">
                  <a:moveTo>
                    <a:pt x="685800" y="0"/>
                  </a:moveTo>
                  <a:lnTo>
                    <a:pt x="636828" y="1722"/>
                  </a:lnTo>
                  <a:lnTo>
                    <a:pt x="588784" y="6811"/>
                  </a:lnTo>
                  <a:lnTo>
                    <a:pt x="541785" y="15151"/>
                  </a:lnTo>
                  <a:lnTo>
                    <a:pt x="495947" y="26625"/>
                  </a:lnTo>
                  <a:lnTo>
                    <a:pt x="451386" y="41118"/>
                  </a:lnTo>
                  <a:lnTo>
                    <a:pt x="408218" y="58514"/>
                  </a:lnTo>
                  <a:lnTo>
                    <a:pt x="366559" y="78696"/>
                  </a:lnTo>
                  <a:lnTo>
                    <a:pt x="326525" y="101548"/>
                  </a:lnTo>
                  <a:lnTo>
                    <a:pt x="288233" y="126954"/>
                  </a:lnTo>
                  <a:lnTo>
                    <a:pt x="251798" y="154798"/>
                  </a:lnTo>
                  <a:lnTo>
                    <a:pt x="217336" y="184964"/>
                  </a:lnTo>
                  <a:lnTo>
                    <a:pt x="184964" y="217336"/>
                  </a:lnTo>
                  <a:lnTo>
                    <a:pt x="154798" y="251798"/>
                  </a:lnTo>
                  <a:lnTo>
                    <a:pt x="126954" y="288233"/>
                  </a:lnTo>
                  <a:lnTo>
                    <a:pt x="101548" y="326525"/>
                  </a:lnTo>
                  <a:lnTo>
                    <a:pt x="78696" y="366559"/>
                  </a:lnTo>
                  <a:lnTo>
                    <a:pt x="58514" y="408218"/>
                  </a:lnTo>
                  <a:lnTo>
                    <a:pt x="41118" y="451386"/>
                  </a:lnTo>
                  <a:lnTo>
                    <a:pt x="26625" y="495947"/>
                  </a:lnTo>
                  <a:lnTo>
                    <a:pt x="15151" y="541785"/>
                  </a:lnTo>
                  <a:lnTo>
                    <a:pt x="6811" y="588784"/>
                  </a:lnTo>
                  <a:lnTo>
                    <a:pt x="1722" y="636828"/>
                  </a:lnTo>
                  <a:lnTo>
                    <a:pt x="0" y="685800"/>
                  </a:lnTo>
                  <a:lnTo>
                    <a:pt x="1722" y="734771"/>
                  </a:lnTo>
                  <a:lnTo>
                    <a:pt x="6811" y="782815"/>
                  </a:lnTo>
                  <a:lnTo>
                    <a:pt x="15151" y="829814"/>
                  </a:lnTo>
                  <a:lnTo>
                    <a:pt x="26625" y="875652"/>
                  </a:lnTo>
                  <a:lnTo>
                    <a:pt x="41118" y="920213"/>
                  </a:lnTo>
                  <a:lnTo>
                    <a:pt x="58514" y="963381"/>
                  </a:lnTo>
                  <a:lnTo>
                    <a:pt x="78696" y="1005040"/>
                  </a:lnTo>
                  <a:lnTo>
                    <a:pt x="101548" y="1045074"/>
                  </a:lnTo>
                  <a:lnTo>
                    <a:pt x="126954" y="1083366"/>
                  </a:lnTo>
                  <a:lnTo>
                    <a:pt x="154798" y="1119801"/>
                  </a:lnTo>
                  <a:lnTo>
                    <a:pt x="184964" y="1154263"/>
                  </a:lnTo>
                  <a:lnTo>
                    <a:pt x="217336" y="1186635"/>
                  </a:lnTo>
                  <a:lnTo>
                    <a:pt x="251798" y="1216801"/>
                  </a:lnTo>
                  <a:lnTo>
                    <a:pt x="288233" y="1244645"/>
                  </a:lnTo>
                  <a:lnTo>
                    <a:pt x="326525" y="1270051"/>
                  </a:lnTo>
                  <a:lnTo>
                    <a:pt x="366559" y="1292903"/>
                  </a:lnTo>
                  <a:lnTo>
                    <a:pt x="408218" y="1313085"/>
                  </a:lnTo>
                  <a:lnTo>
                    <a:pt x="451386" y="1330481"/>
                  </a:lnTo>
                  <a:lnTo>
                    <a:pt x="495947" y="1344974"/>
                  </a:lnTo>
                  <a:lnTo>
                    <a:pt x="541785" y="1356448"/>
                  </a:lnTo>
                  <a:lnTo>
                    <a:pt x="588784" y="1364788"/>
                  </a:lnTo>
                  <a:lnTo>
                    <a:pt x="636828" y="1369877"/>
                  </a:lnTo>
                  <a:lnTo>
                    <a:pt x="685800" y="1371600"/>
                  </a:lnTo>
                  <a:lnTo>
                    <a:pt x="734771" y="1369877"/>
                  </a:lnTo>
                  <a:lnTo>
                    <a:pt x="782815" y="1364788"/>
                  </a:lnTo>
                  <a:lnTo>
                    <a:pt x="829814" y="1356448"/>
                  </a:lnTo>
                  <a:lnTo>
                    <a:pt x="875652" y="1344974"/>
                  </a:lnTo>
                  <a:lnTo>
                    <a:pt x="920213" y="1330481"/>
                  </a:lnTo>
                  <a:lnTo>
                    <a:pt x="963381" y="1313085"/>
                  </a:lnTo>
                  <a:lnTo>
                    <a:pt x="1005040" y="1292903"/>
                  </a:lnTo>
                  <a:lnTo>
                    <a:pt x="1045074" y="1270051"/>
                  </a:lnTo>
                  <a:lnTo>
                    <a:pt x="1083366" y="1244645"/>
                  </a:lnTo>
                  <a:lnTo>
                    <a:pt x="1119801" y="1216801"/>
                  </a:lnTo>
                  <a:lnTo>
                    <a:pt x="1154263" y="1186635"/>
                  </a:lnTo>
                  <a:lnTo>
                    <a:pt x="1186635" y="1154263"/>
                  </a:lnTo>
                  <a:lnTo>
                    <a:pt x="1216801" y="1119801"/>
                  </a:lnTo>
                  <a:lnTo>
                    <a:pt x="1244645" y="1083366"/>
                  </a:lnTo>
                  <a:lnTo>
                    <a:pt x="1270051" y="1045074"/>
                  </a:lnTo>
                  <a:lnTo>
                    <a:pt x="1292903" y="1005040"/>
                  </a:lnTo>
                  <a:lnTo>
                    <a:pt x="1313085" y="963381"/>
                  </a:lnTo>
                  <a:lnTo>
                    <a:pt x="1330481" y="920213"/>
                  </a:lnTo>
                  <a:lnTo>
                    <a:pt x="1344974" y="875652"/>
                  </a:lnTo>
                  <a:lnTo>
                    <a:pt x="1356448" y="829814"/>
                  </a:lnTo>
                  <a:lnTo>
                    <a:pt x="1364788" y="782815"/>
                  </a:lnTo>
                  <a:lnTo>
                    <a:pt x="1369877" y="734771"/>
                  </a:lnTo>
                  <a:lnTo>
                    <a:pt x="1371600" y="685800"/>
                  </a:lnTo>
                  <a:lnTo>
                    <a:pt x="1369877" y="636828"/>
                  </a:lnTo>
                  <a:lnTo>
                    <a:pt x="1364788" y="588784"/>
                  </a:lnTo>
                  <a:lnTo>
                    <a:pt x="1356448" y="541785"/>
                  </a:lnTo>
                  <a:lnTo>
                    <a:pt x="1344974" y="495947"/>
                  </a:lnTo>
                  <a:lnTo>
                    <a:pt x="1330481" y="451386"/>
                  </a:lnTo>
                  <a:lnTo>
                    <a:pt x="1313085" y="408218"/>
                  </a:lnTo>
                  <a:lnTo>
                    <a:pt x="1292903" y="366559"/>
                  </a:lnTo>
                  <a:lnTo>
                    <a:pt x="1270051" y="326525"/>
                  </a:lnTo>
                  <a:lnTo>
                    <a:pt x="1244645" y="288233"/>
                  </a:lnTo>
                  <a:lnTo>
                    <a:pt x="1216801" y="251798"/>
                  </a:lnTo>
                  <a:lnTo>
                    <a:pt x="1186635" y="217336"/>
                  </a:lnTo>
                  <a:lnTo>
                    <a:pt x="1154263" y="184964"/>
                  </a:lnTo>
                  <a:lnTo>
                    <a:pt x="1119801" y="154798"/>
                  </a:lnTo>
                  <a:lnTo>
                    <a:pt x="1083366" y="126954"/>
                  </a:lnTo>
                  <a:lnTo>
                    <a:pt x="1045074" y="101548"/>
                  </a:lnTo>
                  <a:lnTo>
                    <a:pt x="1005040" y="78696"/>
                  </a:lnTo>
                  <a:lnTo>
                    <a:pt x="963381" y="58514"/>
                  </a:lnTo>
                  <a:lnTo>
                    <a:pt x="920213" y="41118"/>
                  </a:lnTo>
                  <a:lnTo>
                    <a:pt x="875652" y="26625"/>
                  </a:lnTo>
                  <a:lnTo>
                    <a:pt x="829814" y="15151"/>
                  </a:lnTo>
                  <a:lnTo>
                    <a:pt x="782815" y="6811"/>
                  </a:lnTo>
                  <a:lnTo>
                    <a:pt x="734771" y="1722"/>
                  </a:lnTo>
                  <a:lnTo>
                    <a:pt x="685800" y="0"/>
                  </a:lnTo>
                  <a:close/>
                </a:path>
              </a:pathLst>
            </a:custGeom>
            <a:solidFill>
              <a:srgbClr val="FFFFFF"/>
            </a:solidFill>
          </p:spPr>
          <p:txBody>
            <a:bodyPr wrap="square" lIns="0" tIns="0" rIns="0" bIns="0" rtlCol="0"/>
            <a:lstStyle/>
            <a:p>
              <a:endParaRPr/>
            </a:p>
          </p:txBody>
        </p:sp>
        <p:sp>
          <p:nvSpPr>
            <p:cNvPr id="8" name="object 8"/>
            <p:cNvSpPr/>
            <p:nvPr/>
          </p:nvSpPr>
          <p:spPr>
            <a:xfrm>
              <a:off x="4648200" y="2743200"/>
              <a:ext cx="1371600" cy="1371600"/>
            </a:xfrm>
            <a:custGeom>
              <a:avLst/>
              <a:gdLst/>
              <a:ahLst/>
              <a:cxnLst/>
              <a:rect l="l" t="t" r="r" b="b"/>
              <a:pathLst>
                <a:path w="1371600" h="1371600">
                  <a:moveTo>
                    <a:pt x="0" y="685800"/>
                  </a:moveTo>
                  <a:lnTo>
                    <a:pt x="1722" y="636828"/>
                  </a:lnTo>
                  <a:lnTo>
                    <a:pt x="6811" y="588784"/>
                  </a:lnTo>
                  <a:lnTo>
                    <a:pt x="15151" y="541785"/>
                  </a:lnTo>
                  <a:lnTo>
                    <a:pt x="26625" y="495947"/>
                  </a:lnTo>
                  <a:lnTo>
                    <a:pt x="41118" y="451386"/>
                  </a:lnTo>
                  <a:lnTo>
                    <a:pt x="58514" y="408218"/>
                  </a:lnTo>
                  <a:lnTo>
                    <a:pt x="78696" y="366559"/>
                  </a:lnTo>
                  <a:lnTo>
                    <a:pt x="101548" y="326525"/>
                  </a:lnTo>
                  <a:lnTo>
                    <a:pt x="126954" y="288233"/>
                  </a:lnTo>
                  <a:lnTo>
                    <a:pt x="154798" y="251798"/>
                  </a:lnTo>
                  <a:lnTo>
                    <a:pt x="184964" y="217336"/>
                  </a:lnTo>
                  <a:lnTo>
                    <a:pt x="217336" y="184964"/>
                  </a:lnTo>
                  <a:lnTo>
                    <a:pt x="251798" y="154798"/>
                  </a:lnTo>
                  <a:lnTo>
                    <a:pt x="288233" y="126954"/>
                  </a:lnTo>
                  <a:lnTo>
                    <a:pt x="326525" y="101548"/>
                  </a:lnTo>
                  <a:lnTo>
                    <a:pt x="366559" y="78696"/>
                  </a:lnTo>
                  <a:lnTo>
                    <a:pt x="408218" y="58514"/>
                  </a:lnTo>
                  <a:lnTo>
                    <a:pt x="451386" y="41118"/>
                  </a:lnTo>
                  <a:lnTo>
                    <a:pt x="495947" y="26625"/>
                  </a:lnTo>
                  <a:lnTo>
                    <a:pt x="541785" y="15151"/>
                  </a:lnTo>
                  <a:lnTo>
                    <a:pt x="588784" y="6811"/>
                  </a:lnTo>
                  <a:lnTo>
                    <a:pt x="636828" y="1722"/>
                  </a:lnTo>
                  <a:lnTo>
                    <a:pt x="685800" y="0"/>
                  </a:lnTo>
                  <a:lnTo>
                    <a:pt x="734771" y="1722"/>
                  </a:lnTo>
                  <a:lnTo>
                    <a:pt x="782815" y="6811"/>
                  </a:lnTo>
                  <a:lnTo>
                    <a:pt x="829814" y="15151"/>
                  </a:lnTo>
                  <a:lnTo>
                    <a:pt x="875652" y="26625"/>
                  </a:lnTo>
                  <a:lnTo>
                    <a:pt x="920213" y="41118"/>
                  </a:lnTo>
                  <a:lnTo>
                    <a:pt x="963381" y="58514"/>
                  </a:lnTo>
                  <a:lnTo>
                    <a:pt x="1005040" y="78696"/>
                  </a:lnTo>
                  <a:lnTo>
                    <a:pt x="1045074" y="101548"/>
                  </a:lnTo>
                  <a:lnTo>
                    <a:pt x="1083366" y="126954"/>
                  </a:lnTo>
                  <a:lnTo>
                    <a:pt x="1119801" y="154798"/>
                  </a:lnTo>
                  <a:lnTo>
                    <a:pt x="1154263" y="184964"/>
                  </a:lnTo>
                  <a:lnTo>
                    <a:pt x="1186635" y="217336"/>
                  </a:lnTo>
                  <a:lnTo>
                    <a:pt x="1216801" y="251798"/>
                  </a:lnTo>
                  <a:lnTo>
                    <a:pt x="1244645" y="288233"/>
                  </a:lnTo>
                  <a:lnTo>
                    <a:pt x="1270051" y="326525"/>
                  </a:lnTo>
                  <a:lnTo>
                    <a:pt x="1292903" y="366559"/>
                  </a:lnTo>
                  <a:lnTo>
                    <a:pt x="1313085" y="408218"/>
                  </a:lnTo>
                  <a:lnTo>
                    <a:pt x="1330481" y="451386"/>
                  </a:lnTo>
                  <a:lnTo>
                    <a:pt x="1344974" y="495947"/>
                  </a:lnTo>
                  <a:lnTo>
                    <a:pt x="1356448" y="541785"/>
                  </a:lnTo>
                  <a:lnTo>
                    <a:pt x="1364788" y="588784"/>
                  </a:lnTo>
                  <a:lnTo>
                    <a:pt x="1369877" y="636828"/>
                  </a:lnTo>
                  <a:lnTo>
                    <a:pt x="1371600" y="685800"/>
                  </a:lnTo>
                  <a:lnTo>
                    <a:pt x="1369877" y="734771"/>
                  </a:lnTo>
                  <a:lnTo>
                    <a:pt x="1364788" y="782815"/>
                  </a:lnTo>
                  <a:lnTo>
                    <a:pt x="1356448" y="829814"/>
                  </a:lnTo>
                  <a:lnTo>
                    <a:pt x="1344974" y="875652"/>
                  </a:lnTo>
                  <a:lnTo>
                    <a:pt x="1330481" y="920213"/>
                  </a:lnTo>
                  <a:lnTo>
                    <a:pt x="1313085" y="963381"/>
                  </a:lnTo>
                  <a:lnTo>
                    <a:pt x="1292903" y="1005040"/>
                  </a:lnTo>
                  <a:lnTo>
                    <a:pt x="1270051" y="1045074"/>
                  </a:lnTo>
                  <a:lnTo>
                    <a:pt x="1244645" y="1083366"/>
                  </a:lnTo>
                  <a:lnTo>
                    <a:pt x="1216801" y="1119801"/>
                  </a:lnTo>
                  <a:lnTo>
                    <a:pt x="1186635" y="1154263"/>
                  </a:lnTo>
                  <a:lnTo>
                    <a:pt x="1154263" y="1186635"/>
                  </a:lnTo>
                  <a:lnTo>
                    <a:pt x="1119801" y="1216801"/>
                  </a:lnTo>
                  <a:lnTo>
                    <a:pt x="1083366" y="1244645"/>
                  </a:lnTo>
                  <a:lnTo>
                    <a:pt x="1045074" y="1270051"/>
                  </a:lnTo>
                  <a:lnTo>
                    <a:pt x="1005040" y="1292903"/>
                  </a:lnTo>
                  <a:lnTo>
                    <a:pt x="963381" y="1313085"/>
                  </a:lnTo>
                  <a:lnTo>
                    <a:pt x="920213" y="1330481"/>
                  </a:lnTo>
                  <a:lnTo>
                    <a:pt x="875652" y="1344974"/>
                  </a:lnTo>
                  <a:lnTo>
                    <a:pt x="829814" y="1356448"/>
                  </a:lnTo>
                  <a:lnTo>
                    <a:pt x="782815" y="1364788"/>
                  </a:lnTo>
                  <a:lnTo>
                    <a:pt x="734771" y="1369877"/>
                  </a:lnTo>
                  <a:lnTo>
                    <a:pt x="685800" y="1371600"/>
                  </a:lnTo>
                  <a:lnTo>
                    <a:pt x="636828" y="1369877"/>
                  </a:lnTo>
                  <a:lnTo>
                    <a:pt x="588784" y="1364788"/>
                  </a:lnTo>
                  <a:lnTo>
                    <a:pt x="541785" y="1356448"/>
                  </a:lnTo>
                  <a:lnTo>
                    <a:pt x="495947" y="1344974"/>
                  </a:lnTo>
                  <a:lnTo>
                    <a:pt x="451386" y="1330481"/>
                  </a:lnTo>
                  <a:lnTo>
                    <a:pt x="408218" y="1313085"/>
                  </a:lnTo>
                  <a:lnTo>
                    <a:pt x="366559" y="1292903"/>
                  </a:lnTo>
                  <a:lnTo>
                    <a:pt x="326525" y="1270051"/>
                  </a:lnTo>
                  <a:lnTo>
                    <a:pt x="288233" y="1244645"/>
                  </a:lnTo>
                  <a:lnTo>
                    <a:pt x="251798" y="1216801"/>
                  </a:lnTo>
                  <a:lnTo>
                    <a:pt x="217336" y="1186635"/>
                  </a:lnTo>
                  <a:lnTo>
                    <a:pt x="184964" y="1154263"/>
                  </a:lnTo>
                  <a:lnTo>
                    <a:pt x="154798" y="1119801"/>
                  </a:lnTo>
                  <a:lnTo>
                    <a:pt x="126954" y="1083366"/>
                  </a:lnTo>
                  <a:lnTo>
                    <a:pt x="101548" y="1045074"/>
                  </a:lnTo>
                  <a:lnTo>
                    <a:pt x="78696" y="1005040"/>
                  </a:lnTo>
                  <a:lnTo>
                    <a:pt x="58514" y="963381"/>
                  </a:lnTo>
                  <a:lnTo>
                    <a:pt x="41118" y="920213"/>
                  </a:lnTo>
                  <a:lnTo>
                    <a:pt x="26625" y="875652"/>
                  </a:lnTo>
                  <a:lnTo>
                    <a:pt x="15151" y="829814"/>
                  </a:lnTo>
                  <a:lnTo>
                    <a:pt x="6811" y="782815"/>
                  </a:lnTo>
                  <a:lnTo>
                    <a:pt x="1722" y="734771"/>
                  </a:lnTo>
                  <a:lnTo>
                    <a:pt x="0" y="685800"/>
                  </a:lnTo>
                  <a:close/>
                </a:path>
              </a:pathLst>
            </a:custGeom>
            <a:ln w="9525">
              <a:solidFill>
                <a:srgbClr val="000000"/>
              </a:solidFill>
            </a:ln>
          </p:spPr>
          <p:txBody>
            <a:bodyPr wrap="square" lIns="0" tIns="0" rIns="0" bIns="0" rtlCol="0"/>
            <a:lstStyle/>
            <a:p>
              <a:endParaRPr/>
            </a:p>
          </p:txBody>
        </p:sp>
        <p:sp>
          <p:nvSpPr>
            <p:cNvPr id="9" name="object 9"/>
            <p:cNvSpPr/>
            <p:nvPr/>
          </p:nvSpPr>
          <p:spPr>
            <a:xfrm>
              <a:off x="6400800" y="2743200"/>
              <a:ext cx="1371600" cy="1371600"/>
            </a:xfrm>
            <a:custGeom>
              <a:avLst/>
              <a:gdLst/>
              <a:ahLst/>
              <a:cxnLst/>
              <a:rect l="l" t="t" r="r" b="b"/>
              <a:pathLst>
                <a:path w="1371600" h="1371600">
                  <a:moveTo>
                    <a:pt x="685800" y="0"/>
                  </a:moveTo>
                  <a:lnTo>
                    <a:pt x="636828" y="1722"/>
                  </a:lnTo>
                  <a:lnTo>
                    <a:pt x="588784" y="6811"/>
                  </a:lnTo>
                  <a:lnTo>
                    <a:pt x="541785" y="15151"/>
                  </a:lnTo>
                  <a:lnTo>
                    <a:pt x="495947" y="26625"/>
                  </a:lnTo>
                  <a:lnTo>
                    <a:pt x="451386" y="41118"/>
                  </a:lnTo>
                  <a:lnTo>
                    <a:pt x="408218" y="58514"/>
                  </a:lnTo>
                  <a:lnTo>
                    <a:pt x="366559" y="78696"/>
                  </a:lnTo>
                  <a:lnTo>
                    <a:pt x="326525" y="101548"/>
                  </a:lnTo>
                  <a:lnTo>
                    <a:pt x="288233" y="126954"/>
                  </a:lnTo>
                  <a:lnTo>
                    <a:pt x="251798" y="154798"/>
                  </a:lnTo>
                  <a:lnTo>
                    <a:pt x="217336" y="184964"/>
                  </a:lnTo>
                  <a:lnTo>
                    <a:pt x="184964" y="217336"/>
                  </a:lnTo>
                  <a:lnTo>
                    <a:pt x="154798" y="251798"/>
                  </a:lnTo>
                  <a:lnTo>
                    <a:pt x="126954" y="288233"/>
                  </a:lnTo>
                  <a:lnTo>
                    <a:pt x="101548" y="326525"/>
                  </a:lnTo>
                  <a:lnTo>
                    <a:pt x="78696" y="366559"/>
                  </a:lnTo>
                  <a:lnTo>
                    <a:pt x="58514" y="408218"/>
                  </a:lnTo>
                  <a:lnTo>
                    <a:pt x="41118" y="451386"/>
                  </a:lnTo>
                  <a:lnTo>
                    <a:pt x="26625" y="495947"/>
                  </a:lnTo>
                  <a:lnTo>
                    <a:pt x="15151" y="541785"/>
                  </a:lnTo>
                  <a:lnTo>
                    <a:pt x="6811" y="588784"/>
                  </a:lnTo>
                  <a:lnTo>
                    <a:pt x="1722" y="636828"/>
                  </a:lnTo>
                  <a:lnTo>
                    <a:pt x="0" y="685800"/>
                  </a:lnTo>
                  <a:lnTo>
                    <a:pt x="1722" y="734771"/>
                  </a:lnTo>
                  <a:lnTo>
                    <a:pt x="6811" y="782815"/>
                  </a:lnTo>
                  <a:lnTo>
                    <a:pt x="15151" y="829814"/>
                  </a:lnTo>
                  <a:lnTo>
                    <a:pt x="26625" y="875652"/>
                  </a:lnTo>
                  <a:lnTo>
                    <a:pt x="41118" y="920213"/>
                  </a:lnTo>
                  <a:lnTo>
                    <a:pt x="58514" y="963381"/>
                  </a:lnTo>
                  <a:lnTo>
                    <a:pt x="78696" y="1005040"/>
                  </a:lnTo>
                  <a:lnTo>
                    <a:pt x="101548" y="1045074"/>
                  </a:lnTo>
                  <a:lnTo>
                    <a:pt x="126954" y="1083366"/>
                  </a:lnTo>
                  <a:lnTo>
                    <a:pt x="154798" y="1119801"/>
                  </a:lnTo>
                  <a:lnTo>
                    <a:pt x="184964" y="1154263"/>
                  </a:lnTo>
                  <a:lnTo>
                    <a:pt x="217336" y="1186635"/>
                  </a:lnTo>
                  <a:lnTo>
                    <a:pt x="251798" y="1216801"/>
                  </a:lnTo>
                  <a:lnTo>
                    <a:pt x="288233" y="1244645"/>
                  </a:lnTo>
                  <a:lnTo>
                    <a:pt x="326525" y="1270051"/>
                  </a:lnTo>
                  <a:lnTo>
                    <a:pt x="366559" y="1292903"/>
                  </a:lnTo>
                  <a:lnTo>
                    <a:pt x="408218" y="1313085"/>
                  </a:lnTo>
                  <a:lnTo>
                    <a:pt x="451386" y="1330481"/>
                  </a:lnTo>
                  <a:lnTo>
                    <a:pt x="495947" y="1344974"/>
                  </a:lnTo>
                  <a:lnTo>
                    <a:pt x="541785" y="1356448"/>
                  </a:lnTo>
                  <a:lnTo>
                    <a:pt x="588784" y="1364788"/>
                  </a:lnTo>
                  <a:lnTo>
                    <a:pt x="636828" y="1369877"/>
                  </a:lnTo>
                  <a:lnTo>
                    <a:pt x="685800" y="1371600"/>
                  </a:lnTo>
                  <a:lnTo>
                    <a:pt x="734771" y="1369877"/>
                  </a:lnTo>
                  <a:lnTo>
                    <a:pt x="782815" y="1364788"/>
                  </a:lnTo>
                  <a:lnTo>
                    <a:pt x="829814" y="1356448"/>
                  </a:lnTo>
                  <a:lnTo>
                    <a:pt x="875652" y="1344974"/>
                  </a:lnTo>
                  <a:lnTo>
                    <a:pt x="920213" y="1330481"/>
                  </a:lnTo>
                  <a:lnTo>
                    <a:pt x="963381" y="1313085"/>
                  </a:lnTo>
                  <a:lnTo>
                    <a:pt x="1005040" y="1292903"/>
                  </a:lnTo>
                  <a:lnTo>
                    <a:pt x="1045074" y="1270051"/>
                  </a:lnTo>
                  <a:lnTo>
                    <a:pt x="1083366" y="1244645"/>
                  </a:lnTo>
                  <a:lnTo>
                    <a:pt x="1119801" y="1216801"/>
                  </a:lnTo>
                  <a:lnTo>
                    <a:pt x="1154263" y="1186635"/>
                  </a:lnTo>
                  <a:lnTo>
                    <a:pt x="1186635" y="1154263"/>
                  </a:lnTo>
                  <a:lnTo>
                    <a:pt x="1216801" y="1119801"/>
                  </a:lnTo>
                  <a:lnTo>
                    <a:pt x="1244645" y="1083366"/>
                  </a:lnTo>
                  <a:lnTo>
                    <a:pt x="1270051" y="1045074"/>
                  </a:lnTo>
                  <a:lnTo>
                    <a:pt x="1292903" y="1005040"/>
                  </a:lnTo>
                  <a:lnTo>
                    <a:pt x="1313085" y="963381"/>
                  </a:lnTo>
                  <a:lnTo>
                    <a:pt x="1330481" y="920213"/>
                  </a:lnTo>
                  <a:lnTo>
                    <a:pt x="1344974" y="875652"/>
                  </a:lnTo>
                  <a:lnTo>
                    <a:pt x="1356448" y="829814"/>
                  </a:lnTo>
                  <a:lnTo>
                    <a:pt x="1364788" y="782815"/>
                  </a:lnTo>
                  <a:lnTo>
                    <a:pt x="1369877" y="734771"/>
                  </a:lnTo>
                  <a:lnTo>
                    <a:pt x="1371600" y="685800"/>
                  </a:lnTo>
                  <a:lnTo>
                    <a:pt x="1369877" y="636828"/>
                  </a:lnTo>
                  <a:lnTo>
                    <a:pt x="1364788" y="588784"/>
                  </a:lnTo>
                  <a:lnTo>
                    <a:pt x="1356448" y="541785"/>
                  </a:lnTo>
                  <a:lnTo>
                    <a:pt x="1344974" y="495947"/>
                  </a:lnTo>
                  <a:lnTo>
                    <a:pt x="1330481" y="451386"/>
                  </a:lnTo>
                  <a:lnTo>
                    <a:pt x="1313085" y="408218"/>
                  </a:lnTo>
                  <a:lnTo>
                    <a:pt x="1292903" y="366559"/>
                  </a:lnTo>
                  <a:lnTo>
                    <a:pt x="1270051" y="326525"/>
                  </a:lnTo>
                  <a:lnTo>
                    <a:pt x="1244645" y="288233"/>
                  </a:lnTo>
                  <a:lnTo>
                    <a:pt x="1216801" y="251798"/>
                  </a:lnTo>
                  <a:lnTo>
                    <a:pt x="1186635" y="217336"/>
                  </a:lnTo>
                  <a:lnTo>
                    <a:pt x="1154263" y="184964"/>
                  </a:lnTo>
                  <a:lnTo>
                    <a:pt x="1119801" y="154798"/>
                  </a:lnTo>
                  <a:lnTo>
                    <a:pt x="1083366" y="126954"/>
                  </a:lnTo>
                  <a:lnTo>
                    <a:pt x="1045074" y="101548"/>
                  </a:lnTo>
                  <a:lnTo>
                    <a:pt x="1005040" y="78696"/>
                  </a:lnTo>
                  <a:lnTo>
                    <a:pt x="963381" y="58514"/>
                  </a:lnTo>
                  <a:lnTo>
                    <a:pt x="920213" y="41118"/>
                  </a:lnTo>
                  <a:lnTo>
                    <a:pt x="875652" y="26625"/>
                  </a:lnTo>
                  <a:lnTo>
                    <a:pt x="829814" y="15151"/>
                  </a:lnTo>
                  <a:lnTo>
                    <a:pt x="782815" y="6811"/>
                  </a:lnTo>
                  <a:lnTo>
                    <a:pt x="734771" y="1722"/>
                  </a:lnTo>
                  <a:lnTo>
                    <a:pt x="685800" y="0"/>
                  </a:lnTo>
                  <a:close/>
                </a:path>
              </a:pathLst>
            </a:custGeom>
            <a:solidFill>
              <a:srgbClr val="FFFFFF"/>
            </a:solidFill>
          </p:spPr>
          <p:txBody>
            <a:bodyPr wrap="square" lIns="0" tIns="0" rIns="0" bIns="0" rtlCol="0"/>
            <a:lstStyle/>
            <a:p>
              <a:endParaRPr/>
            </a:p>
          </p:txBody>
        </p:sp>
        <p:sp>
          <p:nvSpPr>
            <p:cNvPr id="10" name="object 10"/>
            <p:cNvSpPr/>
            <p:nvPr/>
          </p:nvSpPr>
          <p:spPr>
            <a:xfrm>
              <a:off x="6400800" y="2743200"/>
              <a:ext cx="1371600" cy="1371600"/>
            </a:xfrm>
            <a:custGeom>
              <a:avLst/>
              <a:gdLst/>
              <a:ahLst/>
              <a:cxnLst/>
              <a:rect l="l" t="t" r="r" b="b"/>
              <a:pathLst>
                <a:path w="1371600" h="1371600">
                  <a:moveTo>
                    <a:pt x="0" y="685800"/>
                  </a:moveTo>
                  <a:lnTo>
                    <a:pt x="1722" y="636828"/>
                  </a:lnTo>
                  <a:lnTo>
                    <a:pt x="6811" y="588784"/>
                  </a:lnTo>
                  <a:lnTo>
                    <a:pt x="15151" y="541785"/>
                  </a:lnTo>
                  <a:lnTo>
                    <a:pt x="26625" y="495947"/>
                  </a:lnTo>
                  <a:lnTo>
                    <a:pt x="41118" y="451386"/>
                  </a:lnTo>
                  <a:lnTo>
                    <a:pt x="58514" y="408218"/>
                  </a:lnTo>
                  <a:lnTo>
                    <a:pt x="78696" y="366559"/>
                  </a:lnTo>
                  <a:lnTo>
                    <a:pt x="101548" y="326525"/>
                  </a:lnTo>
                  <a:lnTo>
                    <a:pt x="126954" y="288233"/>
                  </a:lnTo>
                  <a:lnTo>
                    <a:pt x="154798" y="251798"/>
                  </a:lnTo>
                  <a:lnTo>
                    <a:pt x="184964" y="217336"/>
                  </a:lnTo>
                  <a:lnTo>
                    <a:pt x="217336" y="184964"/>
                  </a:lnTo>
                  <a:lnTo>
                    <a:pt x="251798" y="154798"/>
                  </a:lnTo>
                  <a:lnTo>
                    <a:pt x="288233" y="126954"/>
                  </a:lnTo>
                  <a:lnTo>
                    <a:pt x="326525" y="101548"/>
                  </a:lnTo>
                  <a:lnTo>
                    <a:pt x="366559" y="78696"/>
                  </a:lnTo>
                  <a:lnTo>
                    <a:pt x="408218" y="58514"/>
                  </a:lnTo>
                  <a:lnTo>
                    <a:pt x="451386" y="41118"/>
                  </a:lnTo>
                  <a:lnTo>
                    <a:pt x="495947" y="26625"/>
                  </a:lnTo>
                  <a:lnTo>
                    <a:pt x="541785" y="15151"/>
                  </a:lnTo>
                  <a:lnTo>
                    <a:pt x="588784" y="6811"/>
                  </a:lnTo>
                  <a:lnTo>
                    <a:pt x="636828" y="1722"/>
                  </a:lnTo>
                  <a:lnTo>
                    <a:pt x="685800" y="0"/>
                  </a:lnTo>
                  <a:lnTo>
                    <a:pt x="734771" y="1722"/>
                  </a:lnTo>
                  <a:lnTo>
                    <a:pt x="782815" y="6811"/>
                  </a:lnTo>
                  <a:lnTo>
                    <a:pt x="829814" y="15151"/>
                  </a:lnTo>
                  <a:lnTo>
                    <a:pt x="875652" y="26625"/>
                  </a:lnTo>
                  <a:lnTo>
                    <a:pt x="920213" y="41118"/>
                  </a:lnTo>
                  <a:lnTo>
                    <a:pt x="963381" y="58514"/>
                  </a:lnTo>
                  <a:lnTo>
                    <a:pt x="1005040" y="78696"/>
                  </a:lnTo>
                  <a:lnTo>
                    <a:pt x="1045074" y="101548"/>
                  </a:lnTo>
                  <a:lnTo>
                    <a:pt x="1083366" y="126954"/>
                  </a:lnTo>
                  <a:lnTo>
                    <a:pt x="1119801" y="154798"/>
                  </a:lnTo>
                  <a:lnTo>
                    <a:pt x="1154263" y="184964"/>
                  </a:lnTo>
                  <a:lnTo>
                    <a:pt x="1186635" y="217336"/>
                  </a:lnTo>
                  <a:lnTo>
                    <a:pt x="1216801" y="251798"/>
                  </a:lnTo>
                  <a:lnTo>
                    <a:pt x="1244645" y="288233"/>
                  </a:lnTo>
                  <a:lnTo>
                    <a:pt x="1270051" y="326525"/>
                  </a:lnTo>
                  <a:lnTo>
                    <a:pt x="1292903" y="366559"/>
                  </a:lnTo>
                  <a:lnTo>
                    <a:pt x="1313085" y="408218"/>
                  </a:lnTo>
                  <a:lnTo>
                    <a:pt x="1330481" y="451386"/>
                  </a:lnTo>
                  <a:lnTo>
                    <a:pt x="1344974" y="495947"/>
                  </a:lnTo>
                  <a:lnTo>
                    <a:pt x="1356448" y="541785"/>
                  </a:lnTo>
                  <a:lnTo>
                    <a:pt x="1364788" y="588784"/>
                  </a:lnTo>
                  <a:lnTo>
                    <a:pt x="1369877" y="636828"/>
                  </a:lnTo>
                  <a:lnTo>
                    <a:pt x="1371600" y="685800"/>
                  </a:lnTo>
                  <a:lnTo>
                    <a:pt x="1369877" y="734771"/>
                  </a:lnTo>
                  <a:lnTo>
                    <a:pt x="1364788" y="782815"/>
                  </a:lnTo>
                  <a:lnTo>
                    <a:pt x="1356448" y="829814"/>
                  </a:lnTo>
                  <a:lnTo>
                    <a:pt x="1344974" y="875652"/>
                  </a:lnTo>
                  <a:lnTo>
                    <a:pt x="1330481" y="920213"/>
                  </a:lnTo>
                  <a:lnTo>
                    <a:pt x="1313085" y="963381"/>
                  </a:lnTo>
                  <a:lnTo>
                    <a:pt x="1292903" y="1005040"/>
                  </a:lnTo>
                  <a:lnTo>
                    <a:pt x="1270051" y="1045074"/>
                  </a:lnTo>
                  <a:lnTo>
                    <a:pt x="1244645" y="1083366"/>
                  </a:lnTo>
                  <a:lnTo>
                    <a:pt x="1216801" y="1119801"/>
                  </a:lnTo>
                  <a:lnTo>
                    <a:pt x="1186635" y="1154263"/>
                  </a:lnTo>
                  <a:lnTo>
                    <a:pt x="1154263" y="1186635"/>
                  </a:lnTo>
                  <a:lnTo>
                    <a:pt x="1119801" y="1216801"/>
                  </a:lnTo>
                  <a:lnTo>
                    <a:pt x="1083366" y="1244645"/>
                  </a:lnTo>
                  <a:lnTo>
                    <a:pt x="1045074" y="1270051"/>
                  </a:lnTo>
                  <a:lnTo>
                    <a:pt x="1005040" y="1292903"/>
                  </a:lnTo>
                  <a:lnTo>
                    <a:pt x="963381" y="1313085"/>
                  </a:lnTo>
                  <a:lnTo>
                    <a:pt x="920213" y="1330481"/>
                  </a:lnTo>
                  <a:lnTo>
                    <a:pt x="875652" y="1344974"/>
                  </a:lnTo>
                  <a:lnTo>
                    <a:pt x="829814" y="1356448"/>
                  </a:lnTo>
                  <a:lnTo>
                    <a:pt x="782815" y="1364788"/>
                  </a:lnTo>
                  <a:lnTo>
                    <a:pt x="734771" y="1369877"/>
                  </a:lnTo>
                  <a:lnTo>
                    <a:pt x="685800" y="1371600"/>
                  </a:lnTo>
                  <a:lnTo>
                    <a:pt x="636828" y="1369877"/>
                  </a:lnTo>
                  <a:lnTo>
                    <a:pt x="588784" y="1364788"/>
                  </a:lnTo>
                  <a:lnTo>
                    <a:pt x="541785" y="1356448"/>
                  </a:lnTo>
                  <a:lnTo>
                    <a:pt x="495947" y="1344974"/>
                  </a:lnTo>
                  <a:lnTo>
                    <a:pt x="451386" y="1330481"/>
                  </a:lnTo>
                  <a:lnTo>
                    <a:pt x="408218" y="1313085"/>
                  </a:lnTo>
                  <a:lnTo>
                    <a:pt x="366559" y="1292903"/>
                  </a:lnTo>
                  <a:lnTo>
                    <a:pt x="326525" y="1270051"/>
                  </a:lnTo>
                  <a:lnTo>
                    <a:pt x="288233" y="1244645"/>
                  </a:lnTo>
                  <a:lnTo>
                    <a:pt x="251798" y="1216801"/>
                  </a:lnTo>
                  <a:lnTo>
                    <a:pt x="217336" y="1186635"/>
                  </a:lnTo>
                  <a:lnTo>
                    <a:pt x="184964" y="1154263"/>
                  </a:lnTo>
                  <a:lnTo>
                    <a:pt x="154798" y="1119801"/>
                  </a:lnTo>
                  <a:lnTo>
                    <a:pt x="126954" y="1083366"/>
                  </a:lnTo>
                  <a:lnTo>
                    <a:pt x="101548" y="1045074"/>
                  </a:lnTo>
                  <a:lnTo>
                    <a:pt x="78696" y="1005040"/>
                  </a:lnTo>
                  <a:lnTo>
                    <a:pt x="58514" y="963381"/>
                  </a:lnTo>
                  <a:lnTo>
                    <a:pt x="41118" y="920213"/>
                  </a:lnTo>
                  <a:lnTo>
                    <a:pt x="26625" y="875652"/>
                  </a:lnTo>
                  <a:lnTo>
                    <a:pt x="15151" y="829814"/>
                  </a:lnTo>
                  <a:lnTo>
                    <a:pt x="6811" y="782815"/>
                  </a:lnTo>
                  <a:lnTo>
                    <a:pt x="1722" y="734771"/>
                  </a:lnTo>
                  <a:lnTo>
                    <a:pt x="0" y="685800"/>
                  </a:lnTo>
                  <a:close/>
                </a:path>
              </a:pathLst>
            </a:custGeom>
            <a:ln w="9525">
              <a:solidFill>
                <a:srgbClr val="000000"/>
              </a:solidFill>
            </a:ln>
          </p:spPr>
          <p:txBody>
            <a:bodyPr wrap="square" lIns="0" tIns="0" rIns="0" bIns="0" rtlCol="0"/>
            <a:lstStyle/>
            <a:p>
              <a:endParaRPr/>
            </a:p>
          </p:txBody>
        </p:sp>
        <p:sp>
          <p:nvSpPr>
            <p:cNvPr id="11" name="object 11"/>
            <p:cNvSpPr/>
            <p:nvPr/>
          </p:nvSpPr>
          <p:spPr>
            <a:xfrm>
              <a:off x="5486400" y="4800600"/>
              <a:ext cx="1371600" cy="1371600"/>
            </a:xfrm>
            <a:custGeom>
              <a:avLst/>
              <a:gdLst/>
              <a:ahLst/>
              <a:cxnLst/>
              <a:rect l="l" t="t" r="r" b="b"/>
              <a:pathLst>
                <a:path w="1371600" h="1371600">
                  <a:moveTo>
                    <a:pt x="685800" y="0"/>
                  </a:moveTo>
                  <a:lnTo>
                    <a:pt x="636828" y="1722"/>
                  </a:lnTo>
                  <a:lnTo>
                    <a:pt x="588784" y="6811"/>
                  </a:lnTo>
                  <a:lnTo>
                    <a:pt x="541785" y="15151"/>
                  </a:lnTo>
                  <a:lnTo>
                    <a:pt x="495947" y="26625"/>
                  </a:lnTo>
                  <a:lnTo>
                    <a:pt x="451386" y="41118"/>
                  </a:lnTo>
                  <a:lnTo>
                    <a:pt x="408218" y="58514"/>
                  </a:lnTo>
                  <a:lnTo>
                    <a:pt x="366559" y="78696"/>
                  </a:lnTo>
                  <a:lnTo>
                    <a:pt x="326525" y="101548"/>
                  </a:lnTo>
                  <a:lnTo>
                    <a:pt x="288233" y="126954"/>
                  </a:lnTo>
                  <a:lnTo>
                    <a:pt x="251798" y="154798"/>
                  </a:lnTo>
                  <a:lnTo>
                    <a:pt x="217336" y="184964"/>
                  </a:lnTo>
                  <a:lnTo>
                    <a:pt x="184964" y="217336"/>
                  </a:lnTo>
                  <a:lnTo>
                    <a:pt x="154798" y="251798"/>
                  </a:lnTo>
                  <a:lnTo>
                    <a:pt x="126954" y="288233"/>
                  </a:lnTo>
                  <a:lnTo>
                    <a:pt x="101548" y="326525"/>
                  </a:lnTo>
                  <a:lnTo>
                    <a:pt x="78696" y="366559"/>
                  </a:lnTo>
                  <a:lnTo>
                    <a:pt x="58514" y="408218"/>
                  </a:lnTo>
                  <a:lnTo>
                    <a:pt x="41118" y="451386"/>
                  </a:lnTo>
                  <a:lnTo>
                    <a:pt x="26625" y="495947"/>
                  </a:lnTo>
                  <a:lnTo>
                    <a:pt x="15151" y="541785"/>
                  </a:lnTo>
                  <a:lnTo>
                    <a:pt x="6811" y="588784"/>
                  </a:lnTo>
                  <a:lnTo>
                    <a:pt x="1722" y="636828"/>
                  </a:lnTo>
                  <a:lnTo>
                    <a:pt x="0" y="685800"/>
                  </a:lnTo>
                  <a:lnTo>
                    <a:pt x="1722" y="734776"/>
                  </a:lnTo>
                  <a:lnTo>
                    <a:pt x="6811" y="782823"/>
                  </a:lnTo>
                  <a:lnTo>
                    <a:pt x="15151" y="829825"/>
                  </a:lnTo>
                  <a:lnTo>
                    <a:pt x="26625" y="875665"/>
                  </a:lnTo>
                  <a:lnTo>
                    <a:pt x="41118" y="920228"/>
                  </a:lnTo>
                  <a:lnTo>
                    <a:pt x="58514" y="963397"/>
                  </a:lnTo>
                  <a:lnTo>
                    <a:pt x="78696" y="1005057"/>
                  </a:lnTo>
                  <a:lnTo>
                    <a:pt x="101548" y="1045091"/>
                  </a:lnTo>
                  <a:lnTo>
                    <a:pt x="126954" y="1083383"/>
                  </a:lnTo>
                  <a:lnTo>
                    <a:pt x="154798" y="1119817"/>
                  </a:lnTo>
                  <a:lnTo>
                    <a:pt x="184964" y="1154278"/>
                  </a:lnTo>
                  <a:lnTo>
                    <a:pt x="217336" y="1186648"/>
                  </a:lnTo>
                  <a:lnTo>
                    <a:pt x="251798" y="1216813"/>
                  </a:lnTo>
                  <a:lnTo>
                    <a:pt x="288233" y="1244656"/>
                  </a:lnTo>
                  <a:lnTo>
                    <a:pt x="326525" y="1270060"/>
                  </a:lnTo>
                  <a:lnTo>
                    <a:pt x="366559" y="1292911"/>
                  </a:lnTo>
                  <a:lnTo>
                    <a:pt x="408218" y="1313091"/>
                  </a:lnTo>
                  <a:lnTo>
                    <a:pt x="451386" y="1330485"/>
                  </a:lnTo>
                  <a:lnTo>
                    <a:pt x="495947" y="1344977"/>
                  </a:lnTo>
                  <a:lnTo>
                    <a:pt x="541785" y="1356450"/>
                  </a:lnTo>
                  <a:lnTo>
                    <a:pt x="588784" y="1364789"/>
                  </a:lnTo>
                  <a:lnTo>
                    <a:pt x="636828" y="1369878"/>
                  </a:lnTo>
                  <a:lnTo>
                    <a:pt x="685800" y="1371600"/>
                  </a:lnTo>
                  <a:lnTo>
                    <a:pt x="734771" y="1369878"/>
                  </a:lnTo>
                  <a:lnTo>
                    <a:pt x="782815" y="1364789"/>
                  </a:lnTo>
                  <a:lnTo>
                    <a:pt x="829814" y="1356450"/>
                  </a:lnTo>
                  <a:lnTo>
                    <a:pt x="875652" y="1344977"/>
                  </a:lnTo>
                  <a:lnTo>
                    <a:pt x="920213" y="1330485"/>
                  </a:lnTo>
                  <a:lnTo>
                    <a:pt x="963381" y="1313091"/>
                  </a:lnTo>
                  <a:lnTo>
                    <a:pt x="1005040" y="1292911"/>
                  </a:lnTo>
                  <a:lnTo>
                    <a:pt x="1045074" y="1270060"/>
                  </a:lnTo>
                  <a:lnTo>
                    <a:pt x="1083366" y="1244656"/>
                  </a:lnTo>
                  <a:lnTo>
                    <a:pt x="1119801" y="1216813"/>
                  </a:lnTo>
                  <a:lnTo>
                    <a:pt x="1154263" y="1186648"/>
                  </a:lnTo>
                  <a:lnTo>
                    <a:pt x="1186635" y="1154278"/>
                  </a:lnTo>
                  <a:lnTo>
                    <a:pt x="1216801" y="1119817"/>
                  </a:lnTo>
                  <a:lnTo>
                    <a:pt x="1244645" y="1083383"/>
                  </a:lnTo>
                  <a:lnTo>
                    <a:pt x="1270051" y="1045091"/>
                  </a:lnTo>
                  <a:lnTo>
                    <a:pt x="1292903" y="1005057"/>
                  </a:lnTo>
                  <a:lnTo>
                    <a:pt x="1313085" y="963397"/>
                  </a:lnTo>
                  <a:lnTo>
                    <a:pt x="1330481" y="920228"/>
                  </a:lnTo>
                  <a:lnTo>
                    <a:pt x="1344974" y="875665"/>
                  </a:lnTo>
                  <a:lnTo>
                    <a:pt x="1356448" y="829825"/>
                  </a:lnTo>
                  <a:lnTo>
                    <a:pt x="1364788" y="782823"/>
                  </a:lnTo>
                  <a:lnTo>
                    <a:pt x="1369877" y="734776"/>
                  </a:lnTo>
                  <a:lnTo>
                    <a:pt x="1371600" y="685800"/>
                  </a:lnTo>
                  <a:lnTo>
                    <a:pt x="1369877" y="636828"/>
                  </a:lnTo>
                  <a:lnTo>
                    <a:pt x="1364788" y="588784"/>
                  </a:lnTo>
                  <a:lnTo>
                    <a:pt x="1356448" y="541785"/>
                  </a:lnTo>
                  <a:lnTo>
                    <a:pt x="1344974" y="495947"/>
                  </a:lnTo>
                  <a:lnTo>
                    <a:pt x="1330481" y="451386"/>
                  </a:lnTo>
                  <a:lnTo>
                    <a:pt x="1313085" y="408218"/>
                  </a:lnTo>
                  <a:lnTo>
                    <a:pt x="1292903" y="366559"/>
                  </a:lnTo>
                  <a:lnTo>
                    <a:pt x="1270051" y="326525"/>
                  </a:lnTo>
                  <a:lnTo>
                    <a:pt x="1244645" y="288233"/>
                  </a:lnTo>
                  <a:lnTo>
                    <a:pt x="1216801" y="251798"/>
                  </a:lnTo>
                  <a:lnTo>
                    <a:pt x="1186635" y="217336"/>
                  </a:lnTo>
                  <a:lnTo>
                    <a:pt x="1154263" y="184964"/>
                  </a:lnTo>
                  <a:lnTo>
                    <a:pt x="1119801" y="154798"/>
                  </a:lnTo>
                  <a:lnTo>
                    <a:pt x="1083366" y="126954"/>
                  </a:lnTo>
                  <a:lnTo>
                    <a:pt x="1045074" y="101548"/>
                  </a:lnTo>
                  <a:lnTo>
                    <a:pt x="1005040" y="78696"/>
                  </a:lnTo>
                  <a:lnTo>
                    <a:pt x="963381" y="58514"/>
                  </a:lnTo>
                  <a:lnTo>
                    <a:pt x="920213" y="41118"/>
                  </a:lnTo>
                  <a:lnTo>
                    <a:pt x="875652" y="26625"/>
                  </a:lnTo>
                  <a:lnTo>
                    <a:pt x="829814" y="15151"/>
                  </a:lnTo>
                  <a:lnTo>
                    <a:pt x="782815" y="6811"/>
                  </a:lnTo>
                  <a:lnTo>
                    <a:pt x="734771" y="1722"/>
                  </a:lnTo>
                  <a:lnTo>
                    <a:pt x="685800" y="0"/>
                  </a:lnTo>
                  <a:close/>
                </a:path>
              </a:pathLst>
            </a:custGeom>
            <a:solidFill>
              <a:srgbClr val="FFFFFF"/>
            </a:solidFill>
          </p:spPr>
          <p:txBody>
            <a:bodyPr wrap="square" lIns="0" tIns="0" rIns="0" bIns="0" rtlCol="0"/>
            <a:lstStyle/>
            <a:p>
              <a:endParaRPr/>
            </a:p>
          </p:txBody>
        </p:sp>
        <p:sp>
          <p:nvSpPr>
            <p:cNvPr id="12" name="object 12"/>
            <p:cNvSpPr/>
            <p:nvPr/>
          </p:nvSpPr>
          <p:spPr>
            <a:xfrm>
              <a:off x="533400" y="3657600"/>
              <a:ext cx="6324600" cy="2514600"/>
            </a:xfrm>
            <a:custGeom>
              <a:avLst/>
              <a:gdLst/>
              <a:ahLst/>
              <a:cxnLst/>
              <a:rect l="l" t="t" r="r" b="b"/>
              <a:pathLst>
                <a:path w="6324600" h="2514600">
                  <a:moveTo>
                    <a:pt x="4953000" y="1828800"/>
                  </a:moveTo>
                  <a:lnTo>
                    <a:pt x="4954722" y="1779828"/>
                  </a:lnTo>
                  <a:lnTo>
                    <a:pt x="4959811" y="1731784"/>
                  </a:lnTo>
                  <a:lnTo>
                    <a:pt x="4968151" y="1684785"/>
                  </a:lnTo>
                  <a:lnTo>
                    <a:pt x="4979625" y="1638947"/>
                  </a:lnTo>
                  <a:lnTo>
                    <a:pt x="4994118" y="1594386"/>
                  </a:lnTo>
                  <a:lnTo>
                    <a:pt x="5011514" y="1551218"/>
                  </a:lnTo>
                  <a:lnTo>
                    <a:pt x="5031696" y="1509559"/>
                  </a:lnTo>
                  <a:lnTo>
                    <a:pt x="5054548" y="1469525"/>
                  </a:lnTo>
                  <a:lnTo>
                    <a:pt x="5079954" y="1431233"/>
                  </a:lnTo>
                  <a:lnTo>
                    <a:pt x="5107798" y="1394798"/>
                  </a:lnTo>
                  <a:lnTo>
                    <a:pt x="5137964" y="1360336"/>
                  </a:lnTo>
                  <a:lnTo>
                    <a:pt x="5170336" y="1327964"/>
                  </a:lnTo>
                  <a:lnTo>
                    <a:pt x="5204798" y="1297798"/>
                  </a:lnTo>
                  <a:lnTo>
                    <a:pt x="5241233" y="1269954"/>
                  </a:lnTo>
                  <a:lnTo>
                    <a:pt x="5279525" y="1244548"/>
                  </a:lnTo>
                  <a:lnTo>
                    <a:pt x="5319559" y="1221696"/>
                  </a:lnTo>
                  <a:lnTo>
                    <a:pt x="5361218" y="1201514"/>
                  </a:lnTo>
                  <a:lnTo>
                    <a:pt x="5404386" y="1184118"/>
                  </a:lnTo>
                  <a:lnTo>
                    <a:pt x="5448947" y="1169625"/>
                  </a:lnTo>
                  <a:lnTo>
                    <a:pt x="5494785" y="1158151"/>
                  </a:lnTo>
                  <a:lnTo>
                    <a:pt x="5541784" y="1149811"/>
                  </a:lnTo>
                  <a:lnTo>
                    <a:pt x="5589828" y="1144722"/>
                  </a:lnTo>
                  <a:lnTo>
                    <a:pt x="5638800" y="1143000"/>
                  </a:lnTo>
                  <a:lnTo>
                    <a:pt x="5687771" y="1144722"/>
                  </a:lnTo>
                  <a:lnTo>
                    <a:pt x="5735815" y="1149811"/>
                  </a:lnTo>
                  <a:lnTo>
                    <a:pt x="5782814" y="1158151"/>
                  </a:lnTo>
                  <a:lnTo>
                    <a:pt x="5828652" y="1169625"/>
                  </a:lnTo>
                  <a:lnTo>
                    <a:pt x="5873213" y="1184118"/>
                  </a:lnTo>
                  <a:lnTo>
                    <a:pt x="5916381" y="1201514"/>
                  </a:lnTo>
                  <a:lnTo>
                    <a:pt x="5958040" y="1221696"/>
                  </a:lnTo>
                  <a:lnTo>
                    <a:pt x="5998074" y="1244548"/>
                  </a:lnTo>
                  <a:lnTo>
                    <a:pt x="6036366" y="1269954"/>
                  </a:lnTo>
                  <a:lnTo>
                    <a:pt x="6072801" y="1297798"/>
                  </a:lnTo>
                  <a:lnTo>
                    <a:pt x="6107263" y="1327964"/>
                  </a:lnTo>
                  <a:lnTo>
                    <a:pt x="6139635" y="1360336"/>
                  </a:lnTo>
                  <a:lnTo>
                    <a:pt x="6169801" y="1394798"/>
                  </a:lnTo>
                  <a:lnTo>
                    <a:pt x="6197645" y="1431233"/>
                  </a:lnTo>
                  <a:lnTo>
                    <a:pt x="6223051" y="1469525"/>
                  </a:lnTo>
                  <a:lnTo>
                    <a:pt x="6245903" y="1509559"/>
                  </a:lnTo>
                  <a:lnTo>
                    <a:pt x="6266085" y="1551218"/>
                  </a:lnTo>
                  <a:lnTo>
                    <a:pt x="6283481" y="1594386"/>
                  </a:lnTo>
                  <a:lnTo>
                    <a:pt x="6297974" y="1638947"/>
                  </a:lnTo>
                  <a:lnTo>
                    <a:pt x="6309448" y="1684785"/>
                  </a:lnTo>
                  <a:lnTo>
                    <a:pt x="6317788" y="1731784"/>
                  </a:lnTo>
                  <a:lnTo>
                    <a:pt x="6322877" y="1779828"/>
                  </a:lnTo>
                  <a:lnTo>
                    <a:pt x="6324600" y="1828800"/>
                  </a:lnTo>
                  <a:lnTo>
                    <a:pt x="6322877" y="1877776"/>
                  </a:lnTo>
                  <a:lnTo>
                    <a:pt x="6317788" y="1925823"/>
                  </a:lnTo>
                  <a:lnTo>
                    <a:pt x="6309448" y="1972825"/>
                  </a:lnTo>
                  <a:lnTo>
                    <a:pt x="6297974" y="2018665"/>
                  </a:lnTo>
                  <a:lnTo>
                    <a:pt x="6283481" y="2063228"/>
                  </a:lnTo>
                  <a:lnTo>
                    <a:pt x="6266085" y="2106397"/>
                  </a:lnTo>
                  <a:lnTo>
                    <a:pt x="6245903" y="2148057"/>
                  </a:lnTo>
                  <a:lnTo>
                    <a:pt x="6223051" y="2188091"/>
                  </a:lnTo>
                  <a:lnTo>
                    <a:pt x="6197645" y="2226383"/>
                  </a:lnTo>
                  <a:lnTo>
                    <a:pt x="6169801" y="2262817"/>
                  </a:lnTo>
                  <a:lnTo>
                    <a:pt x="6139635" y="2297278"/>
                  </a:lnTo>
                  <a:lnTo>
                    <a:pt x="6107263" y="2329648"/>
                  </a:lnTo>
                  <a:lnTo>
                    <a:pt x="6072801" y="2359813"/>
                  </a:lnTo>
                  <a:lnTo>
                    <a:pt x="6036366" y="2387656"/>
                  </a:lnTo>
                  <a:lnTo>
                    <a:pt x="5998074" y="2413060"/>
                  </a:lnTo>
                  <a:lnTo>
                    <a:pt x="5958040" y="2435911"/>
                  </a:lnTo>
                  <a:lnTo>
                    <a:pt x="5916381" y="2456091"/>
                  </a:lnTo>
                  <a:lnTo>
                    <a:pt x="5873213" y="2473485"/>
                  </a:lnTo>
                  <a:lnTo>
                    <a:pt x="5828652" y="2487977"/>
                  </a:lnTo>
                  <a:lnTo>
                    <a:pt x="5782814" y="2499450"/>
                  </a:lnTo>
                  <a:lnTo>
                    <a:pt x="5735815" y="2507789"/>
                  </a:lnTo>
                  <a:lnTo>
                    <a:pt x="5687771" y="2512878"/>
                  </a:lnTo>
                  <a:lnTo>
                    <a:pt x="5638800" y="2514600"/>
                  </a:lnTo>
                  <a:lnTo>
                    <a:pt x="5589828" y="2512878"/>
                  </a:lnTo>
                  <a:lnTo>
                    <a:pt x="5541784" y="2507789"/>
                  </a:lnTo>
                  <a:lnTo>
                    <a:pt x="5494785" y="2499450"/>
                  </a:lnTo>
                  <a:lnTo>
                    <a:pt x="5448947" y="2487977"/>
                  </a:lnTo>
                  <a:lnTo>
                    <a:pt x="5404386" y="2473485"/>
                  </a:lnTo>
                  <a:lnTo>
                    <a:pt x="5361218" y="2456091"/>
                  </a:lnTo>
                  <a:lnTo>
                    <a:pt x="5319559" y="2435911"/>
                  </a:lnTo>
                  <a:lnTo>
                    <a:pt x="5279525" y="2413060"/>
                  </a:lnTo>
                  <a:lnTo>
                    <a:pt x="5241233" y="2387656"/>
                  </a:lnTo>
                  <a:lnTo>
                    <a:pt x="5204798" y="2359813"/>
                  </a:lnTo>
                  <a:lnTo>
                    <a:pt x="5170336" y="2329648"/>
                  </a:lnTo>
                  <a:lnTo>
                    <a:pt x="5137964" y="2297278"/>
                  </a:lnTo>
                  <a:lnTo>
                    <a:pt x="5107798" y="2262817"/>
                  </a:lnTo>
                  <a:lnTo>
                    <a:pt x="5079954" y="2226383"/>
                  </a:lnTo>
                  <a:lnTo>
                    <a:pt x="5054548" y="2188091"/>
                  </a:lnTo>
                  <a:lnTo>
                    <a:pt x="5031696" y="2148057"/>
                  </a:lnTo>
                  <a:lnTo>
                    <a:pt x="5011514" y="2106397"/>
                  </a:lnTo>
                  <a:lnTo>
                    <a:pt x="4994118" y="2063228"/>
                  </a:lnTo>
                  <a:lnTo>
                    <a:pt x="4979625" y="2018665"/>
                  </a:lnTo>
                  <a:lnTo>
                    <a:pt x="4968151" y="1972825"/>
                  </a:lnTo>
                  <a:lnTo>
                    <a:pt x="4959811" y="1925823"/>
                  </a:lnTo>
                  <a:lnTo>
                    <a:pt x="4954722" y="1877776"/>
                  </a:lnTo>
                  <a:lnTo>
                    <a:pt x="4953000" y="1828800"/>
                  </a:lnTo>
                  <a:close/>
                </a:path>
                <a:path w="6324600" h="2514600">
                  <a:moveTo>
                    <a:pt x="0" y="533400"/>
                  </a:moveTo>
                  <a:lnTo>
                    <a:pt x="2179" y="484842"/>
                  </a:lnTo>
                  <a:lnTo>
                    <a:pt x="8593" y="437507"/>
                  </a:lnTo>
                  <a:lnTo>
                    <a:pt x="19053" y="391583"/>
                  </a:lnTo>
                  <a:lnTo>
                    <a:pt x="33370" y="347258"/>
                  </a:lnTo>
                  <a:lnTo>
                    <a:pt x="51357" y="304721"/>
                  </a:lnTo>
                  <a:lnTo>
                    <a:pt x="72824" y="264159"/>
                  </a:lnTo>
                  <a:lnTo>
                    <a:pt x="97584" y="225762"/>
                  </a:lnTo>
                  <a:lnTo>
                    <a:pt x="125448" y="189716"/>
                  </a:lnTo>
                  <a:lnTo>
                    <a:pt x="156229" y="156210"/>
                  </a:lnTo>
                  <a:lnTo>
                    <a:pt x="189736" y="125432"/>
                  </a:lnTo>
                  <a:lnTo>
                    <a:pt x="225784" y="97570"/>
                  </a:lnTo>
                  <a:lnTo>
                    <a:pt x="264182" y="72813"/>
                  </a:lnTo>
                  <a:lnTo>
                    <a:pt x="304743" y="51348"/>
                  </a:lnTo>
                  <a:lnTo>
                    <a:pt x="347279" y="33364"/>
                  </a:lnTo>
                  <a:lnTo>
                    <a:pt x="391600" y="19050"/>
                  </a:lnTo>
                  <a:lnTo>
                    <a:pt x="437520" y="8592"/>
                  </a:lnTo>
                  <a:lnTo>
                    <a:pt x="484849" y="2179"/>
                  </a:lnTo>
                  <a:lnTo>
                    <a:pt x="533400" y="0"/>
                  </a:lnTo>
                  <a:lnTo>
                    <a:pt x="581957" y="2179"/>
                  </a:lnTo>
                  <a:lnTo>
                    <a:pt x="629292" y="8592"/>
                  </a:lnTo>
                  <a:lnTo>
                    <a:pt x="675216" y="19050"/>
                  </a:lnTo>
                  <a:lnTo>
                    <a:pt x="719541" y="33364"/>
                  </a:lnTo>
                  <a:lnTo>
                    <a:pt x="762078" y="51348"/>
                  </a:lnTo>
                  <a:lnTo>
                    <a:pt x="802639" y="72813"/>
                  </a:lnTo>
                  <a:lnTo>
                    <a:pt x="841037" y="97570"/>
                  </a:lnTo>
                  <a:lnTo>
                    <a:pt x="877083" y="125432"/>
                  </a:lnTo>
                  <a:lnTo>
                    <a:pt x="910589" y="156209"/>
                  </a:lnTo>
                  <a:lnTo>
                    <a:pt x="941367" y="189716"/>
                  </a:lnTo>
                  <a:lnTo>
                    <a:pt x="969229" y="225762"/>
                  </a:lnTo>
                  <a:lnTo>
                    <a:pt x="993986" y="264159"/>
                  </a:lnTo>
                  <a:lnTo>
                    <a:pt x="1015451" y="304721"/>
                  </a:lnTo>
                  <a:lnTo>
                    <a:pt x="1033435" y="347258"/>
                  </a:lnTo>
                  <a:lnTo>
                    <a:pt x="1047749" y="391583"/>
                  </a:lnTo>
                  <a:lnTo>
                    <a:pt x="1058207" y="437507"/>
                  </a:lnTo>
                  <a:lnTo>
                    <a:pt x="1064620" y="484842"/>
                  </a:lnTo>
                  <a:lnTo>
                    <a:pt x="1066800" y="533400"/>
                  </a:lnTo>
                  <a:lnTo>
                    <a:pt x="1064620" y="581957"/>
                  </a:lnTo>
                  <a:lnTo>
                    <a:pt x="1058207" y="629292"/>
                  </a:lnTo>
                  <a:lnTo>
                    <a:pt x="1047750" y="675216"/>
                  </a:lnTo>
                  <a:lnTo>
                    <a:pt x="1033435" y="719541"/>
                  </a:lnTo>
                  <a:lnTo>
                    <a:pt x="1015451" y="762078"/>
                  </a:lnTo>
                  <a:lnTo>
                    <a:pt x="993986" y="802640"/>
                  </a:lnTo>
                  <a:lnTo>
                    <a:pt x="969229" y="841037"/>
                  </a:lnTo>
                  <a:lnTo>
                    <a:pt x="941367" y="877083"/>
                  </a:lnTo>
                  <a:lnTo>
                    <a:pt x="910590" y="910589"/>
                  </a:lnTo>
                  <a:lnTo>
                    <a:pt x="877083" y="941367"/>
                  </a:lnTo>
                  <a:lnTo>
                    <a:pt x="841037" y="969229"/>
                  </a:lnTo>
                  <a:lnTo>
                    <a:pt x="802640" y="993986"/>
                  </a:lnTo>
                  <a:lnTo>
                    <a:pt x="762078" y="1015451"/>
                  </a:lnTo>
                  <a:lnTo>
                    <a:pt x="719541" y="1033435"/>
                  </a:lnTo>
                  <a:lnTo>
                    <a:pt x="675216" y="1047749"/>
                  </a:lnTo>
                  <a:lnTo>
                    <a:pt x="629292" y="1058207"/>
                  </a:lnTo>
                  <a:lnTo>
                    <a:pt x="581957" y="1064620"/>
                  </a:lnTo>
                  <a:lnTo>
                    <a:pt x="533400" y="1066800"/>
                  </a:lnTo>
                  <a:lnTo>
                    <a:pt x="484849" y="1064620"/>
                  </a:lnTo>
                  <a:lnTo>
                    <a:pt x="437520" y="1058207"/>
                  </a:lnTo>
                  <a:lnTo>
                    <a:pt x="391600" y="1047750"/>
                  </a:lnTo>
                  <a:lnTo>
                    <a:pt x="347279" y="1033435"/>
                  </a:lnTo>
                  <a:lnTo>
                    <a:pt x="304743" y="1015451"/>
                  </a:lnTo>
                  <a:lnTo>
                    <a:pt x="264182" y="993986"/>
                  </a:lnTo>
                  <a:lnTo>
                    <a:pt x="225784" y="969229"/>
                  </a:lnTo>
                  <a:lnTo>
                    <a:pt x="189736" y="941367"/>
                  </a:lnTo>
                  <a:lnTo>
                    <a:pt x="156229" y="910590"/>
                  </a:lnTo>
                  <a:lnTo>
                    <a:pt x="125448" y="877083"/>
                  </a:lnTo>
                  <a:lnTo>
                    <a:pt x="97584" y="841037"/>
                  </a:lnTo>
                  <a:lnTo>
                    <a:pt x="72824" y="802640"/>
                  </a:lnTo>
                  <a:lnTo>
                    <a:pt x="51357" y="762078"/>
                  </a:lnTo>
                  <a:lnTo>
                    <a:pt x="33370" y="719541"/>
                  </a:lnTo>
                  <a:lnTo>
                    <a:pt x="19053" y="675216"/>
                  </a:lnTo>
                  <a:lnTo>
                    <a:pt x="8593" y="629292"/>
                  </a:lnTo>
                  <a:lnTo>
                    <a:pt x="2179" y="581957"/>
                  </a:lnTo>
                  <a:lnTo>
                    <a:pt x="0" y="533400"/>
                  </a:lnTo>
                  <a:close/>
                </a:path>
              </a:pathLst>
            </a:custGeom>
            <a:ln w="9525">
              <a:solidFill>
                <a:srgbClr val="000000"/>
              </a:solidFill>
            </a:ln>
          </p:spPr>
          <p:txBody>
            <a:bodyPr wrap="square" lIns="0" tIns="0" rIns="0" bIns="0" rtlCol="0"/>
            <a:lstStyle/>
            <a:p>
              <a:endParaRPr/>
            </a:p>
          </p:txBody>
        </p:sp>
      </p:grpSp>
      <p:sp>
        <p:nvSpPr>
          <p:cNvPr id="13" name="object 13"/>
          <p:cNvSpPr txBox="1">
            <a:spLocks noGrp="1"/>
          </p:cNvSpPr>
          <p:nvPr>
            <p:ph type="title"/>
          </p:nvPr>
        </p:nvSpPr>
        <p:spPr>
          <a:xfrm>
            <a:off x="533400" y="770930"/>
            <a:ext cx="7163640" cy="1125308"/>
          </a:xfrm>
          <a:prstGeom prst="rect">
            <a:avLst/>
          </a:prstGeom>
          <a:ln w="9525">
            <a:solidFill>
              <a:srgbClr val="000000"/>
            </a:solidFill>
          </a:ln>
        </p:spPr>
        <p:txBody>
          <a:bodyPr vert="horz" wrap="square" lIns="0" tIns="200025" rIns="0" bIns="0" rtlCol="0">
            <a:spAutoFit/>
          </a:bodyPr>
          <a:lstStyle/>
          <a:p>
            <a:r>
              <a:rPr b="1" spc="-10" dirty="0">
                <a:solidFill>
                  <a:srgbClr val="FF0000"/>
                </a:solidFill>
                <a:latin typeface="Calibri"/>
                <a:cs typeface="Calibri"/>
              </a:rPr>
              <a:t>Structure </a:t>
            </a:r>
            <a:r>
              <a:rPr dirty="0"/>
              <a:t>-</a:t>
            </a:r>
            <a:r>
              <a:rPr spc="-10" dirty="0"/>
              <a:t> </a:t>
            </a:r>
            <a:r>
              <a:rPr spc="-135" dirty="0"/>
              <a:t>Top</a:t>
            </a:r>
            <a:r>
              <a:rPr spc="-20" dirty="0"/>
              <a:t> </a:t>
            </a:r>
            <a:r>
              <a:rPr spc="-15" dirty="0" smtClean="0"/>
              <a:t>Level</a:t>
            </a:r>
            <a:r>
              <a:rPr lang="en-US" spc="-15" dirty="0" smtClean="0"/>
              <a:t/>
            </a:r>
            <a:br>
              <a:rPr lang="en-US" spc="-15" dirty="0" smtClean="0"/>
            </a:br>
            <a:r>
              <a:rPr lang="en-IN" b="1" i="1" dirty="0" smtClean="0"/>
              <a:t>simple single-processor computer</a:t>
            </a:r>
            <a:endParaRPr spc="-15" dirty="0"/>
          </a:p>
        </p:txBody>
      </p:sp>
      <p:sp>
        <p:nvSpPr>
          <p:cNvPr id="14" name="object 14"/>
          <p:cNvSpPr txBox="1"/>
          <p:nvPr/>
        </p:nvSpPr>
        <p:spPr>
          <a:xfrm>
            <a:off x="596595" y="3975608"/>
            <a:ext cx="915669"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MT"/>
                <a:cs typeface="Arial MT"/>
              </a:rPr>
              <a:t>Computer</a:t>
            </a:r>
            <a:endParaRPr sz="1600">
              <a:latin typeface="Arial MT"/>
              <a:cs typeface="Arial MT"/>
            </a:endParaRPr>
          </a:p>
        </p:txBody>
      </p:sp>
      <p:sp>
        <p:nvSpPr>
          <p:cNvPr id="15" name="object 15"/>
          <p:cNvSpPr txBox="1"/>
          <p:nvPr/>
        </p:nvSpPr>
        <p:spPr>
          <a:xfrm>
            <a:off x="6707885" y="3078225"/>
            <a:ext cx="758190"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Arial MT"/>
                <a:cs typeface="Arial MT"/>
              </a:rPr>
              <a:t>Main </a:t>
            </a:r>
            <a:r>
              <a:rPr sz="1600" dirty="0">
                <a:latin typeface="Arial MT"/>
                <a:cs typeface="Arial MT"/>
              </a:rPr>
              <a:t> </a:t>
            </a:r>
            <a:r>
              <a:rPr sz="1600" spc="-5" dirty="0">
                <a:latin typeface="Arial MT"/>
                <a:cs typeface="Arial MT"/>
              </a:rPr>
              <a:t>Memory</a:t>
            </a:r>
            <a:endParaRPr sz="1600">
              <a:latin typeface="Arial MT"/>
              <a:cs typeface="Arial MT"/>
            </a:endParaRPr>
          </a:p>
        </p:txBody>
      </p:sp>
      <p:sp>
        <p:nvSpPr>
          <p:cNvPr id="16" name="object 16"/>
          <p:cNvSpPr txBox="1"/>
          <p:nvPr/>
        </p:nvSpPr>
        <p:spPr>
          <a:xfrm>
            <a:off x="5869685" y="5164658"/>
            <a:ext cx="633095" cy="513080"/>
          </a:xfrm>
          <a:prstGeom prst="rect">
            <a:avLst/>
          </a:prstGeom>
        </p:spPr>
        <p:txBody>
          <a:bodyPr vert="horz" wrap="square" lIns="0" tIns="12065" rIns="0" bIns="0" rtlCol="0">
            <a:spAutoFit/>
          </a:bodyPr>
          <a:lstStyle/>
          <a:p>
            <a:pPr marL="12700">
              <a:lnSpc>
                <a:spcPct val="100000"/>
              </a:lnSpc>
              <a:spcBef>
                <a:spcPts val="95"/>
              </a:spcBef>
            </a:pPr>
            <a:r>
              <a:rPr sz="1600" spc="-10" dirty="0">
                <a:latin typeface="Arial MT"/>
                <a:cs typeface="Arial MT"/>
              </a:rPr>
              <a:t>Input</a:t>
            </a:r>
            <a:endParaRPr sz="1600">
              <a:latin typeface="Arial MT"/>
              <a:cs typeface="Arial MT"/>
            </a:endParaRPr>
          </a:p>
          <a:p>
            <a:pPr marL="12700">
              <a:lnSpc>
                <a:spcPct val="100000"/>
              </a:lnSpc>
            </a:pPr>
            <a:r>
              <a:rPr sz="1600" spc="-15" dirty="0">
                <a:latin typeface="Arial MT"/>
                <a:cs typeface="Arial MT"/>
              </a:rPr>
              <a:t>O</a:t>
            </a:r>
            <a:r>
              <a:rPr sz="1600" spc="-5" dirty="0">
                <a:latin typeface="Arial MT"/>
                <a:cs typeface="Arial MT"/>
              </a:rPr>
              <a:t>utput</a:t>
            </a:r>
            <a:endParaRPr sz="1600">
              <a:latin typeface="Arial MT"/>
              <a:cs typeface="Arial MT"/>
            </a:endParaRPr>
          </a:p>
        </p:txBody>
      </p:sp>
      <p:sp>
        <p:nvSpPr>
          <p:cNvPr id="17" name="object 17"/>
          <p:cNvSpPr txBox="1"/>
          <p:nvPr/>
        </p:nvSpPr>
        <p:spPr>
          <a:xfrm>
            <a:off x="5488685" y="4097782"/>
            <a:ext cx="1413510"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Arial MT"/>
                <a:cs typeface="Arial MT"/>
              </a:rPr>
              <a:t>Systems </a:t>
            </a:r>
            <a:r>
              <a:rPr sz="1600" dirty="0">
                <a:latin typeface="Arial MT"/>
                <a:cs typeface="Arial MT"/>
              </a:rPr>
              <a:t> </a:t>
            </a:r>
            <a:r>
              <a:rPr sz="1600" spc="-5" dirty="0">
                <a:latin typeface="Arial MT"/>
                <a:cs typeface="Arial MT"/>
              </a:rPr>
              <a:t>Interconne</a:t>
            </a:r>
            <a:r>
              <a:rPr sz="1600" dirty="0">
                <a:latin typeface="Arial MT"/>
                <a:cs typeface="Arial MT"/>
              </a:rPr>
              <a:t>c</a:t>
            </a:r>
            <a:r>
              <a:rPr sz="1600" spc="-5" dirty="0">
                <a:latin typeface="Arial MT"/>
                <a:cs typeface="Arial MT"/>
              </a:rPr>
              <a:t>tion</a:t>
            </a:r>
            <a:endParaRPr sz="1600">
              <a:latin typeface="Arial MT"/>
              <a:cs typeface="Arial MT"/>
            </a:endParaRPr>
          </a:p>
        </p:txBody>
      </p:sp>
      <p:sp>
        <p:nvSpPr>
          <p:cNvPr id="18" name="object 18"/>
          <p:cNvSpPr/>
          <p:nvPr/>
        </p:nvSpPr>
        <p:spPr>
          <a:xfrm>
            <a:off x="1066800" y="2209800"/>
            <a:ext cx="4343400" cy="4267200"/>
          </a:xfrm>
          <a:custGeom>
            <a:avLst/>
            <a:gdLst/>
            <a:ahLst/>
            <a:cxnLst/>
            <a:rect l="l" t="t" r="r" b="b"/>
            <a:pathLst>
              <a:path w="4343400" h="4267200">
                <a:moveTo>
                  <a:pt x="0" y="1447800"/>
                </a:moveTo>
                <a:lnTo>
                  <a:pt x="4343400" y="0"/>
                </a:lnTo>
              </a:path>
              <a:path w="4343400" h="4267200">
                <a:moveTo>
                  <a:pt x="0" y="2514600"/>
                </a:moveTo>
                <a:lnTo>
                  <a:pt x="4191000" y="4267200"/>
                </a:lnTo>
              </a:path>
            </a:pathLst>
          </a:custGeom>
          <a:ln w="9525">
            <a:solidFill>
              <a:srgbClr val="000000"/>
            </a:solidFill>
          </a:ln>
        </p:spPr>
        <p:txBody>
          <a:bodyPr wrap="square" lIns="0" tIns="0" rIns="0" bIns="0" rtlCol="0"/>
          <a:lstStyle/>
          <a:p>
            <a:endParaRPr/>
          </a:p>
        </p:txBody>
      </p:sp>
      <p:sp>
        <p:nvSpPr>
          <p:cNvPr id="19" name="object 19"/>
          <p:cNvSpPr txBox="1"/>
          <p:nvPr/>
        </p:nvSpPr>
        <p:spPr>
          <a:xfrm>
            <a:off x="367995" y="2376297"/>
            <a:ext cx="105156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MT"/>
                <a:cs typeface="Arial MT"/>
              </a:rPr>
              <a:t>Peripherals</a:t>
            </a:r>
            <a:endParaRPr sz="1600">
              <a:latin typeface="Arial MT"/>
              <a:cs typeface="Arial MT"/>
            </a:endParaRPr>
          </a:p>
        </p:txBody>
      </p:sp>
      <p:sp>
        <p:nvSpPr>
          <p:cNvPr id="20" name="object 20"/>
          <p:cNvSpPr txBox="1"/>
          <p:nvPr/>
        </p:nvSpPr>
        <p:spPr>
          <a:xfrm>
            <a:off x="215595" y="5653836"/>
            <a:ext cx="1435735"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Arial MT"/>
                <a:cs typeface="Arial MT"/>
              </a:rPr>
              <a:t>Communication  lines</a:t>
            </a:r>
            <a:endParaRPr sz="1600">
              <a:latin typeface="Arial MT"/>
              <a:cs typeface="Arial MT"/>
            </a:endParaRPr>
          </a:p>
        </p:txBody>
      </p:sp>
      <p:sp>
        <p:nvSpPr>
          <p:cNvPr id="21" name="object 21"/>
          <p:cNvSpPr txBox="1"/>
          <p:nvPr/>
        </p:nvSpPr>
        <p:spPr>
          <a:xfrm>
            <a:off x="4878704" y="3002025"/>
            <a:ext cx="1030605" cy="75692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Arial MT"/>
                <a:cs typeface="Arial MT"/>
              </a:rPr>
              <a:t>Central </a:t>
            </a:r>
            <a:r>
              <a:rPr sz="1600" dirty="0">
                <a:latin typeface="Arial MT"/>
                <a:cs typeface="Arial MT"/>
              </a:rPr>
              <a:t> </a:t>
            </a:r>
            <a:r>
              <a:rPr sz="1600" spc="-5" dirty="0">
                <a:latin typeface="Arial MT"/>
                <a:cs typeface="Arial MT"/>
              </a:rPr>
              <a:t>Processing  Unit</a:t>
            </a:r>
            <a:endParaRPr sz="1600">
              <a:latin typeface="Arial MT"/>
              <a:cs typeface="Arial MT"/>
            </a:endParaRPr>
          </a:p>
        </p:txBody>
      </p:sp>
      <p:sp>
        <p:nvSpPr>
          <p:cNvPr id="22" name="object 22"/>
          <p:cNvSpPr/>
          <p:nvPr/>
        </p:nvSpPr>
        <p:spPr>
          <a:xfrm>
            <a:off x="876300" y="2743199"/>
            <a:ext cx="76200" cy="2895600"/>
          </a:xfrm>
          <a:custGeom>
            <a:avLst/>
            <a:gdLst/>
            <a:ahLst/>
            <a:cxnLst/>
            <a:rect l="l" t="t" r="r" b="b"/>
            <a:pathLst>
              <a:path w="76200" h="2895600">
                <a:moveTo>
                  <a:pt x="76200" y="2057400"/>
                </a:moveTo>
                <a:lnTo>
                  <a:pt x="69850" y="2044700"/>
                </a:lnTo>
                <a:lnTo>
                  <a:pt x="38100" y="1981200"/>
                </a:lnTo>
                <a:lnTo>
                  <a:pt x="0" y="2057400"/>
                </a:lnTo>
                <a:lnTo>
                  <a:pt x="33337" y="2057400"/>
                </a:lnTo>
                <a:lnTo>
                  <a:pt x="33337" y="2819400"/>
                </a:lnTo>
                <a:lnTo>
                  <a:pt x="0" y="2819400"/>
                </a:lnTo>
                <a:lnTo>
                  <a:pt x="38100" y="2895600"/>
                </a:lnTo>
                <a:lnTo>
                  <a:pt x="69850" y="2832100"/>
                </a:lnTo>
                <a:lnTo>
                  <a:pt x="76200" y="2819400"/>
                </a:lnTo>
                <a:lnTo>
                  <a:pt x="42862" y="2819400"/>
                </a:lnTo>
                <a:lnTo>
                  <a:pt x="42862" y="2057400"/>
                </a:lnTo>
                <a:lnTo>
                  <a:pt x="76200" y="2057400"/>
                </a:lnTo>
                <a:close/>
              </a:path>
              <a:path w="76200" h="2895600">
                <a:moveTo>
                  <a:pt x="76200" y="76200"/>
                </a:moveTo>
                <a:lnTo>
                  <a:pt x="69850" y="63500"/>
                </a:lnTo>
                <a:lnTo>
                  <a:pt x="38100" y="0"/>
                </a:lnTo>
                <a:lnTo>
                  <a:pt x="0" y="76200"/>
                </a:lnTo>
                <a:lnTo>
                  <a:pt x="33337" y="76200"/>
                </a:lnTo>
                <a:lnTo>
                  <a:pt x="33337" y="838200"/>
                </a:lnTo>
                <a:lnTo>
                  <a:pt x="0" y="838200"/>
                </a:lnTo>
                <a:lnTo>
                  <a:pt x="38100" y="914400"/>
                </a:lnTo>
                <a:lnTo>
                  <a:pt x="69850" y="850900"/>
                </a:lnTo>
                <a:lnTo>
                  <a:pt x="76200" y="838200"/>
                </a:lnTo>
                <a:lnTo>
                  <a:pt x="42862" y="838200"/>
                </a:lnTo>
                <a:lnTo>
                  <a:pt x="42862" y="76200"/>
                </a:lnTo>
                <a:lnTo>
                  <a:pt x="76200" y="76200"/>
                </a:lnTo>
                <a:close/>
              </a:path>
            </a:pathLst>
          </a:custGeom>
          <a:solidFill>
            <a:srgbClr val="000000"/>
          </a:solidFill>
        </p:spPr>
        <p:txBody>
          <a:bodyPr wrap="square" lIns="0" tIns="0" rIns="0" bIns="0" rtlCol="0"/>
          <a:lstStyle/>
          <a:p>
            <a:endParaRPr/>
          </a:p>
        </p:txBody>
      </p:sp>
      <p:sp>
        <p:nvSpPr>
          <p:cNvPr id="23" name="object 23"/>
          <p:cNvSpPr txBox="1"/>
          <p:nvPr/>
        </p:nvSpPr>
        <p:spPr>
          <a:xfrm>
            <a:off x="5681217" y="2283713"/>
            <a:ext cx="114363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Computer</a:t>
            </a:r>
            <a:endParaRPr sz="2000">
              <a:latin typeface="Arial MT"/>
              <a:cs typeface="Arial M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467600" cy="381000"/>
          </a:xfrm>
        </p:spPr>
        <p:txBody>
          <a:bodyPr>
            <a:normAutofit fontScale="90000"/>
          </a:bodyPr>
          <a:lstStyle/>
          <a:p>
            <a:endParaRPr lang="en-IN" dirty="0"/>
          </a:p>
        </p:txBody>
      </p:sp>
      <p:sp>
        <p:nvSpPr>
          <p:cNvPr id="3" name="Content Placeholder 2"/>
          <p:cNvSpPr>
            <a:spLocks noGrp="1"/>
          </p:cNvSpPr>
          <p:nvPr>
            <p:ph sz="quarter" idx="1"/>
          </p:nvPr>
        </p:nvSpPr>
        <p:spPr>
          <a:xfrm>
            <a:off x="457200" y="1066800"/>
            <a:ext cx="7467600" cy="4873752"/>
          </a:xfrm>
        </p:spPr>
        <p:txBody>
          <a:bodyPr>
            <a:normAutofit fontScale="92500" lnSpcReduction="20000"/>
          </a:bodyPr>
          <a:lstStyle/>
          <a:p>
            <a:pPr algn="just">
              <a:lnSpc>
                <a:spcPct val="110000"/>
              </a:lnSpc>
            </a:pPr>
            <a:r>
              <a:rPr lang="en-US" dirty="0" smtClean="0">
                <a:latin typeface="Times New Roman" panose="02020603050405020304" pitchFamily="18" charset="0"/>
                <a:cs typeface="Times New Roman" panose="02020603050405020304" pitchFamily="18" charset="0"/>
              </a:rPr>
              <a:t>Top-down approach-</a:t>
            </a:r>
            <a:r>
              <a:rPr lang="en-US" dirty="0">
                <a:latin typeface="Times New Roman" panose="02020603050405020304" pitchFamily="18" charset="0"/>
                <a:cs typeface="Times New Roman" panose="02020603050405020304" pitchFamily="18" charset="0"/>
              </a:rPr>
              <a:t>beginning with a top view and decomposing </a:t>
            </a:r>
            <a:r>
              <a:rPr lang="en-US" dirty="0" smtClean="0">
                <a:latin typeface="Times New Roman" panose="02020603050405020304" pitchFamily="18" charset="0"/>
                <a:cs typeface="Times New Roman" panose="02020603050405020304" pitchFamily="18" charset="0"/>
              </a:rPr>
              <a:t>the </a:t>
            </a:r>
            <a:r>
              <a:rPr lang="en-IN" dirty="0" smtClean="0">
                <a:latin typeface="Times New Roman" panose="02020603050405020304" pitchFamily="18" charset="0"/>
                <a:cs typeface="Times New Roman" panose="02020603050405020304" pitchFamily="18" charset="0"/>
              </a:rPr>
              <a:t>system </a:t>
            </a:r>
            <a:r>
              <a:rPr lang="en-IN" dirty="0">
                <a:latin typeface="Times New Roman" panose="02020603050405020304" pitchFamily="18" charset="0"/>
                <a:cs typeface="Times New Roman" panose="02020603050405020304" pitchFamily="18" charset="0"/>
              </a:rPr>
              <a:t>into its </a:t>
            </a:r>
            <a:r>
              <a:rPr lang="en-IN" dirty="0" smtClean="0">
                <a:latin typeface="Times New Roman" panose="02020603050405020304" pitchFamily="18" charset="0"/>
                <a:cs typeface="Times New Roman" panose="02020603050405020304" pitchFamily="18" charset="0"/>
              </a:rPr>
              <a:t>subparts-effective</a:t>
            </a:r>
          </a:p>
          <a:p>
            <a:pPr>
              <a:lnSpc>
                <a:spcPct val="110000"/>
              </a:lnSpc>
            </a:pPr>
            <a:r>
              <a:rPr lang="en-IN" b="1" i="1" dirty="0"/>
              <a:t>S</a:t>
            </a:r>
            <a:r>
              <a:rPr lang="en-IN" b="1" i="1" dirty="0" smtClean="0"/>
              <a:t>imple single-processor computer</a:t>
            </a:r>
            <a:endParaRPr lang="en-IN" dirty="0" smtClean="0">
              <a:latin typeface="Times New Roman" panose="02020603050405020304" pitchFamily="18" charset="0"/>
              <a:cs typeface="Times New Roman" panose="02020603050405020304" pitchFamily="18" charset="0"/>
            </a:endParaRPr>
          </a:p>
          <a:p>
            <a:pPr>
              <a:lnSpc>
                <a:spcPct val="110000"/>
              </a:lnSpc>
            </a:pPr>
            <a:r>
              <a:rPr lang="en-US" dirty="0" smtClean="0">
                <a:latin typeface="Times New Roman" panose="02020603050405020304" pitchFamily="18" charset="0"/>
                <a:cs typeface="Times New Roman" panose="02020603050405020304" pitchFamily="18" charset="0"/>
              </a:rPr>
              <a:t> </a:t>
            </a:r>
            <a:r>
              <a:rPr lang="en-US" sz="2000" b="1" dirty="0"/>
              <a:t>Central processing unit (CPU): </a:t>
            </a:r>
            <a:r>
              <a:rPr lang="en-US" sz="2000" dirty="0">
                <a:solidFill>
                  <a:srgbClr val="FF0000"/>
                </a:solidFill>
              </a:rPr>
              <a:t>Controls the operation of the computer </a:t>
            </a:r>
            <a:r>
              <a:rPr lang="en-US" sz="2000" dirty="0" smtClean="0"/>
              <a:t>and performs </a:t>
            </a:r>
            <a:r>
              <a:rPr lang="en-US" sz="2000" dirty="0"/>
              <a:t>its </a:t>
            </a:r>
            <a:r>
              <a:rPr lang="en-US" sz="2000" dirty="0">
                <a:solidFill>
                  <a:srgbClr val="FF0000"/>
                </a:solidFill>
              </a:rPr>
              <a:t>data processing </a:t>
            </a:r>
            <a:r>
              <a:rPr lang="en-US" sz="2000" dirty="0" smtClean="0"/>
              <a:t>functions-</a:t>
            </a:r>
            <a:r>
              <a:rPr lang="en-US" sz="2000" b="1" dirty="0" smtClean="0"/>
              <a:t>processor</a:t>
            </a:r>
            <a:r>
              <a:rPr lang="en-US" sz="2000" dirty="0"/>
              <a:t>.</a:t>
            </a:r>
          </a:p>
          <a:p>
            <a:pPr>
              <a:lnSpc>
                <a:spcPct val="110000"/>
              </a:lnSpc>
            </a:pPr>
            <a:r>
              <a:rPr lang="en-IN" sz="2000" b="1" dirty="0" smtClean="0"/>
              <a:t>Main </a:t>
            </a:r>
            <a:r>
              <a:rPr lang="en-IN" sz="2000" b="1" dirty="0"/>
              <a:t>memory: </a:t>
            </a:r>
            <a:r>
              <a:rPr lang="en-IN" sz="2000" dirty="0">
                <a:solidFill>
                  <a:srgbClr val="FF0000"/>
                </a:solidFill>
              </a:rPr>
              <a:t>Stores data</a:t>
            </a:r>
            <a:r>
              <a:rPr lang="en-IN" sz="2000" dirty="0" smtClean="0">
                <a:solidFill>
                  <a:srgbClr val="FF0000"/>
                </a:solidFill>
              </a:rPr>
              <a:t>.</a:t>
            </a:r>
          </a:p>
          <a:p>
            <a:pPr algn="just">
              <a:lnSpc>
                <a:spcPct val="110000"/>
              </a:lnSpc>
            </a:pPr>
            <a:r>
              <a:rPr lang="en-US" sz="2200" b="1" dirty="0">
                <a:latin typeface="Times New Roman" panose="02020603050405020304" pitchFamily="18" charset="0"/>
                <a:cs typeface="Times New Roman" panose="02020603050405020304" pitchFamily="18" charset="0"/>
              </a:rPr>
              <a:t>I/O: </a:t>
            </a:r>
            <a:r>
              <a:rPr lang="en-US" sz="2200" dirty="0">
                <a:latin typeface="Times New Roman" panose="02020603050405020304" pitchFamily="18" charset="0"/>
                <a:cs typeface="Times New Roman" panose="02020603050405020304" pitchFamily="18" charset="0"/>
              </a:rPr>
              <a:t>Moves data between the computer and its external environment.</a:t>
            </a:r>
          </a:p>
          <a:p>
            <a:pPr algn="just">
              <a:lnSpc>
                <a:spcPct val="110000"/>
              </a:lnSpc>
            </a:pPr>
            <a:r>
              <a:rPr lang="en-US" sz="2200" dirty="0" smtClean="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System interconnection: </a:t>
            </a:r>
            <a:r>
              <a:rPr lang="en-US" sz="2200" dirty="0">
                <a:latin typeface="Times New Roman" panose="02020603050405020304" pitchFamily="18" charset="0"/>
                <a:cs typeface="Times New Roman" panose="02020603050405020304" pitchFamily="18" charset="0"/>
              </a:rPr>
              <a:t>Some mechanism that provides for </a:t>
            </a:r>
            <a:r>
              <a:rPr lang="en-US" sz="2200" dirty="0" smtClean="0">
                <a:latin typeface="Times New Roman" panose="02020603050405020304" pitchFamily="18" charset="0"/>
                <a:cs typeface="Times New Roman" panose="02020603050405020304" pitchFamily="18" charset="0"/>
              </a:rPr>
              <a:t>communication among </a:t>
            </a:r>
            <a:r>
              <a:rPr lang="en-US" sz="2200" dirty="0">
                <a:latin typeface="Times New Roman" panose="02020603050405020304" pitchFamily="18" charset="0"/>
                <a:cs typeface="Times New Roman" panose="02020603050405020304" pitchFamily="18" charset="0"/>
              </a:rPr>
              <a:t>CPU, main memory, and I/O</a:t>
            </a:r>
            <a:r>
              <a:rPr lang="en-US" sz="2200" dirty="0" smtClean="0">
                <a:latin typeface="Times New Roman" panose="02020603050405020304" pitchFamily="18" charset="0"/>
                <a:cs typeface="Times New Roman" panose="02020603050405020304" pitchFamily="18" charset="0"/>
              </a:rPr>
              <a:t>.</a:t>
            </a:r>
          </a:p>
          <a:p>
            <a:pPr algn="just">
              <a:lnSpc>
                <a:spcPct val="110000"/>
              </a:lnSpc>
            </a:pP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 common example of system </a:t>
            </a:r>
            <a:r>
              <a:rPr lang="en-US" sz="2200" dirty="0" smtClean="0">
                <a:latin typeface="Times New Roman" panose="02020603050405020304" pitchFamily="18" charset="0"/>
                <a:cs typeface="Times New Roman" panose="02020603050405020304" pitchFamily="18" charset="0"/>
              </a:rPr>
              <a:t>interconnection is </a:t>
            </a:r>
            <a:r>
              <a:rPr lang="en-US" sz="2200" dirty="0">
                <a:latin typeface="Times New Roman" panose="02020603050405020304" pitchFamily="18" charset="0"/>
                <a:cs typeface="Times New Roman" panose="02020603050405020304" pitchFamily="18" charset="0"/>
              </a:rPr>
              <a:t>by means of a </a:t>
            </a:r>
            <a:r>
              <a:rPr lang="en-US" sz="2200" b="1" dirty="0">
                <a:latin typeface="Times New Roman" panose="02020603050405020304" pitchFamily="18" charset="0"/>
                <a:cs typeface="Times New Roman" panose="02020603050405020304" pitchFamily="18" charset="0"/>
              </a:rPr>
              <a:t>system bus</a:t>
            </a:r>
            <a:r>
              <a:rPr lang="en-US" sz="2200" dirty="0">
                <a:latin typeface="Times New Roman" panose="02020603050405020304" pitchFamily="18" charset="0"/>
                <a:cs typeface="Times New Roman" panose="02020603050405020304" pitchFamily="18" charset="0"/>
              </a:rPr>
              <a:t>, consisting of a </a:t>
            </a:r>
            <a:r>
              <a:rPr lang="en-US" sz="2200" dirty="0">
                <a:solidFill>
                  <a:srgbClr val="FF0000"/>
                </a:solidFill>
                <a:latin typeface="Times New Roman" panose="02020603050405020304" pitchFamily="18" charset="0"/>
                <a:cs typeface="Times New Roman" panose="02020603050405020304" pitchFamily="18" charset="0"/>
              </a:rPr>
              <a:t>number of </a:t>
            </a:r>
            <a:r>
              <a:rPr lang="en-US" sz="2200" dirty="0" smtClean="0">
                <a:solidFill>
                  <a:srgbClr val="FF0000"/>
                </a:solidFill>
                <a:latin typeface="Times New Roman" panose="02020603050405020304" pitchFamily="18" charset="0"/>
                <a:cs typeface="Times New Roman" panose="02020603050405020304" pitchFamily="18" charset="0"/>
              </a:rPr>
              <a:t>conducting wires </a:t>
            </a:r>
            <a:r>
              <a:rPr lang="en-US" sz="2200" dirty="0">
                <a:solidFill>
                  <a:srgbClr val="FF0000"/>
                </a:solidFill>
                <a:latin typeface="Times New Roman" panose="02020603050405020304" pitchFamily="18" charset="0"/>
                <a:cs typeface="Times New Roman" panose="02020603050405020304" pitchFamily="18" charset="0"/>
              </a:rPr>
              <a:t>to which all the other components attach.</a:t>
            </a:r>
            <a:endParaRPr lang="en-IN" sz="2200" dirty="0" smtClean="0">
              <a:solidFill>
                <a:srgbClr val="FF0000"/>
              </a:solidFill>
              <a:latin typeface="Times New Roman" panose="02020603050405020304" pitchFamily="18" charset="0"/>
              <a:cs typeface="Times New Roman" panose="02020603050405020304" pitchFamily="18" charset="0"/>
            </a:endParaRPr>
          </a:p>
          <a:p>
            <a:pPr>
              <a:lnSpc>
                <a:spcPct val="110000"/>
              </a:lnSpc>
            </a:pP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659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1437" y="2052637"/>
            <a:ext cx="8543925" cy="4657725"/>
            <a:chOff x="71437" y="2052637"/>
            <a:chExt cx="8543925" cy="4657725"/>
          </a:xfrm>
        </p:grpSpPr>
        <p:pic>
          <p:nvPicPr>
            <p:cNvPr id="3" name="object 3"/>
            <p:cNvPicPr/>
            <p:nvPr/>
          </p:nvPicPr>
          <p:blipFill>
            <a:blip r:embed="rId2" cstate="print"/>
            <a:stretch>
              <a:fillRect/>
            </a:stretch>
          </p:blipFill>
          <p:spPr>
            <a:xfrm>
              <a:off x="3886200" y="2057400"/>
              <a:ext cx="4724400" cy="4648200"/>
            </a:xfrm>
            <a:prstGeom prst="rect">
              <a:avLst/>
            </a:prstGeom>
          </p:spPr>
        </p:pic>
        <p:sp>
          <p:nvSpPr>
            <p:cNvPr id="4" name="object 4"/>
            <p:cNvSpPr/>
            <p:nvPr/>
          </p:nvSpPr>
          <p:spPr>
            <a:xfrm>
              <a:off x="3886200" y="2057400"/>
              <a:ext cx="4724400" cy="4648200"/>
            </a:xfrm>
            <a:custGeom>
              <a:avLst/>
              <a:gdLst/>
              <a:ahLst/>
              <a:cxnLst/>
              <a:rect l="l" t="t" r="r" b="b"/>
              <a:pathLst>
                <a:path w="4724400" h="4648200">
                  <a:moveTo>
                    <a:pt x="0" y="2324100"/>
                  </a:moveTo>
                  <a:lnTo>
                    <a:pt x="494" y="2276080"/>
                  </a:lnTo>
                  <a:lnTo>
                    <a:pt x="1970" y="2228299"/>
                  </a:lnTo>
                  <a:lnTo>
                    <a:pt x="4418" y="2180763"/>
                  </a:lnTo>
                  <a:lnTo>
                    <a:pt x="7830" y="2133484"/>
                  </a:lnTo>
                  <a:lnTo>
                    <a:pt x="12195" y="2086470"/>
                  </a:lnTo>
                  <a:lnTo>
                    <a:pt x="17503" y="2039730"/>
                  </a:lnTo>
                  <a:lnTo>
                    <a:pt x="23747" y="1993275"/>
                  </a:lnTo>
                  <a:lnTo>
                    <a:pt x="30915" y="1947113"/>
                  </a:lnTo>
                  <a:lnTo>
                    <a:pt x="38999" y="1901253"/>
                  </a:lnTo>
                  <a:lnTo>
                    <a:pt x="47988" y="1855705"/>
                  </a:lnTo>
                  <a:lnTo>
                    <a:pt x="57875" y="1810479"/>
                  </a:lnTo>
                  <a:lnTo>
                    <a:pt x="68648" y="1765584"/>
                  </a:lnTo>
                  <a:lnTo>
                    <a:pt x="80298" y="1721028"/>
                  </a:lnTo>
                  <a:lnTo>
                    <a:pt x="92817" y="1676822"/>
                  </a:lnTo>
                  <a:lnTo>
                    <a:pt x="106194" y="1632974"/>
                  </a:lnTo>
                  <a:lnTo>
                    <a:pt x="120420" y="1589495"/>
                  </a:lnTo>
                  <a:lnTo>
                    <a:pt x="135485" y="1546393"/>
                  </a:lnTo>
                  <a:lnTo>
                    <a:pt x="151381" y="1503678"/>
                  </a:lnTo>
                  <a:lnTo>
                    <a:pt x="168097" y="1461358"/>
                  </a:lnTo>
                  <a:lnTo>
                    <a:pt x="185624" y="1419445"/>
                  </a:lnTo>
                  <a:lnTo>
                    <a:pt x="203952" y="1377946"/>
                  </a:lnTo>
                  <a:lnTo>
                    <a:pt x="223073" y="1336871"/>
                  </a:lnTo>
                  <a:lnTo>
                    <a:pt x="242976" y="1296230"/>
                  </a:lnTo>
                  <a:lnTo>
                    <a:pt x="263652" y="1256031"/>
                  </a:lnTo>
                  <a:lnTo>
                    <a:pt x="285091" y="1216285"/>
                  </a:lnTo>
                  <a:lnTo>
                    <a:pt x="307285" y="1177000"/>
                  </a:lnTo>
                  <a:lnTo>
                    <a:pt x="330223" y="1138186"/>
                  </a:lnTo>
                  <a:lnTo>
                    <a:pt x="353896" y="1099852"/>
                  </a:lnTo>
                  <a:lnTo>
                    <a:pt x="378295" y="1062008"/>
                  </a:lnTo>
                  <a:lnTo>
                    <a:pt x="403409" y="1024663"/>
                  </a:lnTo>
                  <a:lnTo>
                    <a:pt x="429230" y="987825"/>
                  </a:lnTo>
                  <a:lnTo>
                    <a:pt x="455749" y="951506"/>
                  </a:lnTo>
                  <a:lnTo>
                    <a:pt x="482954" y="915713"/>
                  </a:lnTo>
                  <a:lnTo>
                    <a:pt x="510838" y="880457"/>
                  </a:lnTo>
                  <a:lnTo>
                    <a:pt x="539390" y="845746"/>
                  </a:lnTo>
                  <a:lnTo>
                    <a:pt x="568602" y="811590"/>
                  </a:lnTo>
                  <a:lnTo>
                    <a:pt x="598463" y="777999"/>
                  </a:lnTo>
                  <a:lnTo>
                    <a:pt x="628964" y="744981"/>
                  </a:lnTo>
                  <a:lnTo>
                    <a:pt x="660095" y="712546"/>
                  </a:lnTo>
                  <a:lnTo>
                    <a:pt x="691848" y="680704"/>
                  </a:lnTo>
                  <a:lnTo>
                    <a:pt x="724212" y="649463"/>
                  </a:lnTo>
                  <a:lnTo>
                    <a:pt x="757178" y="618833"/>
                  </a:lnTo>
                  <a:lnTo>
                    <a:pt x="790737" y="588824"/>
                  </a:lnTo>
                  <a:lnTo>
                    <a:pt x="824879" y="559444"/>
                  </a:lnTo>
                  <a:lnTo>
                    <a:pt x="859594" y="530703"/>
                  </a:lnTo>
                  <a:lnTo>
                    <a:pt x="894874" y="502611"/>
                  </a:lnTo>
                  <a:lnTo>
                    <a:pt x="930708" y="475176"/>
                  </a:lnTo>
                  <a:lnTo>
                    <a:pt x="967087" y="448409"/>
                  </a:lnTo>
                  <a:lnTo>
                    <a:pt x="1004002" y="422318"/>
                  </a:lnTo>
                  <a:lnTo>
                    <a:pt x="1041443" y="396913"/>
                  </a:lnTo>
                  <a:lnTo>
                    <a:pt x="1079400" y="372203"/>
                  </a:lnTo>
                  <a:lnTo>
                    <a:pt x="1117865" y="348197"/>
                  </a:lnTo>
                  <a:lnTo>
                    <a:pt x="1156827" y="324906"/>
                  </a:lnTo>
                  <a:lnTo>
                    <a:pt x="1196277" y="302337"/>
                  </a:lnTo>
                  <a:lnTo>
                    <a:pt x="1236206" y="280501"/>
                  </a:lnTo>
                  <a:lnTo>
                    <a:pt x="1276604" y="259407"/>
                  </a:lnTo>
                  <a:lnTo>
                    <a:pt x="1317462" y="239064"/>
                  </a:lnTo>
                  <a:lnTo>
                    <a:pt x="1358770" y="219481"/>
                  </a:lnTo>
                  <a:lnTo>
                    <a:pt x="1400518" y="200669"/>
                  </a:lnTo>
                  <a:lnTo>
                    <a:pt x="1442698" y="182635"/>
                  </a:lnTo>
                  <a:lnTo>
                    <a:pt x="1485299" y="165391"/>
                  </a:lnTo>
                  <a:lnTo>
                    <a:pt x="1528312" y="148944"/>
                  </a:lnTo>
                  <a:lnTo>
                    <a:pt x="1571728" y="133304"/>
                  </a:lnTo>
                  <a:lnTo>
                    <a:pt x="1615537" y="118481"/>
                  </a:lnTo>
                  <a:lnTo>
                    <a:pt x="1659730" y="104484"/>
                  </a:lnTo>
                  <a:lnTo>
                    <a:pt x="1704297" y="91323"/>
                  </a:lnTo>
                  <a:lnTo>
                    <a:pt x="1749228" y="79006"/>
                  </a:lnTo>
                  <a:lnTo>
                    <a:pt x="1794515" y="67543"/>
                  </a:lnTo>
                  <a:lnTo>
                    <a:pt x="1840147" y="56943"/>
                  </a:lnTo>
                  <a:lnTo>
                    <a:pt x="1886115" y="47216"/>
                  </a:lnTo>
                  <a:lnTo>
                    <a:pt x="1932411" y="38371"/>
                  </a:lnTo>
                  <a:lnTo>
                    <a:pt x="1979023" y="30417"/>
                  </a:lnTo>
                  <a:lnTo>
                    <a:pt x="2025943" y="23365"/>
                  </a:lnTo>
                  <a:lnTo>
                    <a:pt x="2073161" y="17222"/>
                  </a:lnTo>
                  <a:lnTo>
                    <a:pt x="2120668" y="11998"/>
                  </a:lnTo>
                  <a:lnTo>
                    <a:pt x="2168454" y="7704"/>
                  </a:lnTo>
                  <a:lnTo>
                    <a:pt x="2216509" y="4347"/>
                  </a:lnTo>
                  <a:lnTo>
                    <a:pt x="2264825" y="1938"/>
                  </a:lnTo>
                  <a:lnTo>
                    <a:pt x="2313392" y="486"/>
                  </a:lnTo>
                  <a:lnTo>
                    <a:pt x="2362200" y="0"/>
                  </a:lnTo>
                  <a:lnTo>
                    <a:pt x="2411003" y="486"/>
                  </a:lnTo>
                  <a:lnTo>
                    <a:pt x="2459565" y="1938"/>
                  </a:lnTo>
                  <a:lnTo>
                    <a:pt x="2507876" y="4347"/>
                  </a:lnTo>
                  <a:lnTo>
                    <a:pt x="2555928" y="7704"/>
                  </a:lnTo>
                  <a:lnTo>
                    <a:pt x="2603710" y="11998"/>
                  </a:lnTo>
                  <a:lnTo>
                    <a:pt x="2651214" y="17222"/>
                  </a:lnTo>
                  <a:lnTo>
                    <a:pt x="2698428" y="23365"/>
                  </a:lnTo>
                  <a:lnTo>
                    <a:pt x="2745345" y="30417"/>
                  </a:lnTo>
                  <a:lnTo>
                    <a:pt x="2791955" y="38371"/>
                  </a:lnTo>
                  <a:lnTo>
                    <a:pt x="2838247" y="47216"/>
                  </a:lnTo>
                  <a:lnTo>
                    <a:pt x="2884213" y="56943"/>
                  </a:lnTo>
                  <a:lnTo>
                    <a:pt x="2929843" y="67543"/>
                  </a:lnTo>
                  <a:lnTo>
                    <a:pt x="2975128" y="79006"/>
                  </a:lnTo>
                  <a:lnTo>
                    <a:pt x="3020057" y="91323"/>
                  </a:lnTo>
                  <a:lnTo>
                    <a:pt x="3064622" y="104484"/>
                  </a:lnTo>
                  <a:lnTo>
                    <a:pt x="3108813" y="118481"/>
                  </a:lnTo>
                  <a:lnTo>
                    <a:pt x="3152621" y="133304"/>
                  </a:lnTo>
                  <a:lnTo>
                    <a:pt x="3196035" y="148944"/>
                  </a:lnTo>
                  <a:lnTo>
                    <a:pt x="3239048" y="165391"/>
                  </a:lnTo>
                  <a:lnTo>
                    <a:pt x="3281648" y="182635"/>
                  </a:lnTo>
                  <a:lnTo>
                    <a:pt x="3323826" y="200669"/>
                  </a:lnTo>
                  <a:lnTo>
                    <a:pt x="3365574" y="219481"/>
                  </a:lnTo>
                  <a:lnTo>
                    <a:pt x="3406881" y="239064"/>
                  </a:lnTo>
                  <a:lnTo>
                    <a:pt x="3447739" y="259407"/>
                  </a:lnTo>
                  <a:lnTo>
                    <a:pt x="3488136" y="280501"/>
                  </a:lnTo>
                  <a:lnTo>
                    <a:pt x="3528065" y="302337"/>
                  </a:lnTo>
                  <a:lnTo>
                    <a:pt x="3567515" y="324906"/>
                  </a:lnTo>
                  <a:lnTo>
                    <a:pt x="3606478" y="348197"/>
                  </a:lnTo>
                  <a:lnTo>
                    <a:pt x="3644942" y="372203"/>
                  </a:lnTo>
                  <a:lnTo>
                    <a:pt x="3682900" y="396913"/>
                  </a:lnTo>
                  <a:lnTo>
                    <a:pt x="3720342" y="422318"/>
                  </a:lnTo>
                  <a:lnTo>
                    <a:pt x="3757257" y="448409"/>
                  </a:lnTo>
                  <a:lnTo>
                    <a:pt x="3793637" y="475176"/>
                  </a:lnTo>
                  <a:lnTo>
                    <a:pt x="3829472" y="502611"/>
                  </a:lnTo>
                  <a:lnTo>
                    <a:pt x="3864752" y="530703"/>
                  </a:lnTo>
                  <a:lnTo>
                    <a:pt x="3899468" y="559444"/>
                  </a:lnTo>
                  <a:lnTo>
                    <a:pt x="3933611" y="588824"/>
                  </a:lnTo>
                  <a:lnTo>
                    <a:pt x="3967171" y="618833"/>
                  </a:lnTo>
                  <a:lnTo>
                    <a:pt x="4000138" y="649463"/>
                  </a:lnTo>
                  <a:lnTo>
                    <a:pt x="4032504" y="680704"/>
                  </a:lnTo>
                  <a:lnTo>
                    <a:pt x="4064257" y="712546"/>
                  </a:lnTo>
                  <a:lnTo>
                    <a:pt x="4095390" y="744981"/>
                  </a:lnTo>
                  <a:lnTo>
                    <a:pt x="4125892" y="777999"/>
                  </a:lnTo>
                  <a:lnTo>
                    <a:pt x="4155755" y="811590"/>
                  </a:lnTo>
                  <a:lnTo>
                    <a:pt x="4184967" y="845746"/>
                  </a:lnTo>
                  <a:lnTo>
                    <a:pt x="4213521" y="880457"/>
                  </a:lnTo>
                  <a:lnTo>
                    <a:pt x="4241407" y="915713"/>
                  </a:lnTo>
                  <a:lnTo>
                    <a:pt x="4268614" y="951506"/>
                  </a:lnTo>
                  <a:lnTo>
                    <a:pt x="4295134" y="987825"/>
                  </a:lnTo>
                  <a:lnTo>
                    <a:pt x="4320956" y="1024663"/>
                  </a:lnTo>
                  <a:lnTo>
                    <a:pt x="4346072" y="1062008"/>
                  </a:lnTo>
                  <a:lnTo>
                    <a:pt x="4370473" y="1099852"/>
                  </a:lnTo>
                  <a:lnTo>
                    <a:pt x="4394147" y="1138186"/>
                  </a:lnTo>
                  <a:lnTo>
                    <a:pt x="4417087" y="1177000"/>
                  </a:lnTo>
                  <a:lnTo>
                    <a:pt x="4439282" y="1216285"/>
                  </a:lnTo>
                  <a:lnTo>
                    <a:pt x="4460723" y="1256031"/>
                  </a:lnTo>
                  <a:lnTo>
                    <a:pt x="4481401" y="1296230"/>
                  </a:lnTo>
                  <a:lnTo>
                    <a:pt x="4501305" y="1336871"/>
                  </a:lnTo>
                  <a:lnTo>
                    <a:pt x="4520427" y="1377946"/>
                  </a:lnTo>
                  <a:lnTo>
                    <a:pt x="4538757" y="1419445"/>
                  </a:lnTo>
                  <a:lnTo>
                    <a:pt x="4556286" y="1461358"/>
                  </a:lnTo>
                  <a:lnTo>
                    <a:pt x="4573003" y="1503678"/>
                  </a:lnTo>
                  <a:lnTo>
                    <a:pt x="4588900" y="1546393"/>
                  </a:lnTo>
                  <a:lnTo>
                    <a:pt x="4603967" y="1589495"/>
                  </a:lnTo>
                  <a:lnTo>
                    <a:pt x="4618194" y="1632974"/>
                  </a:lnTo>
                  <a:lnTo>
                    <a:pt x="4631573" y="1676822"/>
                  </a:lnTo>
                  <a:lnTo>
                    <a:pt x="4644092" y="1721028"/>
                  </a:lnTo>
                  <a:lnTo>
                    <a:pt x="4655744" y="1765584"/>
                  </a:lnTo>
                  <a:lnTo>
                    <a:pt x="4666518" y="1810479"/>
                  </a:lnTo>
                  <a:lnTo>
                    <a:pt x="4676405" y="1855705"/>
                  </a:lnTo>
                  <a:lnTo>
                    <a:pt x="4685396" y="1901253"/>
                  </a:lnTo>
                  <a:lnTo>
                    <a:pt x="4693481" y="1947113"/>
                  </a:lnTo>
                  <a:lnTo>
                    <a:pt x="4700650" y="1993275"/>
                  </a:lnTo>
                  <a:lnTo>
                    <a:pt x="4706894" y="2039730"/>
                  </a:lnTo>
                  <a:lnTo>
                    <a:pt x="4712203" y="2086470"/>
                  </a:lnTo>
                  <a:lnTo>
                    <a:pt x="4716568" y="2133484"/>
                  </a:lnTo>
                  <a:lnTo>
                    <a:pt x="4719980" y="2180763"/>
                  </a:lnTo>
                  <a:lnTo>
                    <a:pt x="4722429" y="2228299"/>
                  </a:lnTo>
                  <a:lnTo>
                    <a:pt x="4723905" y="2276080"/>
                  </a:lnTo>
                  <a:lnTo>
                    <a:pt x="4724400" y="2324100"/>
                  </a:lnTo>
                  <a:lnTo>
                    <a:pt x="4723905" y="2372118"/>
                  </a:lnTo>
                  <a:lnTo>
                    <a:pt x="4722429" y="2419899"/>
                  </a:lnTo>
                  <a:lnTo>
                    <a:pt x="4719980" y="2467433"/>
                  </a:lnTo>
                  <a:lnTo>
                    <a:pt x="4716568" y="2514712"/>
                  </a:lnTo>
                  <a:lnTo>
                    <a:pt x="4712203" y="2561725"/>
                  </a:lnTo>
                  <a:lnTo>
                    <a:pt x="4706894" y="2608464"/>
                  </a:lnTo>
                  <a:lnTo>
                    <a:pt x="4700650" y="2654919"/>
                  </a:lnTo>
                  <a:lnTo>
                    <a:pt x="4693481" y="2701080"/>
                  </a:lnTo>
                  <a:lnTo>
                    <a:pt x="4685396" y="2746939"/>
                  </a:lnTo>
                  <a:lnTo>
                    <a:pt x="4676405" y="2792486"/>
                  </a:lnTo>
                  <a:lnTo>
                    <a:pt x="4666518" y="2837712"/>
                  </a:lnTo>
                  <a:lnTo>
                    <a:pt x="4655744" y="2882607"/>
                  </a:lnTo>
                  <a:lnTo>
                    <a:pt x="4644092" y="2927162"/>
                  </a:lnTo>
                  <a:lnTo>
                    <a:pt x="4631573" y="2971368"/>
                  </a:lnTo>
                  <a:lnTo>
                    <a:pt x="4618194" y="3015215"/>
                  </a:lnTo>
                  <a:lnTo>
                    <a:pt x="4603967" y="3058694"/>
                  </a:lnTo>
                  <a:lnTo>
                    <a:pt x="4588900" y="3101796"/>
                  </a:lnTo>
                  <a:lnTo>
                    <a:pt x="4573003" y="3144511"/>
                  </a:lnTo>
                  <a:lnTo>
                    <a:pt x="4556286" y="3186830"/>
                  </a:lnTo>
                  <a:lnTo>
                    <a:pt x="4538757" y="3228744"/>
                  </a:lnTo>
                  <a:lnTo>
                    <a:pt x="4520427" y="3270242"/>
                  </a:lnTo>
                  <a:lnTo>
                    <a:pt x="4501305" y="3311317"/>
                  </a:lnTo>
                  <a:lnTo>
                    <a:pt x="4481401" y="3351958"/>
                  </a:lnTo>
                  <a:lnTo>
                    <a:pt x="4460723" y="3392157"/>
                  </a:lnTo>
                  <a:lnTo>
                    <a:pt x="4439282" y="3431903"/>
                  </a:lnTo>
                  <a:lnTo>
                    <a:pt x="4417087" y="3471188"/>
                  </a:lnTo>
                  <a:lnTo>
                    <a:pt x="4394147" y="3510002"/>
                  </a:lnTo>
                  <a:lnTo>
                    <a:pt x="4370473" y="3548336"/>
                  </a:lnTo>
                  <a:lnTo>
                    <a:pt x="4346072" y="3586180"/>
                  </a:lnTo>
                  <a:lnTo>
                    <a:pt x="4320956" y="3623525"/>
                  </a:lnTo>
                  <a:lnTo>
                    <a:pt x="4295134" y="3660363"/>
                  </a:lnTo>
                  <a:lnTo>
                    <a:pt x="4268614" y="3696682"/>
                  </a:lnTo>
                  <a:lnTo>
                    <a:pt x="4241407" y="3732475"/>
                  </a:lnTo>
                  <a:lnTo>
                    <a:pt x="4213521" y="3767731"/>
                  </a:lnTo>
                  <a:lnTo>
                    <a:pt x="4184967" y="3802442"/>
                  </a:lnTo>
                  <a:lnTo>
                    <a:pt x="4155755" y="3836598"/>
                  </a:lnTo>
                  <a:lnTo>
                    <a:pt x="4125892" y="3870190"/>
                  </a:lnTo>
                  <a:lnTo>
                    <a:pt x="4095390" y="3903208"/>
                  </a:lnTo>
                  <a:lnTo>
                    <a:pt x="4064257" y="3935643"/>
                  </a:lnTo>
                  <a:lnTo>
                    <a:pt x="4032504" y="3967486"/>
                  </a:lnTo>
                  <a:lnTo>
                    <a:pt x="4000138" y="3998727"/>
                  </a:lnTo>
                  <a:lnTo>
                    <a:pt x="3967171" y="4029357"/>
                  </a:lnTo>
                  <a:lnTo>
                    <a:pt x="3933611" y="4059367"/>
                  </a:lnTo>
                  <a:lnTo>
                    <a:pt x="3899468" y="4088747"/>
                  </a:lnTo>
                  <a:lnTo>
                    <a:pt x="3864752" y="4117488"/>
                  </a:lnTo>
                  <a:lnTo>
                    <a:pt x="3829472" y="4145580"/>
                  </a:lnTo>
                  <a:lnTo>
                    <a:pt x="3793637" y="4173015"/>
                  </a:lnTo>
                  <a:lnTo>
                    <a:pt x="3757257" y="4199783"/>
                  </a:lnTo>
                  <a:lnTo>
                    <a:pt x="3720342" y="4225874"/>
                  </a:lnTo>
                  <a:lnTo>
                    <a:pt x="3682900" y="4251279"/>
                  </a:lnTo>
                  <a:lnTo>
                    <a:pt x="3644942" y="4275990"/>
                  </a:lnTo>
                  <a:lnTo>
                    <a:pt x="3606478" y="4299996"/>
                  </a:lnTo>
                  <a:lnTo>
                    <a:pt x="3567515" y="4323288"/>
                  </a:lnTo>
                  <a:lnTo>
                    <a:pt x="3528065" y="4345857"/>
                  </a:lnTo>
                  <a:lnTo>
                    <a:pt x="3488136" y="4367693"/>
                  </a:lnTo>
                  <a:lnTo>
                    <a:pt x="3447739" y="4388787"/>
                  </a:lnTo>
                  <a:lnTo>
                    <a:pt x="3406881" y="4409131"/>
                  </a:lnTo>
                  <a:lnTo>
                    <a:pt x="3365574" y="4428714"/>
                  </a:lnTo>
                  <a:lnTo>
                    <a:pt x="3323826" y="4447526"/>
                  </a:lnTo>
                  <a:lnTo>
                    <a:pt x="3281648" y="4465560"/>
                  </a:lnTo>
                  <a:lnTo>
                    <a:pt x="3239048" y="4482805"/>
                  </a:lnTo>
                  <a:lnTo>
                    <a:pt x="3196035" y="4499252"/>
                  </a:lnTo>
                  <a:lnTo>
                    <a:pt x="3152621" y="4514892"/>
                  </a:lnTo>
                  <a:lnTo>
                    <a:pt x="3108813" y="4529715"/>
                  </a:lnTo>
                  <a:lnTo>
                    <a:pt x="3064622" y="4543712"/>
                  </a:lnTo>
                  <a:lnTo>
                    <a:pt x="3020057" y="4556874"/>
                  </a:lnTo>
                  <a:lnTo>
                    <a:pt x="2975128" y="4569192"/>
                  </a:lnTo>
                  <a:lnTo>
                    <a:pt x="2929843" y="4580655"/>
                  </a:lnTo>
                  <a:lnTo>
                    <a:pt x="2884213" y="4591255"/>
                  </a:lnTo>
                  <a:lnTo>
                    <a:pt x="2838247" y="4600982"/>
                  </a:lnTo>
                  <a:lnTo>
                    <a:pt x="2791955" y="4609827"/>
                  </a:lnTo>
                  <a:lnTo>
                    <a:pt x="2745345" y="4617781"/>
                  </a:lnTo>
                  <a:lnTo>
                    <a:pt x="2698428" y="4624834"/>
                  </a:lnTo>
                  <a:lnTo>
                    <a:pt x="2651214" y="4630977"/>
                  </a:lnTo>
                  <a:lnTo>
                    <a:pt x="2603710" y="4636200"/>
                  </a:lnTo>
                  <a:lnTo>
                    <a:pt x="2555928" y="4640495"/>
                  </a:lnTo>
                  <a:lnTo>
                    <a:pt x="2507876" y="4643852"/>
                  </a:lnTo>
                  <a:lnTo>
                    <a:pt x="2459565" y="4646261"/>
                  </a:lnTo>
                  <a:lnTo>
                    <a:pt x="2411003" y="4647713"/>
                  </a:lnTo>
                  <a:lnTo>
                    <a:pt x="2362200" y="4648200"/>
                  </a:lnTo>
                  <a:lnTo>
                    <a:pt x="2313392" y="4647713"/>
                  </a:lnTo>
                  <a:lnTo>
                    <a:pt x="2264825" y="4646261"/>
                  </a:lnTo>
                  <a:lnTo>
                    <a:pt x="2216509" y="4643852"/>
                  </a:lnTo>
                  <a:lnTo>
                    <a:pt x="2168454" y="4640495"/>
                  </a:lnTo>
                  <a:lnTo>
                    <a:pt x="2120668" y="4636200"/>
                  </a:lnTo>
                  <a:lnTo>
                    <a:pt x="2073161" y="4630977"/>
                  </a:lnTo>
                  <a:lnTo>
                    <a:pt x="2025943" y="4624834"/>
                  </a:lnTo>
                  <a:lnTo>
                    <a:pt x="1979023" y="4617781"/>
                  </a:lnTo>
                  <a:lnTo>
                    <a:pt x="1932411" y="4609827"/>
                  </a:lnTo>
                  <a:lnTo>
                    <a:pt x="1886115" y="4600982"/>
                  </a:lnTo>
                  <a:lnTo>
                    <a:pt x="1840147" y="4591255"/>
                  </a:lnTo>
                  <a:lnTo>
                    <a:pt x="1794515" y="4580655"/>
                  </a:lnTo>
                  <a:lnTo>
                    <a:pt x="1749228" y="4569192"/>
                  </a:lnTo>
                  <a:lnTo>
                    <a:pt x="1704297" y="4556874"/>
                  </a:lnTo>
                  <a:lnTo>
                    <a:pt x="1659730" y="4543712"/>
                  </a:lnTo>
                  <a:lnTo>
                    <a:pt x="1615537" y="4529715"/>
                  </a:lnTo>
                  <a:lnTo>
                    <a:pt x="1571728" y="4514892"/>
                  </a:lnTo>
                  <a:lnTo>
                    <a:pt x="1528312" y="4499252"/>
                  </a:lnTo>
                  <a:lnTo>
                    <a:pt x="1485299" y="4482805"/>
                  </a:lnTo>
                  <a:lnTo>
                    <a:pt x="1442698" y="4465560"/>
                  </a:lnTo>
                  <a:lnTo>
                    <a:pt x="1400518" y="4447526"/>
                  </a:lnTo>
                  <a:lnTo>
                    <a:pt x="1358770" y="4428714"/>
                  </a:lnTo>
                  <a:lnTo>
                    <a:pt x="1317462" y="4409131"/>
                  </a:lnTo>
                  <a:lnTo>
                    <a:pt x="1276604" y="4388787"/>
                  </a:lnTo>
                  <a:lnTo>
                    <a:pt x="1236206" y="4367693"/>
                  </a:lnTo>
                  <a:lnTo>
                    <a:pt x="1196277" y="4345857"/>
                  </a:lnTo>
                  <a:lnTo>
                    <a:pt x="1156827" y="4323288"/>
                  </a:lnTo>
                  <a:lnTo>
                    <a:pt x="1117865" y="4299996"/>
                  </a:lnTo>
                  <a:lnTo>
                    <a:pt x="1079400" y="4275990"/>
                  </a:lnTo>
                  <a:lnTo>
                    <a:pt x="1041443" y="4251279"/>
                  </a:lnTo>
                  <a:lnTo>
                    <a:pt x="1004002" y="4225874"/>
                  </a:lnTo>
                  <a:lnTo>
                    <a:pt x="967087" y="4199783"/>
                  </a:lnTo>
                  <a:lnTo>
                    <a:pt x="930708" y="4173015"/>
                  </a:lnTo>
                  <a:lnTo>
                    <a:pt x="894874" y="4145580"/>
                  </a:lnTo>
                  <a:lnTo>
                    <a:pt x="859594" y="4117488"/>
                  </a:lnTo>
                  <a:lnTo>
                    <a:pt x="824879" y="4088747"/>
                  </a:lnTo>
                  <a:lnTo>
                    <a:pt x="790737" y="4059367"/>
                  </a:lnTo>
                  <a:lnTo>
                    <a:pt x="757178" y="4029357"/>
                  </a:lnTo>
                  <a:lnTo>
                    <a:pt x="724212" y="3998727"/>
                  </a:lnTo>
                  <a:lnTo>
                    <a:pt x="691848" y="3967486"/>
                  </a:lnTo>
                  <a:lnTo>
                    <a:pt x="660095" y="3935643"/>
                  </a:lnTo>
                  <a:lnTo>
                    <a:pt x="628964" y="3903208"/>
                  </a:lnTo>
                  <a:lnTo>
                    <a:pt x="598463" y="3870190"/>
                  </a:lnTo>
                  <a:lnTo>
                    <a:pt x="568602" y="3836598"/>
                  </a:lnTo>
                  <a:lnTo>
                    <a:pt x="539390" y="3802442"/>
                  </a:lnTo>
                  <a:lnTo>
                    <a:pt x="510838" y="3767731"/>
                  </a:lnTo>
                  <a:lnTo>
                    <a:pt x="482954" y="3732475"/>
                  </a:lnTo>
                  <a:lnTo>
                    <a:pt x="455749" y="3696682"/>
                  </a:lnTo>
                  <a:lnTo>
                    <a:pt x="429230" y="3660363"/>
                  </a:lnTo>
                  <a:lnTo>
                    <a:pt x="403409" y="3623525"/>
                  </a:lnTo>
                  <a:lnTo>
                    <a:pt x="378295" y="3586180"/>
                  </a:lnTo>
                  <a:lnTo>
                    <a:pt x="353896" y="3548336"/>
                  </a:lnTo>
                  <a:lnTo>
                    <a:pt x="330223" y="3510002"/>
                  </a:lnTo>
                  <a:lnTo>
                    <a:pt x="307285" y="3471188"/>
                  </a:lnTo>
                  <a:lnTo>
                    <a:pt x="285091" y="3431903"/>
                  </a:lnTo>
                  <a:lnTo>
                    <a:pt x="263652" y="3392157"/>
                  </a:lnTo>
                  <a:lnTo>
                    <a:pt x="242976" y="3351958"/>
                  </a:lnTo>
                  <a:lnTo>
                    <a:pt x="223073" y="3311317"/>
                  </a:lnTo>
                  <a:lnTo>
                    <a:pt x="203952" y="3270242"/>
                  </a:lnTo>
                  <a:lnTo>
                    <a:pt x="185624" y="3228744"/>
                  </a:lnTo>
                  <a:lnTo>
                    <a:pt x="168097" y="3186830"/>
                  </a:lnTo>
                  <a:lnTo>
                    <a:pt x="151381" y="3144511"/>
                  </a:lnTo>
                  <a:lnTo>
                    <a:pt x="135485" y="3101796"/>
                  </a:lnTo>
                  <a:lnTo>
                    <a:pt x="120420" y="3058694"/>
                  </a:lnTo>
                  <a:lnTo>
                    <a:pt x="106194" y="3015215"/>
                  </a:lnTo>
                  <a:lnTo>
                    <a:pt x="92817" y="2971368"/>
                  </a:lnTo>
                  <a:lnTo>
                    <a:pt x="80298" y="2927162"/>
                  </a:lnTo>
                  <a:lnTo>
                    <a:pt x="68648" y="2882607"/>
                  </a:lnTo>
                  <a:lnTo>
                    <a:pt x="57875" y="2837712"/>
                  </a:lnTo>
                  <a:lnTo>
                    <a:pt x="47988" y="2792486"/>
                  </a:lnTo>
                  <a:lnTo>
                    <a:pt x="38999" y="2746939"/>
                  </a:lnTo>
                  <a:lnTo>
                    <a:pt x="30915" y="2701080"/>
                  </a:lnTo>
                  <a:lnTo>
                    <a:pt x="23747" y="2654919"/>
                  </a:lnTo>
                  <a:lnTo>
                    <a:pt x="17503" y="2608464"/>
                  </a:lnTo>
                  <a:lnTo>
                    <a:pt x="12195" y="2561725"/>
                  </a:lnTo>
                  <a:lnTo>
                    <a:pt x="7830" y="2514712"/>
                  </a:lnTo>
                  <a:lnTo>
                    <a:pt x="4418" y="2467433"/>
                  </a:lnTo>
                  <a:lnTo>
                    <a:pt x="1970" y="2419899"/>
                  </a:lnTo>
                  <a:lnTo>
                    <a:pt x="494" y="2372118"/>
                  </a:lnTo>
                  <a:lnTo>
                    <a:pt x="0" y="2324100"/>
                  </a:lnTo>
                  <a:close/>
                </a:path>
              </a:pathLst>
            </a:custGeom>
            <a:ln w="9525">
              <a:solidFill>
                <a:srgbClr val="000000"/>
              </a:solidFill>
            </a:ln>
          </p:spPr>
          <p:txBody>
            <a:bodyPr wrap="square" lIns="0" tIns="0" rIns="0" bIns="0" rtlCol="0"/>
            <a:lstStyle/>
            <a:p>
              <a:endParaRPr/>
            </a:p>
          </p:txBody>
        </p:sp>
        <p:sp>
          <p:nvSpPr>
            <p:cNvPr id="5" name="object 5"/>
            <p:cNvSpPr/>
            <p:nvPr/>
          </p:nvSpPr>
          <p:spPr>
            <a:xfrm>
              <a:off x="5410200" y="3581400"/>
              <a:ext cx="1524000" cy="1524000"/>
            </a:xfrm>
            <a:custGeom>
              <a:avLst/>
              <a:gdLst/>
              <a:ahLst/>
              <a:cxnLst/>
              <a:rect l="l" t="t" r="r" b="b"/>
              <a:pathLst>
                <a:path w="1524000" h="1524000">
                  <a:moveTo>
                    <a:pt x="762000" y="0"/>
                  </a:moveTo>
                  <a:lnTo>
                    <a:pt x="713805" y="1498"/>
                  </a:lnTo>
                  <a:lnTo>
                    <a:pt x="666409" y="5936"/>
                  </a:lnTo>
                  <a:lnTo>
                    <a:pt x="619898" y="13223"/>
                  </a:lnTo>
                  <a:lnTo>
                    <a:pt x="574363" y="23269"/>
                  </a:lnTo>
                  <a:lnTo>
                    <a:pt x="529893" y="35987"/>
                  </a:lnTo>
                  <a:lnTo>
                    <a:pt x="486577" y="51286"/>
                  </a:lnTo>
                  <a:lnTo>
                    <a:pt x="444504" y="69078"/>
                  </a:lnTo>
                  <a:lnTo>
                    <a:pt x="403763" y="89272"/>
                  </a:lnTo>
                  <a:lnTo>
                    <a:pt x="364444" y="111781"/>
                  </a:lnTo>
                  <a:lnTo>
                    <a:pt x="326636" y="136514"/>
                  </a:lnTo>
                  <a:lnTo>
                    <a:pt x="290429" y="163383"/>
                  </a:lnTo>
                  <a:lnTo>
                    <a:pt x="255910" y="192298"/>
                  </a:lnTo>
                  <a:lnTo>
                    <a:pt x="223170" y="223170"/>
                  </a:lnTo>
                  <a:lnTo>
                    <a:pt x="192298" y="255910"/>
                  </a:lnTo>
                  <a:lnTo>
                    <a:pt x="163383" y="290429"/>
                  </a:lnTo>
                  <a:lnTo>
                    <a:pt x="136514" y="326636"/>
                  </a:lnTo>
                  <a:lnTo>
                    <a:pt x="111781" y="364444"/>
                  </a:lnTo>
                  <a:lnTo>
                    <a:pt x="89272" y="403763"/>
                  </a:lnTo>
                  <a:lnTo>
                    <a:pt x="69078" y="444504"/>
                  </a:lnTo>
                  <a:lnTo>
                    <a:pt x="51286" y="486577"/>
                  </a:lnTo>
                  <a:lnTo>
                    <a:pt x="35987" y="529893"/>
                  </a:lnTo>
                  <a:lnTo>
                    <a:pt x="23269" y="574363"/>
                  </a:lnTo>
                  <a:lnTo>
                    <a:pt x="13223" y="619898"/>
                  </a:lnTo>
                  <a:lnTo>
                    <a:pt x="5936" y="666409"/>
                  </a:lnTo>
                  <a:lnTo>
                    <a:pt x="1498" y="713805"/>
                  </a:lnTo>
                  <a:lnTo>
                    <a:pt x="0" y="762000"/>
                  </a:lnTo>
                  <a:lnTo>
                    <a:pt x="1498" y="810194"/>
                  </a:lnTo>
                  <a:lnTo>
                    <a:pt x="5936" y="857590"/>
                  </a:lnTo>
                  <a:lnTo>
                    <a:pt x="13223" y="904101"/>
                  </a:lnTo>
                  <a:lnTo>
                    <a:pt x="23269" y="949636"/>
                  </a:lnTo>
                  <a:lnTo>
                    <a:pt x="35987" y="994106"/>
                  </a:lnTo>
                  <a:lnTo>
                    <a:pt x="51286" y="1037422"/>
                  </a:lnTo>
                  <a:lnTo>
                    <a:pt x="69078" y="1079495"/>
                  </a:lnTo>
                  <a:lnTo>
                    <a:pt x="89272" y="1120236"/>
                  </a:lnTo>
                  <a:lnTo>
                    <a:pt x="111781" y="1159555"/>
                  </a:lnTo>
                  <a:lnTo>
                    <a:pt x="136514" y="1197363"/>
                  </a:lnTo>
                  <a:lnTo>
                    <a:pt x="163383" y="1233570"/>
                  </a:lnTo>
                  <a:lnTo>
                    <a:pt x="192298" y="1268089"/>
                  </a:lnTo>
                  <a:lnTo>
                    <a:pt x="223170" y="1300829"/>
                  </a:lnTo>
                  <a:lnTo>
                    <a:pt x="255910" y="1331701"/>
                  </a:lnTo>
                  <a:lnTo>
                    <a:pt x="290429" y="1360616"/>
                  </a:lnTo>
                  <a:lnTo>
                    <a:pt x="326636" y="1387485"/>
                  </a:lnTo>
                  <a:lnTo>
                    <a:pt x="364444" y="1412218"/>
                  </a:lnTo>
                  <a:lnTo>
                    <a:pt x="403763" y="1434727"/>
                  </a:lnTo>
                  <a:lnTo>
                    <a:pt x="444504" y="1454921"/>
                  </a:lnTo>
                  <a:lnTo>
                    <a:pt x="486577" y="1472713"/>
                  </a:lnTo>
                  <a:lnTo>
                    <a:pt x="529893" y="1488012"/>
                  </a:lnTo>
                  <a:lnTo>
                    <a:pt x="574363" y="1500730"/>
                  </a:lnTo>
                  <a:lnTo>
                    <a:pt x="619898" y="1510776"/>
                  </a:lnTo>
                  <a:lnTo>
                    <a:pt x="666409" y="1518063"/>
                  </a:lnTo>
                  <a:lnTo>
                    <a:pt x="713805" y="1522501"/>
                  </a:lnTo>
                  <a:lnTo>
                    <a:pt x="762000" y="1524000"/>
                  </a:lnTo>
                  <a:lnTo>
                    <a:pt x="810194" y="1522501"/>
                  </a:lnTo>
                  <a:lnTo>
                    <a:pt x="857590" y="1518063"/>
                  </a:lnTo>
                  <a:lnTo>
                    <a:pt x="904101" y="1510776"/>
                  </a:lnTo>
                  <a:lnTo>
                    <a:pt x="949636" y="1500730"/>
                  </a:lnTo>
                  <a:lnTo>
                    <a:pt x="994106" y="1488012"/>
                  </a:lnTo>
                  <a:lnTo>
                    <a:pt x="1037422" y="1472713"/>
                  </a:lnTo>
                  <a:lnTo>
                    <a:pt x="1079495" y="1454921"/>
                  </a:lnTo>
                  <a:lnTo>
                    <a:pt x="1120236" y="1434727"/>
                  </a:lnTo>
                  <a:lnTo>
                    <a:pt x="1159555" y="1412218"/>
                  </a:lnTo>
                  <a:lnTo>
                    <a:pt x="1197363" y="1387485"/>
                  </a:lnTo>
                  <a:lnTo>
                    <a:pt x="1233570" y="1360616"/>
                  </a:lnTo>
                  <a:lnTo>
                    <a:pt x="1268089" y="1331701"/>
                  </a:lnTo>
                  <a:lnTo>
                    <a:pt x="1300829" y="1300829"/>
                  </a:lnTo>
                  <a:lnTo>
                    <a:pt x="1331701" y="1268089"/>
                  </a:lnTo>
                  <a:lnTo>
                    <a:pt x="1360616" y="1233570"/>
                  </a:lnTo>
                  <a:lnTo>
                    <a:pt x="1387485" y="1197363"/>
                  </a:lnTo>
                  <a:lnTo>
                    <a:pt x="1412218" y="1159555"/>
                  </a:lnTo>
                  <a:lnTo>
                    <a:pt x="1434727" y="1120236"/>
                  </a:lnTo>
                  <a:lnTo>
                    <a:pt x="1454921" y="1079495"/>
                  </a:lnTo>
                  <a:lnTo>
                    <a:pt x="1472713" y="1037422"/>
                  </a:lnTo>
                  <a:lnTo>
                    <a:pt x="1488012" y="994106"/>
                  </a:lnTo>
                  <a:lnTo>
                    <a:pt x="1500730" y="949636"/>
                  </a:lnTo>
                  <a:lnTo>
                    <a:pt x="1510776" y="904101"/>
                  </a:lnTo>
                  <a:lnTo>
                    <a:pt x="1518063" y="857590"/>
                  </a:lnTo>
                  <a:lnTo>
                    <a:pt x="1522501" y="810194"/>
                  </a:lnTo>
                  <a:lnTo>
                    <a:pt x="1524000" y="762000"/>
                  </a:lnTo>
                  <a:lnTo>
                    <a:pt x="1522501" y="713805"/>
                  </a:lnTo>
                  <a:lnTo>
                    <a:pt x="1518063" y="666409"/>
                  </a:lnTo>
                  <a:lnTo>
                    <a:pt x="1510776" y="619898"/>
                  </a:lnTo>
                  <a:lnTo>
                    <a:pt x="1500730" y="574363"/>
                  </a:lnTo>
                  <a:lnTo>
                    <a:pt x="1488012" y="529893"/>
                  </a:lnTo>
                  <a:lnTo>
                    <a:pt x="1472713" y="486577"/>
                  </a:lnTo>
                  <a:lnTo>
                    <a:pt x="1454921" y="444504"/>
                  </a:lnTo>
                  <a:lnTo>
                    <a:pt x="1434727" y="403763"/>
                  </a:lnTo>
                  <a:lnTo>
                    <a:pt x="1412218" y="364444"/>
                  </a:lnTo>
                  <a:lnTo>
                    <a:pt x="1387485" y="326636"/>
                  </a:lnTo>
                  <a:lnTo>
                    <a:pt x="1360616" y="290429"/>
                  </a:lnTo>
                  <a:lnTo>
                    <a:pt x="1331701" y="255910"/>
                  </a:lnTo>
                  <a:lnTo>
                    <a:pt x="1300829" y="223170"/>
                  </a:lnTo>
                  <a:lnTo>
                    <a:pt x="1268089" y="192298"/>
                  </a:lnTo>
                  <a:lnTo>
                    <a:pt x="1233570" y="163383"/>
                  </a:lnTo>
                  <a:lnTo>
                    <a:pt x="1197363" y="136514"/>
                  </a:lnTo>
                  <a:lnTo>
                    <a:pt x="1159555" y="111781"/>
                  </a:lnTo>
                  <a:lnTo>
                    <a:pt x="1120236" y="89272"/>
                  </a:lnTo>
                  <a:lnTo>
                    <a:pt x="1079495" y="69078"/>
                  </a:lnTo>
                  <a:lnTo>
                    <a:pt x="1037422" y="51286"/>
                  </a:lnTo>
                  <a:lnTo>
                    <a:pt x="994106" y="35987"/>
                  </a:lnTo>
                  <a:lnTo>
                    <a:pt x="949636" y="23269"/>
                  </a:lnTo>
                  <a:lnTo>
                    <a:pt x="904101" y="13223"/>
                  </a:lnTo>
                  <a:lnTo>
                    <a:pt x="857590" y="5936"/>
                  </a:lnTo>
                  <a:lnTo>
                    <a:pt x="810194" y="1498"/>
                  </a:lnTo>
                  <a:lnTo>
                    <a:pt x="762000" y="0"/>
                  </a:lnTo>
                  <a:close/>
                </a:path>
              </a:pathLst>
            </a:custGeom>
            <a:solidFill>
              <a:srgbClr val="FFFFFF"/>
            </a:solidFill>
          </p:spPr>
          <p:txBody>
            <a:bodyPr wrap="square" lIns="0" tIns="0" rIns="0" bIns="0" rtlCol="0"/>
            <a:lstStyle/>
            <a:p>
              <a:endParaRPr/>
            </a:p>
          </p:txBody>
        </p:sp>
        <p:sp>
          <p:nvSpPr>
            <p:cNvPr id="6" name="object 6"/>
            <p:cNvSpPr/>
            <p:nvPr/>
          </p:nvSpPr>
          <p:spPr>
            <a:xfrm>
              <a:off x="5410200" y="3581400"/>
              <a:ext cx="1524000" cy="1524000"/>
            </a:xfrm>
            <a:custGeom>
              <a:avLst/>
              <a:gdLst/>
              <a:ahLst/>
              <a:cxnLst/>
              <a:rect l="l" t="t" r="r" b="b"/>
              <a:pathLst>
                <a:path w="1524000" h="1524000">
                  <a:moveTo>
                    <a:pt x="0" y="762000"/>
                  </a:moveTo>
                  <a:lnTo>
                    <a:pt x="1498" y="713805"/>
                  </a:lnTo>
                  <a:lnTo>
                    <a:pt x="5936" y="666409"/>
                  </a:lnTo>
                  <a:lnTo>
                    <a:pt x="13223" y="619898"/>
                  </a:lnTo>
                  <a:lnTo>
                    <a:pt x="23269" y="574363"/>
                  </a:lnTo>
                  <a:lnTo>
                    <a:pt x="35987" y="529893"/>
                  </a:lnTo>
                  <a:lnTo>
                    <a:pt x="51286" y="486577"/>
                  </a:lnTo>
                  <a:lnTo>
                    <a:pt x="69078" y="444504"/>
                  </a:lnTo>
                  <a:lnTo>
                    <a:pt x="89272" y="403763"/>
                  </a:lnTo>
                  <a:lnTo>
                    <a:pt x="111781" y="364444"/>
                  </a:lnTo>
                  <a:lnTo>
                    <a:pt x="136514" y="326636"/>
                  </a:lnTo>
                  <a:lnTo>
                    <a:pt x="163383" y="290429"/>
                  </a:lnTo>
                  <a:lnTo>
                    <a:pt x="192298" y="255910"/>
                  </a:lnTo>
                  <a:lnTo>
                    <a:pt x="223170" y="223170"/>
                  </a:lnTo>
                  <a:lnTo>
                    <a:pt x="255910" y="192298"/>
                  </a:lnTo>
                  <a:lnTo>
                    <a:pt x="290429" y="163383"/>
                  </a:lnTo>
                  <a:lnTo>
                    <a:pt x="326636" y="136514"/>
                  </a:lnTo>
                  <a:lnTo>
                    <a:pt x="364444" y="111781"/>
                  </a:lnTo>
                  <a:lnTo>
                    <a:pt x="403763" y="89272"/>
                  </a:lnTo>
                  <a:lnTo>
                    <a:pt x="444504" y="69078"/>
                  </a:lnTo>
                  <a:lnTo>
                    <a:pt x="486577" y="51286"/>
                  </a:lnTo>
                  <a:lnTo>
                    <a:pt x="529893" y="35987"/>
                  </a:lnTo>
                  <a:lnTo>
                    <a:pt x="574363" y="23269"/>
                  </a:lnTo>
                  <a:lnTo>
                    <a:pt x="619898" y="13223"/>
                  </a:lnTo>
                  <a:lnTo>
                    <a:pt x="666409" y="5936"/>
                  </a:lnTo>
                  <a:lnTo>
                    <a:pt x="713805" y="1498"/>
                  </a:lnTo>
                  <a:lnTo>
                    <a:pt x="762000" y="0"/>
                  </a:lnTo>
                  <a:lnTo>
                    <a:pt x="810194" y="1498"/>
                  </a:lnTo>
                  <a:lnTo>
                    <a:pt x="857590" y="5936"/>
                  </a:lnTo>
                  <a:lnTo>
                    <a:pt x="904101" y="13223"/>
                  </a:lnTo>
                  <a:lnTo>
                    <a:pt x="949636" y="23269"/>
                  </a:lnTo>
                  <a:lnTo>
                    <a:pt x="994106" y="35987"/>
                  </a:lnTo>
                  <a:lnTo>
                    <a:pt x="1037422" y="51286"/>
                  </a:lnTo>
                  <a:lnTo>
                    <a:pt x="1079495" y="69078"/>
                  </a:lnTo>
                  <a:lnTo>
                    <a:pt x="1120236" y="89272"/>
                  </a:lnTo>
                  <a:lnTo>
                    <a:pt x="1159555" y="111781"/>
                  </a:lnTo>
                  <a:lnTo>
                    <a:pt x="1197363" y="136514"/>
                  </a:lnTo>
                  <a:lnTo>
                    <a:pt x="1233570" y="163383"/>
                  </a:lnTo>
                  <a:lnTo>
                    <a:pt x="1268089" y="192298"/>
                  </a:lnTo>
                  <a:lnTo>
                    <a:pt x="1300829" y="223170"/>
                  </a:lnTo>
                  <a:lnTo>
                    <a:pt x="1331701" y="255910"/>
                  </a:lnTo>
                  <a:lnTo>
                    <a:pt x="1360616" y="290429"/>
                  </a:lnTo>
                  <a:lnTo>
                    <a:pt x="1387485" y="326636"/>
                  </a:lnTo>
                  <a:lnTo>
                    <a:pt x="1412218" y="364444"/>
                  </a:lnTo>
                  <a:lnTo>
                    <a:pt x="1434727" y="403763"/>
                  </a:lnTo>
                  <a:lnTo>
                    <a:pt x="1454921" y="444504"/>
                  </a:lnTo>
                  <a:lnTo>
                    <a:pt x="1472713" y="486577"/>
                  </a:lnTo>
                  <a:lnTo>
                    <a:pt x="1488012" y="529893"/>
                  </a:lnTo>
                  <a:lnTo>
                    <a:pt x="1500730" y="574363"/>
                  </a:lnTo>
                  <a:lnTo>
                    <a:pt x="1510776" y="619898"/>
                  </a:lnTo>
                  <a:lnTo>
                    <a:pt x="1518063" y="666409"/>
                  </a:lnTo>
                  <a:lnTo>
                    <a:pt x="1522501" y="713805"/>
                  </a:lnTo>
                  <a:lnTo>
                    <a:pt x="1524000" y="762000"/>
                  </a:lnTo>
                  <a:lnTo>
                    <a:pt x="1522501" y="810194"/>
                  </a:lnTo>
                  <a:lnTo>
                    <a:pt x="1518063" y="857590"/>
                  </a:lnTo>
                  <a:lnTo>
                    <a:pt x="1510776" y="904101"/>
                  </a:lnTo>
                  <a:lnTo>
                    <a:pt x="1500730" y="949636"/>
                  </a:lnTo>
                  <a:lnTo>
                    <a:pt x="1488012" y="994106"/>
                  </a:lnTo>
                  <a:lnTo>
                    <a:pt x="1472713" y="1037422"/>
                  </a:lnTo>
                  <a:lnTo>
                    <a:pt x="1454921" y="1079495"/>
                  </a:lnTo>
                  <a:lnTo>
                    <a:pt x="1434727" y="1120236"/>
                  </a:lnTo>
                  <a:lnTo>
                    <a:pt x="1412218" y="1159555"/>
                  </a:lnTo>
                  <a:lnTo>
                    <a:pt x="1387485" y="1197363"/>
                  </a:lnTo>
                  <a:lnTo>
                    <a:pt x="1360616" y="1233570"/>
                  </a:lnTo>
                  <a:lnTo>
                    <a:pt x="1331701" y="1268089"/>
                  </a:lnTo>
                  <a:lnTo>
                    <a:pt x="1300829" y="1300829"/>
                  </a:lnTo>
                  <a:lnTo>
                    <a:pt x="1268089" y="1331701"/>
                  </a:lnTo>
                  <a:lnTo>
                    <a:pt x="1233570" y="1360616"/>
                  </a:lnTo>
                  <a:lnTo>
                    <a:pt x="1197363" y="1387485"/>
                  </a:lnTo>
                  <a:lnTo>
                    <a:pt x="1159555" y="1412218"/>
                  </a:lnTo>
                  <a:lnTo>
                    <a:pt x="1120236" y="1434727"/>
                  </a:lnTo>
                  <a:lnTo>
                    <a:pt x="1079495" y="1454921"/>
                  </a:lnTo>
                  <a:lnTo>
                    <a:pt x="1037422" y="1472713"/>
                  </a:lnTo>
                  <a:lnTo>
                    <a:pt x="994106" y="1488012"/>
                  </a:lnTo>
                  <a:lnTo>
                    <a:pt x="949636" y="1500730"/>
                  </a:lnTo>
                  <a:lnTo>
                    <a:pt x="904101" y="1510776"/>
                  </a:lnTo>
                  <a:lnTo>
                    <a:pt x="857590" y="1518063"/>
                  </a:lnTo>
                  <a:lnTo>
                    <a:pt x="810194" y="1522501"/>
                  </a:lnTo>
                  <a:lnTo>
                    <a:pt x="762000" y="1524000"/>
                  </a:lnTo>
                  <a:lnTo>
                    <a:pt x="713805" y="1522501"/>
                  </a:lnTo>
                  <a:lnTo>
                    <a:pt x="666409" y="1518063"/>
                  </a:lnTo>
                  <a:lnTo>
                    <a:pt x="619898" y="1510776"/>
                  </a:lnTo>
                  <a:lnTo>
                    <a:pt x="574363" y="1500730"/>
                  </a:lnTo>
                  <a:lnTo>
                    <a:pt x="529893" y="1488012"/>
                  </a:lnTo>
                  <a:lnTo>
                    <a:pt x="486577" y="1472713"/>
                  </a:lnTo>
                  <a:lnTo>
                    <a:pt x="444504" y="1454921"/>
                  </a:lnTo>
                  <a:lnTo>
                    <a:pt x="403763" y="1434727"/>
                  </a:lnTo>
                  <a:lnTo>
                    <a:pt x="364444" y="1412218"/>
                  </a:lnTo>
                  <a:lnTo>
                    <a:pt x="326636" y="1387485"/>
                  </a:lnTo>
                  <a:lnTo>
                    <a:pt x="290429" y="1360616"/>
                  </a:lnTo>
                  <a:lnTo>
                    <a:pt x="255910" y="1331701"/>
                  </a:lnTo>
                  <a:lnTo>
                    <a:pt x="223170" y="1300829"/>
                  </a:lnTo>
                  <a:lnTo>
                    <a:pt x="192298" y="1268089"/>
                  </a:lnTo>
                  <a:lnTo>
                    <a:pt x="163383" y="1233570"/>
                  </a:lnTo>
                  <a:lnTo>
                    <a:pt x="136514" y="1197363"/>
                  </a:lnTo>
                  <a:lnTo>
                    <a:pt x="111781" y="1159555"/>
                  </a:lnTo>
                  <a:lnTo>
                    <a:pt x="89272" y="1120236"/>
                  </a:lnTo>
                  <a:lnTo>
                    <a:pt x="69078" y="1079495"/>
                  </a:lnTo>
                  <a:lnTo>
                    <a:pt x="51286" y="1037422"/>
                  </a:lnTo>
                  <a:lnTo>
                    <a:pt x="35987" y="994106"/>
                  </a:lnTo>
                  <a:lnTo>
                    <a:pt x="23269" y="949636"/>
                  </a:lnTo>
                  <a:lnTo>
                    <a:pt x="13223" y="904101"/>
                  </a:lnTo>
                  <a:lnTo>
                    <a:pt x="5936" y="857590"/>
                  </a:lnTo>
                  <a:lnTo>
                    <a:pt x="1498" y="810194"/>
                  </a:lnTo>
                  <a:lnTo>
                    <a:pt x="0" y="762000"/>
                  </a:lnTo>
                  <a:close/>
                </a:path>
              </a:pathLst>
            </a:custGeom>
            <a:ln w="9525">
              <a:solidFill>
                <a:srgbClr val="000000"/>
              </a:solidFill>
            </a:ln>
          </p:spPr>
          <p:txBody>
            <a:bodyPr wrap="square" lIns="0" tIns="0" rIns="0" bIns="0" rtlCol="0"/>
            <a:lstStyle/>
            <a:p>
              <a:endParaRPr/>
            </a:p>
          </p:txBody>
        </p:sp>
        <p:sp>
          <p:nvSpPr>
            <p:cNvPr id="7" name="object 7"/>
            <p:cNvSpPr/>
            <p:nvPr/>
          </p:nvSpPr>
          <p:spPr>
            <a:xfrm>
              <a:off x="4648200" y="2743200"/>
              <a:ext cx="1371600" cy="1371600"/>
            </a:xfrm>
            <a:custGeom>
              <a:avLst/>
              <a:gdLst/>
              <a:ahLst/>
              <a:cxnLst/>
              <a:rect l="l" t="t" r="r" b="b"/>
              <a:pathLst>
                <a:path w="1371600" h="1371600">
                  <a:moveTo>
                    <a:pt x="685800" y="0"/>
                  </a:moveTo>
                  <a:lnTo>
                    <a:pt x="636828" y="1722"/>
                  </a:lnTo>
                  <a:lnTo>
                    <a:pt x="588784" y="6811"/>
                  </a:lnTo>
                  <a:lnTo>
                    <a:pt x="541785" y="15151"/>
                  </a:lnTo>
                  <a:lnTo>
                    <a:pt x="495947" y="26625"/>
                  </a:lnTo>
                  <a:lnTo>
                    <a:pt x="451386" y="41118"/>
                  </a:lnTo>
                  <a:lnTo>
                    <a:pt x="408218" y="58514"/>
                  </a:lnTo>
                  <a:lnTo>
                    <a:pt x="366559" y="78696"/>
                  </a:lnTo>
                  <a:lnTo>
                    <a:pt x="326525" y="101548"/>
                  </a:lnTo>
                  <a:lnTo>
                    <a:pt x="288233" y="126954"/>
                  </a:lnTo>
                  <a:lnTo>
                    <a:pt x="251798" y="154798"/>
                  </a:lnTo>
                  <a:lnTo>
                    <a:pt x="217336" y="184964"/>
                  </a:lnTo>
                  <a:lnTo>
                    <a:pt x="184964" y="217336"/>
                  </a:lnTo>
                  <a:lnTo>
                    <a:pt x="154798" y="251798"/>
                  </a:lnTo>
                  <a:lnTo>
                    <a:pt x="126954" y="288233"/>
                  </a:lnTo>
                  <a:lnTo>
                    <a:pt x="101548" y="326525"/>
                  </a:lnTo>
                  <a:lnTo>
                    <a:pt x="78696" y="366559"/>
                  </a:lnTo>
                  <a:lnTo>
                    <a:pt x="58514" y="408218"/>
                  </a:lnTo>
                  <a:lnTo>
                    <a:pt x="41118" y="451386"/>
                  </a:lnTo>
                  <a:lnTo>
                    <a:pt x="26625" y="495947"/>
                  </a:lnTo>
                  <a:lnTo>
                    <a:pt x="15151" y="541785"/>
                  </a:lnTo>
                  <a:lnTo>
                    <a:pt x="6811" y="588784"/>
                  </a:lnTo>
                  <a:lnTo>
                    <a:pt x="1722" y="636828"/>
                  </a:lnTo>
                  <a:lnTo>
                    <a:pt x="0" y="685800"/>
                  </a:lnTo>
                  <a:lnTo>
                    <a:pt x="1722" y="734771"/>
                  </a:lnTo>
                  <a:lnTo>
                    <a:pt x="6811" y="782815"/>
                  </a:lnTo>
                  <a:lnTo>
                    <a:pt x="15151" y="829814"/>
                  </a:lnTo>
                  <a:lnTo>
                    <a:pt x="26625" y="875652"/>
                  </a:lnTo>
                  <a:lnTo>
                    <a:pt x="41118" y="920213"/>
                  </a:lnTo>
                  <a:lnTo>
                    <a:pt x="58514" y="963381"/>
                  </a:lnTo>
                  <a:lnTo>
                    <a:pt x="78696" y="1005040"/>
                  </a:lnTo>
                  <a:lnTo>
                    <a:pt x="101548" y="1045074"/>
                  </a:lnTo>
                  <a:lnTo>
                    <a:pt x="126954" y="1083366"/>
                  </a:lnTo>
                  <a:lnTo>
                    <a:pt x="154798" y="1119801"/>
                  </a:lnTo>
                  <a:lnTo>
                    <a:pt x="184964" y="1154263"/>
                  </a:lnTo>
                  <a:lnTo>
                    <a:pt x="217336" y="1186635"/>
                  </a:lnTo>
                  <a:lnTo>
                    <a:pt x="251798" y="1216801"/>
                  </a:lnTo>
                  <a:lnTo>
                    <a:pt x="288233" y="1244645"/>
                  </a:lnTo>
                  <a:lnTo>
                    <a:pt x="326525" y="1270051"/>
                  </a:lnTo>
                  <a:lnTo>
                    <a:pt x="366559" y="1292903"/>
                  </a:lnTo>
                  <a:lnTo>
                    <a:pt x="408218" y="1313085"/>
                  </a:lnTo>
                  <a:lnTo>
                    <a:pt x="451386" y="1330481"/>
                  </a:lnTo>
                  <a:lnTo>
                    <a:pt x="495947" y="1344974"/>
                  </a:lnTo>
                  <a:lnTo>
                    <a:pt x="541785" y="1356448"/>
                  </a:lnTo>
                  <a:lnTo>
                    <a:pt x="588784" y="1364788"/>
                  </a:lnTo>
                  <a:lnTo>
                    <a:pt x="636828" y="1369877"/>
                  </a:lnTo>
                  <a:lnTo>
                    <a:pt x="685800" y="1371600"/>
                  </a:lnTo>
                  <a:lnTo>
                    <a:pt x="734771" y="1369877"/>
                  </a:lnTo>
                  <a:lnTo>
                    <a:pt x="782815" y="1364788"/>
                  </a:lnTo>
                  <a:lnTo>
                    <a:pt x="829814" y="1356448"/>
                  </a:lnTo>
                  <a:lnTo>
                    <a:pt x="875652" y="1344974"/>
                  </a:lnTo>
                  <a:lnTo>
                    <a:pt x="920213" y="1330481"/>
                  </a:lnTo>
                  <a:lnTo>
                    <a:pt x="963381" y="1313085"/>
                  </a:lnTo>
                  <a:lnTo>
                    <a:pt x="1005040" y="1292903"/>
                  </a:lnTo>
                  <a:lnTo>
                    <a:pt x="1045074" y="1270051"/>
                  </a:lnTo>
                  <a:lnTo>
                    <a:pt x="1083366" y="1244645"/>
                  </a:lnTo>
                  <a:lnTo>
                    <a:pt x="1119801" y="1216801"/>
                  </a:lnTo>
                  <a:lnTo>
                    <a:pt x="1154263" y="1186635"/>
                  </a:lnTo>
                  <a:lnTo>
                    <a:pt x="1186635" y="1154263"/>
                  </a:lnTo>
                  <a:lnTo>
                    <a:pt x="1216801" y="1119801"/>
                  </a:lnTo>
                  <a:lnTo>
                    <a:pt x="1244645" y="1083366"/>
                  </a:lnTo>
                  <a:lnTo>
                    <a:pt x="1270051" y="1045074"/>
                  </a:lnTo>
                  <a:lnTo>
                    <a:pt x="1292903" y="1005040"/>
                  </a:lnTo>
                  <a:lnTo>
                    <a:pt x="1313085" y="963381"/>
                  </a:lnTo>
                  <a:lnTo>
                    <a:pt x="1330481" y="920213"/>
                  </a:lnTo>
                  <a:lnTo>
                    <a:pt x="1344974" y="875652"/>
                  </a:lnTo>
                  <a:lnTo>
                    <a:pt x="1356448" y="829814"/>
                  </a:lnTo>
                  <a:lnTo>
                    <a:pt x="1364788" y="782815"/>
                  </a:lnTo>
                  <a:lnTo>
                    <a:pt x="1369877" y="734771"/>
                  </a:lnTo>
                  <a:lnTo>
                    <a:pt x="1371600" y="685800"/>
                  </a:lnTo>
                  <a:lnTo>
                    <a:pt x="1369877" y="636828"/>
                  </a:lnTo>
                  <a:lnTo>
                    <a:pt x="1364788" y="588784"/>
                  </a:lnTo>
                  <a:lnTo>
                    <a:pt x="1356448" y="541785"/>
                  </a:lnTo>
                  <a:lnTo>
                    <a:pt x="1344974" y="495947"/>
                  </a:lnTo>
                  <a:lnTo>
                    <a:pt x="1330481" y="451386"/>
                  </a:lnTo>
                  <a:lnTo>
                    <a:pt x="1313085" y="408218"/>
                  </a:lnTo>
                  <a:lnTo>
                    <a:pt x="1292903" y="366559"/>
                  </a:lnTo>
                  <a:lnTo>
                    <a:pt x="1270051" y="326525"/>
                  </a:lnTo>
                  <a:lnTo>
                    <a:pt x="1244645" y="288233"/>
                  </a:lnTo>
                  <a:lnTo>
                    <a:pt x="1216801" y="251798"/>
                  </a:lnTo>
                  <a:lnTo>
                    <a:pt x="1186635" y="217336"/>
                  </a:lnTo>
                  <a:lnTo>
                    <a:pt x="1154263" y="184964"/>
                  </a:lnTo>
                  <a:lnTo>
                    <a:pt x="1119801" y="154798"/>
                  </a:lnTo>
                  <a:lnTo>
                    <a:pt x="1083366" y="126954"/>
                  </a:lnTo>
                  <a:lnTo>
                    <a:pt x="1045074" y="101548"/>
                  </a:lnTo>
                  <a:lnTo>
                    <a:pt x="1005040" y="78696"/>
                  </a:lnTo>
                  <a:lnTo>
                    <a:pt x="963381" y="58514"/>
                  </a:lnTo>
                  <a:lnTo>
                    <a:pt x="920213" y="41118"/>
                  </a:lnTo>
                  <a:lnTo>
                    <a:pt x="875652" y="26625"/>
                  </a:lnTo>
                  <a:lnTo>
                    <a:pt x="829814" y="15151"/>
                  </a:lnTo>
                  <a:lnTo>
                    <a:pt x="782815" y="6811"/>
                  </a:lnTo>
                  <a:lnTo>
                    <a:pt x="734771" y="1722"/>
                  </a:lnTo>
                  <a:lnTo>
                    <a:pt x="685800" y="0"/>
                  </a:lnTo>
                  <a:close/>
                </a:path>
              </a:pathLst>
            </a:custGeom>
            <a:solidFill>
              <a:srgbClr val="FFFFFF"/>
            </a:solidFill>
          </p:spPr>
          <p:txBody>
            <a:bodyPr wrap="square" lIns="0" tIns="0" rIns="0" bIns="0" rtlCol="0"/>
            <a:lstStyle/>
            <a:p>
              <a:endParaRPr/>
            </a:p>
          </p:txBody>
        </p:sp>
        <p:sp>
          <p:nvSpPr>
            <p:cNvPr id="8" name="object 8"/>
            <p:cNvSpPr/>
            <p:nvPr/>
          </p:nvSpPr>
          <p:spPr>
            <a:xfrm>
              <a:off x="4648200" y="2743200"/>
              <a:ext cx="1371600" cy="1371600"/>
            </a:xfrm>
            <a:custGeom>
              <a:avLst/>
              <a:gdLst/>
              <a:ahLst/>
              <a:cxnLst/>
              <a:rect l="l" t="t" r="r" b="b"/>
              <a:pathLst>
                <a:path w="1371600" h="1371600">
                  <a:moveTo>
                    <a:pt x="0" y="685800"/>
                  </a:moveTo>
                  <a:lnTo>
                    <a:pt x="1722" y="636828"/>
                  </a:lnTo>
                  <a:lnTo>
                    <a:pt x="6811" y="588784"/>
                  </a:lnTo>
                  <a:lnTo>
                    <a:pt x="15151" y="541785"/>
                  </a:lnTo>
                  <a:lnTo>
                    <a:pt x="26625" y="495947"/>
                  </a:lnTo>
                  <a:lnTo>
                    <a:pt x="41118" y="451386"/>
                  </a:lnTo>
                  <a:lnTo>
                    <a:pt x="58514" y="408218"/>
                  </a:lnTo>
                  <a:lnTo>
                    <a:pt x="78696" y="366559"/>
                  </a:lnTo>
                  <a:lnTo>
                    <a:pt x="101548" y="326525"/>
                  </a:lnTo>
                  <a:lnTo>
                    <a:pt x="126954" y="288233"/>
                  </a:lnTo>
                  <a:lnTo>
                    <a:pt x="154798" y="251798"/>
                  </a:lnTo>
                  <a:lnTo>
                    <a:pt x="184964" y="217336"/>
                  </a:lnTo>
                  <a:lnTo>
                    <a:pt x="217336" y="184964"/>
                  </a:lnTo>
                  <a:lnTo>
                    <a:pt x="251798" y="154798"/>
                  </a:lnTo>
                  <a:lnTo>
                    <a:pt x="288233" y="126954"/>
                  </a:lnTo>
                  <a:lnTo>
                    <a:pt x="326525" y="101548"/>
                  </a:lnTo>
                  <a:lnTo>
                    <a:pt x="366559" y="78696"/>
                  </a:lnTo>
                  <a:lnTo>
                    <a:pt x="408218" y="58514"/>
                  </a:lnTo>
                  <a:lnTo>
                    <a:pt x="451386" y="41118"/>
                  </a:lnTo>
                  <a:lnTo>
                    <a:pt x="495947" y="26625"/>
                  </a:lnTo>
                  <a:lnTo>
                    <a:pt x="541785" y="15151"/>
                  </a:lnTo>
                  <a:lnTo>
                    <a:pt x="588784" y="6811"/>
                  </a:lnTo>
                  <a:lnTo>
                    <a:pt x="636828" y="1722"/>
                  </a:lnTo>
                  <a:lnTo>
                    <a:pt x="685800" y="0"/>
                  </a:lnTo>
                  <a:lnTo>
                    <a:pt x="734771" y="1722"/>
                  </a:lnTo>
                  <a:lnTo>
                    <a:pt x="782815" y="6811"/>
                  </a:lnTo>
                  <a:lnTo>
                    <a:pt x="829814" y="15151"/>
                  </a:lnTo>
                  <a:lnTo>
                    <a:pt x="875652" y="26625"/>
                  </a:lnTo>
                  <a:lnTo>
                    <a:pt x="920213" y="41118"/>
                  </a:lnTo>
                  <a:lnTo>
                    <a:pt x="963381" y="58514"/>
                  </a:lnTo>
                  <a:lnTo>
                    <a:pt x="1005040" y="78696"/>
                  </a:lnTo>
                  <a:lnTo>
                    <a:pt x="1045074" y="101548"/>
                  </a:lnTo>
                  <a:lnTo>
                    <a:pt x="1083366" y="126954"/>
                  </a:lnTo>
                  <a:lnTo>
                    <a:pt x="1119801" y="154798"/>
                  </a:lnTo>
                  <a:lnTo>
                    <a:pt x="1154263" y="184964"/>
                  </a:lnTo>
                  <a:lnTo>
                    <a:pt x="1186635" y="217336"/>
                  </a:lnTo>
                  <a:lnTo>
                    <a:pt x="1216801" y="251798"/>
                  </a:lnTo>
                  <a:lnTo>
                    <a:pt x="1244645" y="288233"/>
                  </a:lnTo>
                  <a:lnTo>
                    <a:pt x="1270051" y="326525"/>
                  </a:lnTo>
                  <a:lnTo>
                    <a:pt x="1292903" y="366559"/>
                  </a:lnTo>
                  <a:lnTo>
                    <a:pt x="1313085" y="408218"/>
                  </a:lnTo>
                  <a:lnTo>
                    <a:pt x="1330481" y="451386"/>
                  </a:lnTo>
                  <a:lnTo>
                    <a:pt x="1344974" y="495947"/>
                  </a:lnTo>
                  <a:lnTo>
                    <a:pt x="1356448" y="541785"/>
                  </a:lnTo>
                  <a:lnTo>
                    <a:pt x="1364788" y="588784"/>
                  </a:lnTo>
                  <a:lnTo>
                    <a:pt x="1369877" y="636828"/>
                  </a:lnTo>
                  <a:lnTo>
                    <a:pt x="1371600" y="685800"/>
                  </a:lnTo>
                  <a:lnTo>
                    <a:pt x="1369877" y="734771"/>
                  </a:lnTo>
                  <a:lnTo>
                    <a:pt x="1364788" y="782815"/>
                  </a:lnTo>
                  <a:lnTo>
                    <a:pt x="1356448" y="829814"/>
                  </a:lnTo>
                  <a:lnTo>
                    <a:pt x="1344974" y="875652"/>
                  </a:lnTo>
                  <a:lnTo>
                    <a:pt x="1330481" y="920213"/>
                  </a:lnTo>
                  <a:lnTo>
                    <a:pt x="1313085" y="963381"/>
                  </a:lnTo>
                  <a:lnTo>
                    <a:pt x="1292903" y="1005040"/>
                  </a:lnTo>
                  <a:lnTo>
                    <a:pt x="1270051" y="1045074"/>
                  </a:lnTo>
                  <a:lnTo>
                    <a:pt x="1244645" y="1083366"/>
                  </a:lnTo>
                  <a:lnTo>
                    <a:pt x="1216801" y="1119801"/>
                  </a:lnTo>
                  <a:lnTo>
                    <a:pt x="1186635" y="1154263"/>
                  </a:lnTo>
                  <a:lnTo>
                    <a:pt x="1154263" y="1186635"/>
                  </a:lnTo>
                  <a:lnTo>
                    <a:pt x="1119801" y="1216801"/>
                  </a:lnTo>
                  <a:lnTo>
                    <a:pt x="1083366" y="1244645"/>
                  </a:lnTo>
                  <a:lnTo>
                    <a:pt x="1045074" y="1270051"/>
                  </a:lnTo>
                  <a:lnTo>
                    <a:pt x="1005040" y="1292903"/>
                  </a:lnTo>
                  <a:lnTo>
                    <a:pt x="963381" y="1313085"/>
                  </a:lnTo>
                  <a:lnTo>
                    <a:pt x="920213" y="1330481"/>
                  </a:lnTo>
                  <a:lnTo>
                    <a:pt x="875652" y="1344974"/>
                  </a:lnTo>
                  <a:lnTo>
                    <a:pt x="829814" y="1356448"/>
                  </a:lnTo>
                  <a:lnTo>
                    <a:pt x="782815" y="1364788"/>
                  </a:lnTo>
                  <a:lnTo>
                    <a:pt x="734771" y="1369877"/>
                  </a:lnTo>
                  <a:lnTo>
                    <a:pt x="685800" y="1371600"/>
                  </a:lnTo>
                  <a:lnTo>
                    <a:pt x="636828" y="1369877"/>
                  </a:lnTo>
                  <a:lnTo>
                    <a:pt x="588784" y="1364788"/>
                  </a:lnTo>
                  <a:lnTo>
                    <a:pt x="541785" y="1356448"/>
                  </a:lnTo>
                  <a:lnTo>
                    <a:pt x="495947" y="1344974"/>
                  </a:lnTo>
                  <a:lnTo>
                    <a:pt x="451386" y="1330481"/>
                  </a:lnTo>
                  <a:lnTo>
                    <a:pt x="408218" y="1313085"/>
                  </a:lnTo>
                  <a:lnTo>
                    <a:pt x="366559" y="1292903"/>
                  </a:lnTo>
                  <a:lnTo>
                    <a:pt x="326525" y="1270051"/>
                  </a:lnTo>
                  <a:lnTo>
                    <a:pt x="288233" y="1244645"/>
                  </a:lnTo>
                  <a:lnTo>
                    <a:pt x="251798" y="1216801"/>
                  </a:lnTo>
                  <a:lnTo>
                    <a:pt x="217336" y="1186635"/>
                  </a:lnTo>
                  <a:lnTo>
                    <a:pt x="184964" y="1154263"/>
                  </a:lnTo>
                  <a:lnTo>
                    <a:pt x="154798" y="1119801"/>
                  </a:lnTo>
                  <a:lnTo>
                    <a:pt x="126954" y="1083366"/>
                  </a:lnTo>
                  <a:lnTo>
                    <a:pt x="101548" y="1045074"/>
                  </a:lnTo>
                  <a:lnTo>
                    <a:pt x="78696" y="1005040"/>
                  </a:lnTo>
                  <a:lnTo>
                    <a:pt x="58514" y="963381"/>
                  </a:lnTo>
                  <a:lnTo>
                    <a:pt x="41118" y="920213"/>
                  </a:lnTo>
                  <a:lnTo>
                    <a:pt x="26625" y="875652"/>
                  </a:lnTo>
                  <a:lnTo>
                    <a:pt x="15151" y="829814"/>
                  </a:lnTo>
                  <a:lnTo>
                    <a:pt x="6811" y="782815"/>
                  </a:lnTo>
                  <a:lnTo>
                    <a:pt x="1722" y="734771"/>
                  </a:lnTo>
                  <a:lnTo>
                    <a:pt x="0" y="685800"/>
                  </a:lnTo>
                  <a:close/>
                </a:path>
              </a:pathLst>
            </a:custGeom>
            <a:ln w="9525">
              <a:solidFill>
                <a:srgbClr val="000000"/>
              </a:solidFill>
            </a:ln>
          </p:spPr>
          <p:txBody>
            <a:bodyPr wrap="square" lIns="0" tIns="0" rIns="0" bIns="0" rtlCol="0"/>
            <a:lstStyle/>
            <a:p>
              <a:endParaRPr/>
            </a:p>
          </p:txBody>
        </p:sp>
        <p:sp>
          <p:nvSpPr>
            <p:cNvPr id="9" name="object 9"/>
            <p:cNvSpPr/>
            <p:nvPr/>
          </p:nvSpPr>
          <p:spPr>
            <a:xfrm>
              <a:off x="6400800" y="2743200"/>
              <a:ext cx="1371600" cy="1371600"/>
            </a:xfrm>
            <a:custGeom>
              <a:avLst/>
              <a:gdLst/>
              <a:ahLst/>
              <a:cxnLst/>
              <a:rect l="l" t="t" r="r" b="b"/>
              <a:pathLst>
                <a:path w="1371600" h="1371600">
                  <a:moveTo>
                    <a:pt x="685800" y="0"/>
                  </a:moveTo>
                  <a:lnTo>
                    <a:pt x="636828" y="1722"/>
                  </a:lnTo>
                  <a:lnTo>
                    <a:pt x="588784" y="6811"/>
                  </a:lnTo>
                  <a:lnTo>
                    <a:pt x="541785" y="15151"/>
                  </a:lnTo>
                  <a:lnTo>
                    <a:pt x="495947" y="26625"/>
                  </a:lnTo>
                  <a:lnTo>
                    <a:pt x="451386" y="41118"/>
                  </a:lnTo>
                  <a:lnTo>
                    <a:pt x="408218" y="58514"/>
                  </a:lnTo>
                  <a:lnTo>
                    <a:pt x="366559" y="78696"/>
                  </a:lnTo>
                  <a:lnTo>
                    <a:pt x="326525" y="101548"/>
                  </a:lnTo>
                  <a:lnTo>
                    <a:pt x="288233" y="126954"/>
                  </a:lnTo>
                  <a:lnTo>
                    <a:pt x="251798" y="154798"/>
                  </a:lnTo>
                  <a:lnTo>
                    <a:pt x="217336" y="184964"/>
                  </a:lnTo>
                  <a:lnTo>
                    <a:pt x="184964" y="217336"/>
                  </a:lnTo>
                  <a:lnTo>
                    <a:pt x="154798" y="251798"/>
                  </a:lnTo>
                  <a:lnTo>
                    <a:pt x="126954" y="288233"/>
                  </a:lnTo>
                  <a:lnTo>
                    <a:pt x="101548" y="326525"/>
                  </a:lnTo>
                  <a:lnTo>
                    <a:pt x="78696" y="366559"/>
                  </a:lnTo>
                  <a:lnTo>
                    <a:pt x="58514" y="408218"/>
                  </a:lnTo>
                  <a:lnTo>
                    <a:pt x="41118" y="451386"/>
                  </a:lnTo>
                  <a:lnTo>
                    <a:pt x="26625" y="495947"/>
                  </a:lnTo>
                  <a:lnTo>
                    <a:pt x="15151" y="541785"/>
                  </a:lnTo>
                  <a:lnTo>
                    <a:pt x="6811" y="588784"/>
                  </a:lnTo>
                  <a:lnTo>
                    <a:pt x="1722" y="636828"/>
                  </a:lnTo>
                  <a:lnTo>
                    <a:pt x="0" y="685800"/>
                  </a:lnTo>
                  <a:lnTo>
                    <a:pt x="1722" y="734771"/>
                  </a:lnTo>
                  <a:lnTo>
                    <a:pt x="6811" y="782815"/>
                  </a:lnTo>
                  <a:lnTo>
                    <a:pt x="15151" y="829814"/>
                  </a:lnTo>
                  <a:lnTo>
                    <a:pt x="26625" y="875652"/>
                  </a:lnTo>
                  <a:lnTo>
                    <a:pt x="41118" y="920213"/>
                  </a:lnTo>
                  <a:lnTo>
                    <a:pt x="58514" y="963381"/>
                  </a:lnTo>
                  <a:lnTo>
                    <a:pt x="78696" y="1005040"/>
                  </a:lnTo>
                  <a:lnTo>
                    <a:pt x="101548" y="1045074"/>
                  </a:lnTo>
                  <a:lnTo>
                    <a:pt x="126954" y="1083366"/>
                  </a:lnTo>
                  <a:lnTo>
                    <a:pt x="154798" y="1119801"/>
                  </a:lnTo>
                  <a:lnTo>
                    <a:pt x="184964" y="1154263"/>
                  </a:lnTo>
                  <a:lnTo>
                    <a:pt x="217336" y="1186635"/>
                  </a:lnTo>
                  <a:lnTo>
                    <a:pt x="251798" y="1216801"/>
                  </a:lnTo>
                  <a:lnTo>
                    <a:pt x="288233" y="1244645"/>
                  </a:lnTo>
                  <a:lnTo>
                    <a:pt x="326525" y="1270051"/>
                  </a:lnTo>
                  <a:lnTo>
                    <a:pt x="366559" y="1292903"/>
                  </a:lnTo>
                  <a:lnTo>
                    <a:pt x="408218" y="1313085"/>
                  </a:lnTo>
                  <a:lnTo>
                    <a:pt x="451386" y="1330481"/>
                  </a:lnTo>
                  <a:lnTo>
                    <a:pt x="495947" y="1344974"/>
                  </a:lnTo>
                  <a:lnTo>
                    <a:pt x="541785" y="1356448"/>
                  </a:lnTo>
                  <a:lnTo>
                    <a:pt x="588784" y="1364788"/>
                  </a:lnTo>
                  <a:lnTo>
                    <a:pt x="636828" y="1369877"/>
                  </a:lnTo>
                  <a:lnTo>
                    <a:pt x="685800" y="1371600"/>
                  </a:lnTo>
                  <a:lnTo>
                    <a:pt x="734771" y="1369877"/>
                  </a:lnTo>
                  <a:lnTo>
                    <a:pt x="782815" y="1364788"/>
                  </a:lnTo>
                  <a:lnTo>
                    <a:pt x="829814" y="1356448"/>
                  </a:lnTo>
                  <a:lnTo>
                    <a:pt x="875652" y="1344974"/>
                  </a:lnTo>
                  <a:lnTo>
                    <a:pt x="920213" y="1330481"/>
                  </a:lnTo>
                  <a:lnTo>
                    <a:pt x="963381" y="1313085"/>
                  </a:lnTo>
                  <a:lnTo>
                    <a:pt x="1005040" y="1292903"/>
                  </a:lnTo>
                  <a:lnTo>
                    <a:pt x="1045074" y="1270051"/>
                  </a:lnTo>
                  <a:lnTo>
                    <a:pt x="1083366" y="1244645"/>
                  </a:lnTo>
                  <a:lnTo>
                    <a:pt x="1119801" y="1216801"/>
                  </a:lnTo>
                  <a:lnTo>
                    <a:pt x="1154263" y="1186635"/>
                  </a:lnTo>
                  <a:lnTo>
                    <a:pt x="1186635" y="1154263"/>
                  </a:lnTo>
                  <a:lnTo>
                    <a:pt x="1216801" y="1119801"/>
                  </a:lnTo>
                  <a:lnTo>
                    <a:pt x="1244645" y="1083366"/>
                  </a:lnTo>
                  <a:lnTo>
                    <a:pt x="1270051" y="1045074"/>
                  </a:lnTo>
                  <a:lnTo>
                    <a:pt x="1292903" y="1005040"/>
                  </a:lnTo>
                  <a:lnTo>
                    <a:pt x="1313085" y="963381"/>
                  </a:lnTo>
                  <a:lnTo>
                    <a:pt x="1330481" y="920213"/>
                  </a:lnTo>
                  <a:lnTo>
                    <a:pt x="1344974" y="875652"/>
                  </a:lnTo>
                  <a:lnTo>
                    <a:pt x="1356448" y="829814"/>
                  </a:lnTo>
                  <a:lnTo>
                    <a:pt x="1364788" y="782815"/>
                  </a:lnTo>
                  <a:lnTo>
                    <a:pt x="1369877" y="734771"/>
                  </a:lnTo>
                  <a:lnTo>
                    <a:pt x="1371600" y="685800"/>
                  </a:lnTo>
                  <a:lnTo>
                    <a:pt x="1369877" y="636828"/>
                  </a:lnTo>
                  <a:lnTo>
                    <a:pt x="1364788" y="588784"/>
                  </a:lnTo>
                  <a:lnTo>
                    <a:pt x="1356448" y="541785"/>
                  </a:lnTo>
                  <a:lnTo>
                    <a:pt x="1344974" y="495947"/>
                  </a:lnTo>
                  <a:lnTo>
                    <a:pt x="1330481" y="451386"/>
                  </a:lnTo>
                  <a:lnTo>
                    <a:pt x="1313085" y="408218"/>
                  </a:lnTo>
                  <a:lnTo>
                    <a:pt x="1292903" y="366559"/>
                  </a:lnTo>
                  <a:lnTo>
                    <a:pt x="1270051" y="326525"/>
                  </a:lnTo>
                  <a:lnTo>
                    <a:pt x="1244645" y="288233"/>
                  </a:lnTo>
                  <a:lnTo>
                    <a:pt x="1216801" y="251798"/>
                  </a:lnTo>
                  <a:lnTo>
                    <a:pt x="1186635" y="217336"/>
                  </a:lnTo>
                  <a:lnTo>
                    <a:pt x="1154263" y="184964"/>
                  </a:lnTo>
                  <a:lnTo>
                    <a:pt x="1119801" y="154798"/>
                  </a:lnTo>
                  <a:lnTo>
                    <a:pt x="1083366" y="126954"/>
                  </a:lnTo>
                  <a:lnTo>
                    <a:pt x="1045074" y="101548"/>
                  </a:lnTo>
                  <a:lnTo>
                    <a:pt x="1005040" y="78696"/>
                  </a:lnTo>
                  <a:lnTo>
                    <a:pt x="963381" y="58514"/>
                  </a:lnTo>
                  <a:lnTo>
                    <a:pt x="920213" y="41118"/>
                  </a:lnTo>
                  <a:lnTo>
                    <a:pt x="875652" y="26625"/>
                  </a:lnTo>
                  <a:lnTo>
                    <a:pt x="829814" y="15151"/>
                  </a:lnTo>
                  <a:lnTo>
                    <a:pt x="782815" y="6811"/>
                  </a:lnTo>
                  <a:lnTo>
                    <a:pt x="734771" y="1722"/>
                  </a:lnTo>
                  <a:lnTo>
                    <a:pt x="685800" y="0"/>
                  </a:lnTo>
                  <a:close/>
                </a:path>
              </a:pathLst>
            </a:custGeom>
            <a:solidFill>
              <a:srgbClr val="FFFFFF"/>
            </a:solidFill>
          </p:spPr>
          <p:txBody>
            <a:bodyPr wrap="square" lIns="0" tIns="0" rIns="0" bIns="0" rtlCol="0"/>
            <a:lstStyle/>
            <a:p>
              <a:endParaRPr/>
            </a:p>
          </p:txBody>
        </p:sp>
        <p:sp>
          <p:nvSpPr>
            <p:cNvPr id="10" name="object 10"/>
            <p:cNvSpPr/>
            <p:nvPr/>
          </p:nvSpPr>
          <p:spPr>
            <a:xfrm>
              <a:off x="6400800" y="2743200"/>
              <a:ext cx="1371600" cy="1371600"/>
            </a:xfrm>
            <a:custGeom>
              <a:avLst/>
              <a:gdLst/>
              <a:ahLst/>
              <a:cxnLst/>
              <a:rect l="l" t="t" r="r" b="b"/>
              <a:pathLst>
                <a:path w="1371600" h="1371600">
                  <a:moveTo>
                    <a:pt x="0" y="685800"/>
                  </a:moveTo>
                  <a:lnTo>
                    <a:pt x="1722" y="636828"/>
                  </a:lnTo>
                  <a:lnTo>
                    <a:pt x="6811" y="588784"/>
                  </a:lnTo>
                  <a:lnTo>
                    <a:pt x="15151" y="541785"/>
                  </a:lnTo>
                  <a:lnTo>
                    <a:pt x="26625" y="495947"/>
                  </a:lnTo>
                  <a:lnTo>
                    <a:pt x="41118" y="451386"/>
                  </a:lnTo>
                  <a:lnTo>
                    <a:pt x="58514" y="408218"/>
                  </a:lnTo>
                  <a:lnTo>
                    <a:pt x="78696" y="366559"/>
                  </a:lnTo>
                  <a:lnTo>
                    <a:pt x="101548" y="326525"/>
                  </a:lnTo>
                  <a:lnTo>
                    <a:pt x="126954" y="288233"/>
                  </a:lnTo>
                  <a:lnTo>
                    <a:pt x="154798" y="251798"/>
                  </a:lnTo>
                  <a:lnTo>
                    <a:pt x="184964" y="217336"/>
                  </a:lnTo>
                  <a:lnTo>
                    <a:pt x="217336" y="184964"/>
                  </a:lnTo>
                  <a:lnTo>
                    <a:pt x="251798" y="154798"/>
                  </a:lnTo>
                  <a:lnTo>
                    <a:pt x="288233" y="126954"/>
                  </a:lnTo>
                  <a:lnTo>
                    <a:pt x="326525" y="101548"/>
                  </a:lnTo>
                  <a:lnTo>
                    <a:pt x="366559" y="78696"/>
                  </a:lnTo>
                  <a:lnTo>
                    <a:pt x="408218" y="58514"/>
                  </a:lnTo>
                  <a:lnTo>
                    <a:pt x="451386" y="41118"/>
                  </a:lnTo>
                  <a:lnTo>
                    <a:pt x="495947" y="26625"/>
                  </a:lnTo>
                  <a:lnTo>
                    <a:pt x="541785" y="15151"/>
                  </a:lnTo>
                  <a:lnTo>
                    <a:pt x="588784" y="6811"/>
                  </a:lnTo>
                  <a:lnTo>
                    <a:pt x="636828" y="1722"/>
                  </a:lnTo>
                  <a:lnTo>
                    <a:pt x="685800" y="0"/>
                  </a:lnTo>
                  <a:lnTo>
                    <a:pt x="734771" y="1722"/>
                  </a:lnTo>
                  <a:lnTo>
                    <a:pt x="782815" y="6811"/>
                  </a:lnTo>
                  <a:lnTo>
                    <a:pt x="829814" y="15151"/>
                  </a:lnTo>
                  <a:lnTo>
                    <a:pt x="875652" y="26625"/>
                  </a:lnTo>
                  <a:lnTo>
                    <a:pt x="920213" y="41118"/>
                  </a:lnTo>
                  <a:lnTo>
                    <a:pt x="963381" y="58514"/>
                  </a:lnTo>
                  <a:lnTo>
                    <a:pt x="1005040" y="78696"/>
                  </a:lnTo>
                  <a:lnTo>
                    <a:pt x="1045074" y="101548"/>
                  </a:lnTo>
                  <a:lnTo>
                    <a:pt x="1083366" y="126954"/>
                  </a:lnTo>
                  <a:lnTo>
                    <a:pt x="1119801" y="154798"/>
                  </a:lnTo>
                  <a:lnTo>
                    <a:pt x="1154263" y="184964"/>
                  </a:lnTo>
                  <a:lnTo>
                    <a:pt x="1186635" y="217336"/>
                  </a:lnTo>
                  <a:lnTo>
                    <a:pt x="1216801" y="251798"/>
                  </a:lnTo>
                  <a:lnTo>
                    <a:pt x="1244645" y="288233"/>
                  </a:lnTo>
                  <a:lnTo>
                    <a:pt x="1270051" y="326525"/>
                  </a:lnTo>
                  <a:lnTo>
                    <a:pt x="1292903" y="366559"/>
                  </a:lnTo>
                  <a:lnTo>
                    <a:pt x="1313085" y="408218"/>
                  </a:lnTo>
                  <a:lnTo>
                    <a:pt x="1330481" y="451386"/>
                  </a:lnTo>
                  <a:lnTo>
                    <a:pt x="1344974" y="495947"/>
                  </a:lnTo>
                  <a:lnTo>
                    <a:pt x="1356448" y="541785"/>
                  </a:lnTo>
                  <a:lnTo>
                    <a:pt x="1364788" y="588784"/>
                  </a:lnTo>
                  <a:lnTo>
                    <a:pt x="1369877" y="636828"/>
                  </a:lnTo>
                  <a:lnTo>
                    <a:pt x="1371600" y="685800"/>
                  </a:lnTo>
                  <a:lnTo>
                    <a:pt x="1369877" y="734771"/>
                  </a:lnTo>
                  <a:lnTo>
                    <a:pt x="1364788" y="782815"/>
                  </a:lnTo>
                  <a:lnTo>
                    <a:pt x="1356448" y="829814"/>
                  </a:lnTo>
                  <a:lnTo>
                    <a:pt x="1344974" y="875652"/>
                  </a:lnTo>
                  <a:lnTo>
                    <a:pt x="1330481" y="920213"/>
                  </a:lnTo>
                  <a:lnTo>
                    <a:pt x="1313085" y="963381"/>
                  </a:lnTo>
                  <a:lnTo>
                    <a:pt x="1292903" y="1005040"/>
                  </a:lnTo>
                  <a:lnTo>
                    <a:pt x="1270051" y="1045074"/>
                  </a:lnTo>
                  <a:lnTo>
                    <a:pt x="1244645" y="1083366"/>
                  </a:lnTo>
                  <a:lnTo>
                    <a:pt x="1216801" y="1119801"/>
                  </a:lnTo>
                  <a:lnTo>
                    <a:pt x="1186635" y="1154263"/>
                  </a:lnTo>
                  <a:lnTo>
                    <a:pt x="1154263" y="1186635"/>
                  </a:lnTo>
                  <a:lnTo>
                    <a:pt x="1119801" y="1216801"/>
                  </a:lnTo>
                  <a:lnTo>
                    <a:pt x="1083366" y="1244645"/>
                  </a:lnTo>
                  <a:lnTo>
                    <a:pt x="1045074" y="1270051"/>
                  </a:lnTo>
                  <a:lnTo>
                    <a:pt x="1005040" y="1292903"/>
                  </a:lnTo>
                  <a:lnTo>
                    <a:pt x="963381" y="1313085"/>
                  </a:lnTo>
                  <a:lnTo>
                    <a:pt x="920213" y="1330481"/>
                  </a:lnTo>
                  <a:lnTo>
                    <a:pt x="875652" y="1344974"/>
                  </a:lnTo>
                  <a:lnTo>
                    <a:pt x="829814" y="1356448"/>
                  </a:lnTo>
                  <a:lnTo>
                    <a:pt x="782815" y="1364788"/>
                  </a:lnTo>
                  <a:lnTo>
                    <a:pt x="734771" y="1369877"/>
                  </a:lnTo>
                  <a:lnTo>
                    <a:pt x="685800" y="1371600"/>
                  </a:lnTo>
                  <a:lnTo>
                    <a:pt x="636828" y="1369877"/>
                  </a:lnTo>
                  <a:lnTo>
                    <a:pt x="588784" y="1364788"/>
                  </a:lnTo>
                  <a:lnTo>
                    <a:pt x="541785" y="1356448"/>
                  </a:lnTo>
                  <a:lnTo>
                    <a:pt x="495947" y="1344974"/>
                  </a:lnTo>
                  <a:lnTo>
                    <a:pt x="451386" y="1330481"/>
                  </a:lnTo>
                  <a:lnTo>
                    <a:pt x="408218" y="1313085"/>
                  </a:lnTo>
                  <a:lnTo>
                    <a:pt x="366559" y="1292903"/>
                  </a:lnTo>
                  <a:lnTo>
                    <a:pt x="326525" y="1270051"/>
                  </a:lnTo>
                  <a:lnTo>
                    <a:pt x="288233" y="1244645"/>
                  </a:lnTo>
                  <a:lnTo>
                    <a:pt x="251798" y="1216801"/>
                  </a:lnTo>
                  <a:lnTo>
                    <a:pt x="217336" y="1186635"/>
                  </a:lnTo>
                  <a:lnTo>
                    <a:pt x="184964" y="1154263"/>
                  </a:lnTo>
                  <a:lnTo>
                    <a:pt x="154798" y="1119801"/>
                  </a:lnTo>
                  <a:lnTo>
                    <a:pt x="126954" y="1083366"/>
                  </a:lnTo>
                  <a:lnTo>
                    <a:pt x="101548" y="1045074"/>
                  </a:lnTo>
                  <a:lnTo>
                    <a:pt x="78696" y="1005040"/>
                  </a:lnTo>
                  <a:lnTo>
                    <a:pt x="58514" y="963381"/>
                  </a:lnTo>
                  <a:lnTo>
                    <a:pt x="41118" y="920213"/>
                  </a:lnTo>
                  <a:lnTo>
                    <a:pt x="26625" y="875652"/>
                  </a:lnTo>
                  <a:lnTo>
                    <a:pt x="15151" y="829814"/>
                  </a:lnTo>
                  <a:lnTo>
                    <a:pt x="6811" y="782815"/>
                  </a:lnTo>
                  <a:lnTo>
                    <a:pt x="1722" y="734771"/>
                  </a:lnTo>
                  <a:lnTo>
                    <a:pt x="0" y="685800"/>
                  </a:lnTo>
                  <a:close/>
                </a:path>
              </a:pathLst>
            </a:custGeom>
            <a:ln w="9525">
              <a:solidFill>
                <a:srgbClr val="000000"/>
              </a:solidFill>
            </a:ln>
          </p:spPr>
          <p:txBody>
            <a:bodyPr wrap="square" lIns="0" tIns="0" rIns="0" bIns="0" rtlCol="0"/>
            <a:lstStyle/>
            <a:p>
              <a:endParaRPr/>
            </a:p>
          </p:txBody>
        </p:sp>
        <p:sp>
          <p:nvSpPr>
            <p:cNvPr id="11" name="object 11"/>
            <p:cNvSpPr/>
            <p:nvPr/>
          </p:nvSpPr>
          <p:spPr>
            <a:xfrm>
              <a:off x="5486400" y="4800600"/>
              <a:ext cx="1371600" cy="1371600"/>
            </a:xfrm>
            <a:custGeom>
              <a:avLst/>
              <a:gdLst/>
              <a:ahLst/>
              <a:cxnLst/>
              <a:rect l="l" t="t" r="r" b="b"/>
              <a:pathLst>
                <a:path w="1371600" h="1371600">
                  <a:moveTo>
                    <a:pt x="685800" y="0"/>
                  </a:moveTo>
                  <a:lnTo>
                    <a:pt x="636828" y="1722"/>
                  </a:lnTo>
                  <a:lnTo>
                    <a:pt x="588784" y="6811"/>
                  </a:lnTo>
                  <a:lnTo>
                    <a:pt x="541785" y="15151"/>
                  </a:lnTo>
                  <a:lnTo>
                    <a:pt x="495947" y="26625"/>
                  </a:lnTo>
                  <a:lnTo>
                    <a:pt x="451386" y="41118"/>
                  </a:lnTo>
                  <a:lnTo>
                    <a:pt x="408218" y="58514"/>
                  </a:lnTo>
                  <a:lnTo>
                    <a:pt x="366559" y="78696"/>
                  </a:lnTo>
                  <a:lnTo>
                    <a:pt x="326525" y="101548"/>
                  </a:lnTo>
                  <a:lnTo>
                    <a:pt x="288233" y="126954"/>
                  </a:lnTo>
                  <a:lnTo>
                    <a:pt x="251798" y="154798"/>
                  </a:lnTo>
                  <a:lnTo>
                    <a:pt x="217336" y="184964"/>
                  </a:lnTo>
                  <a:lnTo>
                    <a:pt x="184964" y="217336"/>
                  </a:lnTo>
                  <a:lnTo>
                    <a:pt x="154798" y="251798"/>
                  </a:lnTo>
                  <a:lnTo>
                    <a:pt x="126954" y="288233"/>
                  </a:lnTo>
                  <a:lnTo>
                    <a:pt x="101548" y="326525"/>
                  </a:lnTo>
                  <a:lnTo>
                    <a:pt x="78696" y="366559"/>
                  </a:lnTo>
                  <a:lnTo>
                    <a:pt x="58514" y="408218"/>
                  </a:lnTo>
                  <a:lnTo>
                    <a:pt x="41118" y="451386"/>
                  </a:lnTo>
                  <a:lnTo>
                    <a:pt x="26625" y="495947"/>
                  </a:lnTo>
                  <a:lnTo>
                    <a:pt x="15151" y="541785"/>
                  </a:lnTo>
                  <a:lnTo>
                    <a:pt x="6811" y="588784"/>
                  </a:lnTo>
                  <a:lnTo>
                    <a:pt x="1722" y="636828"/>
                  </a:lnTo>
                  <a:lnTo>
                    <a:pt x="0" y="685800"/>
                  </a:lnTo>
                  <a:lnTo>
                    <a:pt x="1722" y="734776"/>
                  </a:lnTo>
                  <a:lnTo>
                    <a:pt x="6811" y="782823"/>
                  </a:lnTo>
                  <a:lnTo>
                    <a:pt x="15151" y="829825"/>
                  </a:lnTo>
                  <a:lnTo>
                    <a:pt x="26625" y="875665"/>
                  </a:lnTo>
                  <a:lnTo>
                    <a:pt x="41118" y="920228"/>
                  </a:lnTo>
                  <a:lnTo>
                    <a:pt x="58514" y="963397"/>
                  </a:lnTo>
                  <a:lnTo>
                    <a:pt x="78696" y="1005057"/>
                  </a:lnTo>
                  <a:lnTo>
                    <a:pt x="101548" y="1045091"/>
                  </a:lnTo>
                  <a:lnTo>
                    <a:pt x="126954" y="1083383"/>
                  </a:lnTo>
                  <a:lnTo>
                    <a:pt x="154798" y="1119817"/>
                  </a:lnTo>
                  <a:lnTo>
                    <a:pt x="184964" y="1154278"/>
                  </a:lnTo>
                  <a:lnTo>
                    <a:pt x="217336" y="1186648"/>
                  </a:lnTo>
                  <a:lnTo>
                    <a:pt x="251798" y="1216813"/>
                  </a:lnTo>
                  <a:lnTo>
                    <a:pt x="288233" y="1244656"/>
                  </a:lnTo>
                  <a:lnTo>
                    <a:pt x="326525" y="1270060"/>
                  </a:lnTo>
                  <a:lnTo>
                    <a:pt x="366559" y="1292911"/>
                  </a:lnTo>
                  <a:lnTo>
                    <a:pt x="408218" y="1313091"/>
                  </a:lnTo>
                  <a:lnTo>
                    <a:pt x="451386" y="1330485"/>
                  </a:lnTo>
                  <a:lnTo>
                    <a:pt x="495947" y="1344977"/>
                  </a:lnTo>
                  <a:lnTo>
                    <a:pt x="541785" y="1356450"/>
                  </a:lnTo>
                  <a:lnTo>
                    <a:pt x="588784" y="1364789"/>
                  </a:lnTo>
                  <a:lnTo>
                    <a:pt x="636828" y="1369878"/>
                  </a:lnTo>
                  <a:lnTo>
                    <a:pt x="685800" y="1371600"/>
                  </a:lnTo>
                  <a:lnTo>
                    <a:pt x="734771" y="1369878"/>
                  </a:lnTo>
                  <a:lnTo>
                    <a:pt x="782815" y="1364789"/>
                  </a:lnTo>
                  <a:lnTo>
                    <a:pt x="829814" y="1356450"/>
                  </a:lnTo>
                  <a:lnTo>
                    <a:pt x="875652" y="1344977"/>
                  </a:lnTo>
                  <a:lnTo>
                    <a:pt x="920213" y="1330485"/>
                  </a:lnTo>
                  <a:lnTo>
                    <a:pt x="963381" y="1313091"/>
                  </a:lnTo>
                  <a:lnTo>
                    <a:pt x="1005040" y="1292911"/>
                  </a:lnTo>
                  <a:lnTo>
                    <a:pt x="1045074" y="1270060"/>
                  </a:lnTo>
                  <a:lnTo>
                    <a:pt x="1083366" y="1244656"/>
                  </a:lnTo>
                  <a:lnTo>
                    <a:pt x="1119801" y="1216813"/>
                  </a:lnTo>
                  <a:lnTo>
                    <a:pt x="1154263" y="1186648"/>
                  </a:lnTo>
                  <a:lnTo>
                    <a:pt x="1186635" y="1154278"/>
                  </a:lnTo>
                  <a:lnTo>
                    <a:pt x="1216801" y="1119817"/>
                  </a:lnTo>
                  <a:lnTo>
                    <a:pt x="1244645" y="1083383"/>
                  </a:lnTo>
                  <a:lnTo>
                    <a:pt x="1270051" y="1045091"/>
                  </a:lnTo>
                  <a:lnTo>
                    <a:pt x="1292903" y="1005057"/>
                  </a:lnTo>
                  <a:lnTo>
                    <a:pt x="1313085" y="963397"/>
                  </a:lnTo>
                  <a:lnTo>
                    <a:pt x="1330481" y="920228"/>
                  </a:lnTo>
                  <a:lnTo>
                    <a:pt x="1344974" y="875665"/>
                  </a:lnTo>
                  <a:lnTo>
                    <a:pt x="1356448" y="829825"/>
                  </a:lnTo>
                  <a:lnTo>
                    <a:pt x="1364788" y="782823"/>
                  </a:lnTo>
                  <a:lnTo>
                    <a:pt x="1369877" y="734776"/>
                  </a:lnTo>
                  <a:lnTo>
                    <a:pt x="1371600" y="685800"/>
                  </a:lnTo>
                  <a:lnTo>
                    <a:pt x="1369877" y="636828"/>
                  </a:lnTo>
                  <a:lnTo>
                    <a:pt x="1364788" y="588784"/>
                  </a:lnTo>
                  <a:lnTo>
                    <a:pt x="1356448" y="541785"/>
                  </a:lnTo>
                  <a:lnTo>
                    <a:pt x="1344974" y="495947"/>
                  </a:lnTo>
                  <a:lnTo>
                    <a:pt x="1330481" y="451386"/>
                  </a:lnTo>
                  <a:lnTo>
                    <a:pt x="1313085" y="408218"/>
                  </a:lnTo>
                  <a:lnTo>
                    <a:pt x="1292903" y="366559"/>
                  </a:lnTo>
                  <a:lnTo>
                    <a:pt x="1270051" y="326525"/>
                  </a:lnTo>
                  <a:lnTo>
                    <a:pt x="1244645" y="288233"/>
                  </a:lnTo>
                  <a:lnTo>
                    <a:pt x="1216801" y="251798"/>
                  </a:lnTo>
                  <a:lnTo>
                    <a:pt x="1186635" y="217336"/>
                  </a:lnTo>
                  <a:lnTo>
                    <a:pt x="1154263" y="184964"/>
                  </a:lnTo>
                  <a:lnTo>
                    <a:pt x="1119801" y="154798"/>
                  </a:lnTo>
                  <a:lnTo>
                    <a:pt x="1083366" y="126954"/>
                  </a:lnTo>
                  <a:lnTo>
                    <a:pt x="1045074" y="101548"/>
                  </a:lnTo>
                  <a:lnTo>
                    <a:pt x="1005040" y="78696"/>
                  </a:lnTo>
                  <a:lnTo>
                    <a:pt x="963381" y="58514"/>
                  </a:lnTo>
                  <a:lnTo>
                    <a:pt x="920213" y="41118"/>
                  </a:lnTo>
                  <a:lnTo>
                    <a:pt x="875652" y="26625"/>
                  </a:lnTo>
                  <a:lnTo>
                    <a:pt x="829814" y="15151"/>
                  </a:lnTo>
                  <a:lnTo>
                    <a:pt x="782815" y="6811"/>
                  </a:lnTo>
                  <a:lnTo>
                    <a:pt x="734771" y="1722"/>
                  </a:lnTo>
                  <a:lnTo>
                    <a:pt x="685800" y="0"/>
                  </a:lnTo>
                  <a:close/>
                </a:path>
              </a:pathLst>
            </a:custGeom>
            <a:solidFill>
              <a:srgbClr val="FFFFFF"/>
            </a:solidFill>
          </p:spPr>
          <p:txBody>
            <a:bodyPr wrap="square" lIns="0" tIns="0" rIns="0" bIns="0" rtlCol="0"/>
            <a:lstStyle/>
            <a:p>
              <a:endParaRPr/>
            </a:p>
          </p:txBody>
        </p:sp>
        <p:sp>
          <p:nvSpPr>
            <p:cNvPr id="12" name="object 12"/>
            <p:cNvSpPr/>
            <p:nvPr/>
          </p:nvSpPr>
          <p:spPr>
            <a:xfrm>
              <a:off x="76200" y="2971800"/>
              <a:ext cx="6781800" cy="3200400"/>
            </a:xfrm>
            <a:custGeom>
              <a:avLst/>
              <a:gdLst/>
              <a:ahLst/>
              <a:cxnLst/>
              <a:rect l="l" t="t" r="r" b="b"/>
              <a:pathLst>
                <a:path w="6781800" h="3200400">
                  <a:moveTo>
                    <a:pt x="5410200" y="2514600"/>
                  </a:moveTo>
                  <a:lnTo>
                    <a:pt x="5411922" y="2465628"/>
                  </a:lnTo>
                  <a:lnTo>
                    <a:pt x="5417011" y="2417584"/>
                  </a:lnTo>
                  <a:lnTo>
                    <a:pt x="5425351" y="2370585"/>
                  </a:lnTo>
                  <a:lnTo>
                    <a:pt x="5436825" y="2324747"/>
                  </a:lnTo>
                  <a:lnTo>
                    <a:pt x="5451318" y="2280186"/>
                  </a:lnTo>
                  <a:lnTo>
                    <a:pt x="5468714" y="2237018"/>
                  </a:lnTo>
                  <a:lnTo>
                    <a:pt x="5488896" y="2195359"/>
                  </a:lnTo>
                  <a:lnTo>
                    <a:pt x="5511748" y="2155325"/>
                  </a:lnTo>
                  <a:lnTo>
                    <a:pt x="5537154" y="2117033"/>
                  </a:lnTo>
                  <a:lnTo>
                    <a:pt x="5564998" y="2080598"/>
                  </a:lnTo>
                  <a:lnTo>
                    <a:pt x="5595164" y="2046136"/>
                  </a:lnTo>
                  <a:lnTo>
                    <a:pt x="5627536" y="2013764"/>
                  </a:lnTo>
                  <a:lnTo>
                    <a:pt x="5661998" y="1983598"/>
                  </a:lnTo>
                  <a:lnTo>
                    <a:pt x="5698433" y="1955754"/>
                  </a:lnTo>
                  <a:lnTo>
                    <a:pt x="5736725" y="1930348"/>
                  </a:lnTo>
                  <a:lnTo>
                    <a:pt x="5776759" y="1907496"/>
                  </a:lnTo>
                  <a:lnTo>
                    <a:pt x="5818418" y="1887314"/>
                  </a:lnTo>
                  <a:lnTo>
                    <a:pt x="5861586" y="1869918"/>
                  </a:lnTo>
                  <a:lnTo>
                    <a:pt x="5906147" y="1855425"/>
                  </a:lnTo>
                  <a:lnTo>
                    <a:pt x="5951985" y="1843951"/>
                  </a:lnTo>
                  <a:lnTo>
                    <a:pt x="5998984" y="1835611"/>
                  </a:lnTo>
                  <a:lnTo>
                    <a:pt x="6047028" y="1830522"/>
                  </a:lnTo>
                  <a:lnTo>
                    <a:pt x="6096000" y="1828800"/>
                  </a:lnTo>
                  <a:lnTo>
                    <a:pt x="6144971" y="1830522"/>
                  </a:lnTo>
                  <a:lnTo>
                    <a:pt x="6193015" y="1835611"/>
                  </a:lnTo>
                  <a:lnTo>
                    <a:pt x="6240014" y="1843951"/>
                  </a:lnTo>
                  <a:lnTo>
                    <a:pt x="6285852" y="1855425"/>
                  </a:lnTo>
                  <a:lnTo>
                    <a:pt x="6330413" y="1869918"/>
                  </a:lnTo>
                  <a:lnTo>
                    <a:pt x="6373581" y="1887314"/>
                  </a:lnTo>
                  <a:lnTo>
                    <a:pt x="6415240" y="1907496"/>
                  </a:lnTo>
                  <a:lnTo>
                    <a:pt x="6455274" y="1930348"/>
                  </a:lnTo>
                  <a:lnTo>
                    <a:pt x="6493566" y="1955754"/>
                  </a:lnTo>
                  <a:lnTo>
                    <a:pt x="6530001" y="1983598"/>
                  </a:lnTo>
                  <a:lnTo>
                    <a:pt x="6564463" y="2013764"/>
                  </a:lnTo>
                  <a:lnTo>
                    <a:pt x="6596835" y="2046136"/>
                  </a:lnTo>
                  <a:lnTo>
                    <a:pt x="6627001" y="2080598"/>
                  </a:lnTo>
                  <a:lnTo>
                    <a:pt x="6654845" y="2117033"/>
                  </a:lnTo>
                  <a:lnTo>
                    <a:pt x="6680251" y="2155325"/>
                  </a:lnTo>
                  <a:lnTo>
                    <a:pt x="6703103" y="2195359"/>
                  </a:lnTo>
                  <a:lnTo>
                    <a:pt x="6723285" y="2237018"/>
                  </a:lnTo>
                  <a:lnTo>
                    <a:pt x="6740681" y="2280186"/>
                  </a:lnTo>
                  <a:lnTo>
                    <a:pt x="6755174" y="2324747"/>
                  </a:lnTo>
                  <a:lnTo>
                    <a:pt x="6766648" y="2370585"/>
                  </a:lnTo>
                  <a:lnTo>
                    <a:pt x="6774988" y="2417584"/>
                  </a:lnTo>
                  <a:lnTo>
                    <a:pt x="6780077" y="2465628"/>
                  </a:lnTo>
                  <a:lnTo>
                    <a:pt x="6781800" y="2514600"/>
                  </a:lnTo>
                  <a:lnTo>
                    <a:pt x="6780077" y="2563576"/>
                  </a:lnTo>
                  <a:lnTo>
                    <a:pt x="6774988" y="2611623"/>
                  </a:lnTo>
                  <a:lnTo>
                    <a:pt x="6766648" y="2658625"/>
                  </a:lnTo>
                  <a:lnTo>
                    <a:pt x="6755174" y="2704465"/>
                  </a:lnTo>
                  <a:lnTo>
                    <a:pt x="6740681" y="2749028"/>
                  </a:lnTo>
                  <a:lnTo>
                    <a:pt x="6723285" y="2792197"/>
                  </a:lnTo>
                  <a:lnTo>
                    <a:pt x="6703103" y="2833857"/>
                  </a:lnTo>
                  <a:lnTo>
                    <a:pt x="6680251" y="2873891"/>
                  </a:lnTo>
                  <a:lnTo>
                    <a:pt x="6654845" y="2912183"/>
                  </a:lnTo>
                  <a:lnTo>
                    <a:pt x="6627001" y="2948617"/>
                  </a:lnTo>
                  <a:lnTo>
                    <a:pt x="6596835" y="2983078"/>
                  </a:lnTo>
                  <a:lnTo>
                    <a:pt x="6564463" y="3015448"/>
                  </a:lnTo>
                  <a:lnTo>
                    <a:pt x="6530001" y="3045613"/>
                  </a:lnTo>
                  <a:lnTo>
                    <a:pt x="6493566" y="3073456"/>
                  </a:lnTo>
                  <a:lnTo>
                    <a:pt x="6455274" y="3098860"/>
                  </a:lnTo>
                  <a:lnTo>
                    <a:pt x="6415240" y="3121711"/>
                  </a:lnTo>
                  <a:lnTo>
                    <a:pt x="6373581" y="3141891"/>
                  </a:lnTo>
                  <a:lnTo>
                    <a:pt x="6330413" y="3159285"/>
                  </a:lnTo>
                  <a:lnTo>
                    <a:pt x="6285852" y="3173777"/>
                  </a:lnTo>
                  <a:lnTo>
                    <a:pt x="6240014" y="3185250"/>
                  </a:lnTo>
                  <a:lnTo>
                    <a:pt x="6193015" y="3193589"/>
                  </a:lnTo>
                  <a:lnTo>
                    <a:pt x="6144971" y="3198678"/>
                  </a:lnTo>
                  <a:lnTo>
                    <a:pt x="6096000" y="3200400"/>
                  </a:lnTo>
                  <a:lnTo>
                    <a:pt x="6047028" y="3198678"/>
                  </a:lnTo>
                  <a:lnTo>
                    <a:pt x="5998984" y="3193589"/>
                  </a:lnTo>
                  <a:lnTo>
                    <a:pt x="5951985" y="3185250"/>
                  </a:lnTo>
                  <a:lnTo>
                    <a:pt x="5906147" y="3173777"/>
                  </a:lnTo>
                  <a:lnTo>
                    <a:pt x="5861586" y="3159285"/>
                  </a:lnTo>
                  <a:lnTo>
                    <a:pt x="5818418" y="3141891"/>
                  </a:lnTo>
                  <a:lnTo>
                    <a:pt x="5776759" y="3121711"/>
                  </a:lnTo>
                  <a:lnTo>
                    <a:pt x="5736725" y="3098860"/>
                  </a:lnTo>
                  <a:lnTo>
                    <a:pt x="5698433" y="3073456"/>
                  </a:lnTo>
                  <a:lnTo>
                    <a:pt x="5661998" y="3045613"/>
                  </a:lnTo>
                  <a:lnTo>
                    <a:pt x="5627536" y="3015448"/>
                  </a:lnTo>
                  <a:lnTo>
                    <a:pt x="5595164" y="2983078"/>
                  </a:lnTo>
                  <a:lnTo>
                    <a:pt x="5564998" y="2948617"/>
                  </a:lnTo>
                  <a:lnTo>
                    <a:pt x="5537154" y="2912183"/>
                  </a:lnTo>
                  <a:lnTo>
                    <a:pt x="5511748" y="2873891"/>
                  </a:lnTo>
                  <a:lnTo>
                    <a:pt x="5488896" y="2833857"/>
                  </a:lnTo>
                  <a:lnTo>
                    <a:pt x="5468714" y="2792197"/>
                  </a:lnTo>
                  <a:lnTo>
                    <a:pt x="5451318" y="2749028"/>
                  </a:lnTo>
                  <a:lnTo>
                    <a:pt x="5436825" y="2704465"/>
                  </a:lnTo>
                  <a:lnTo>
                    <a:pt x="5425351" y="2658625"/>
                  </a:lnTo>
                  <a:lnTo>
                    <a:pt x="5417011" y="2611623"/>
                  </a:lnTo>
                  <a:lnTo>
                    <a:pt x="5411922" y="2563576"/>
                  </a:lnTo>
                  <a:lnTo>
                    <a:pt x="5410200" y="2514600"/>
                  </a:lnTo>
                  <a:close/>
                </a:path>
                <a:path w="6781800" h="3200400">
                  <a:moveTo>
                    <a:pt x="0" y="1028700"/>
                  </a:moveTo>
                  <a:lnTo>
                    <a:pt x="1078" y="980269"/>
                  </a:lnTo>
                  <a:lnTo>
                    <a:pt x="4281" y="932415"/>
                  </a:lnTo>
                  <a:lnTo>
                    <a:pt x="9561" y="885187"/>
                  </a:lnTo>
                  <a:lnTo>
                    <a:pt x="16870" y="838635"/>
                  </a:lnTo>
                  <a:lnTo>
                    <a:pt x="26162" y="792808"/>
                  </a:lnTo>
                  <a:lnTo>
                    <a:pt x="37388" y="747756"/>
                  </a:lnTo>
                  <a:lnTo>
                    <a:pt x="50501" y="703527"/>
                  </a:lnTo>
                  <a:lnTo>
                    <a:pt x="65453" y="660171"/>
                  </a:lnTo>
                  <a:lnTo>
                    <a:pt x="82198" y="617737"/>
                  </a:lnTo>
                  <a:lnTo>
                    <a:pt x="100686" y="576276"/>
                  </a:lnTo>
                  <a:lnTo>
                    <a:pt x="120870" y="535836"/>
                  </a:lnTo>
                  <a:lnTo>
                    <a:pt x="142704" y="496466"/>
                  </a:lnTo>
                  <a:lnTo>
                    <a:pt x="166139" y="458216"/>
                  </a:lnTo>
                  <a:lnTo>
                    <a:pt x="191129" y="421136"/>
                  </a:lnTo>
                  <a:lnTo>
                    <a:pt x="217624" y="385274"/>
                  </a:lnTo>
                  <a:lnTo>
                    <a:pt x="245578" y="350680"/>
                  </a:lnTo>
                  <a:lnTo>
                    <a:pt x="274944" y="317404"/>
                  </a:lnTo>
                  <a:lnTo>
                    <a:pt x="305672" y="285494"/>
                  </a:lnTo>
                  <a:lnTo>
                    <a:pt x="337717" y="255001"/>
                  </a:lnTo>
                  <a:lnTo>
                    <a:pt x="371031" y="225974"/>
                  </a:lnTo>
                  <a:lnTo>
                    <a:pt x="405565" y="198461"/>
                  </a:lnTo>
                  <a:lnTo>
                    <a:pt x="441273" y="172512"/>
                  </a:lnTo>
                  <a:lnTo>
                    <a:pt x="478106" y="148178"/>
                  </a:lnTo>
                  <a:lnTo>
                    <a:pt x="516018" y="125506"/>
                  </a:lnTo>
                  <a:lnTo>
                    <a:pt x="554960" y="104547"/>
                  </a:lnTo>
                  <a:lnTo>
                    <a:pt x="594885" y="85349"/>
                  </a:lnTo>
                  <a:lnTo>
                    <a:pt x="635746" y="67963"/>
                  </a:lnTo>
                  <a:lnTo>
                    <a:pt x="677494" y="52437"/>
                  </a:lnTo>
                  <a:lnTo>
                    <a:pt x="720083" y="38821"/>
                  </a:lnTo>
                  <a:lnTo>
                    <a:pt x="763465" y="27165"/>
                  </a:lnTo>
                  <a:lnTo>
                    <a:pt x="807592" y="17517"/>
                  </a:lnTo>
                  <a:lnTo>
                    <a:pt x="852416" y="9927"/>
                  </a:lnTo>
                  <a:lnTo>
                    <a:pt x="897891" y="4445"/>
                  </a:lnTo>
                  <a:lnTo>
                    <a:pt x="943968" y="1119"/>
                  </a:lnTo>
                  <a:lnTo>
                    <a:pt x="990600" y="0"/>
                  </a:lnTo>
                  <a:lnTo>
                    <a:pt x="1037233" y="1119"/>
                  </a:lnTo>
                  <a:lnTo>
                    <a:pt x="1083312" y="4445"/>
                  </a:lnTo>
                  <a:lnTo>
                    <a:pt x="1128788" y="9927"/>
                  </a:lnTo>
                  <a:lnTo>
                    <a:pt x="1173614" y="17517"/>
                  </a:lnTo>
                  <a:lnTo>
                    <a:pt x="1217742" y="27165"/>
                  </a:lnTo>
                  <a:lnTo>
                    <a:pt x="1261125" y="38821"/>
                  </a:lnTo>
                  <a:lnTo>
                    <a:pt x="1303714" y="52437"/>
                  </a:lnTo>
                  <a:lnTo>
                    <a:pt x="1345464" y="67963"/>
                  </a:lnTo>
                  <a:lnTo>
                    <a:pt x="1386325" y="85349"/>
                  </a:lnTo>
                  <a:lnTo>
                    <a:pt x="1426250" y="104547"/>
                  </a:lnTo>
                  <a:lnTo>
                    <a:pt x="1465193" y="125506"/>
                  </a:lnTo>
                  <a:lnTo>
                    <a:pt x="1503104" y="148178"/>
                  </a:lnTo>
                  <a:lnTo>
                    <a:pt x="1539937" y="172512"/>
                  </a:lnTo>
                  <a:lnTo>
                    <a:pt x="1575645" y="198461"/>
                  </a:lnTo>
                  <a:lnTo>
                    <a:pt x="1610179" y="225974"/>
                  </a:lnTo>
                  <a:lnTo>
                    <a:pt x="1643492" y="255001"/>
                  </a:lnTo>
                  <a:lnTo>
                    <a:pt x="1675536" y="285494"/>
                  </a:lnTo>
                  <a:lnTo>
                    <a:pt x="1706265" y="317404"/>
                  </a:lnTo>
                  <a:lnTo>
                    <a:pt x="1735629" y="350680"/>
                  </a:lnTo>
                  <a:lnTo>
                    <a:pt x="1763583" y="385274"/>
                  </a:lnTo>
                  <a:lnTo>
                    <a:pt x="1790078" y="421136"/>
                  </a:lnTo>
                  <a:lnTo>
                    <a:pt x="1815066" y="458216"/>
                  </a:lnTo>
                  <a:lnTo>
                    <a:pt x="1838501" y="496466"/>
                  </a:lnTo>
                  <a:lnTo>
                    <a:pt x="1860334" y="535836"/>
                  </a:lnTo>
                  <a:lnTo>
                    <a:pt x="1880518" y="576276"/>
                  </a:lnTo>
                  <a:lnTo>
                    <a:pt x="1899005" y="617737"/>
                  </a:lnTo>
                  <a:lnTo>
                    <a:pt x="1915749" y="660171"/>
                  </a:lnTo>
                  <a:lnTo>
                    <a:pt x="1930700" y="703527"/>
                  </a:lnTo>
                  <a:lnTo>
                    <a:pt x="1943813" y="747756"/>
                  </a:lnTo>
                  <a:lnTo>
                    <a:pt x="1955038" y="792808"/>
                  </a:lnTo>
                  <a:lnTo>
                    <a:pt x="1964329" y="838635"/>
                  </a:lnTo>
                  <a:lnTo>
                    <a:pt x="1971639" y="885187"/>
                  </a:lnTo>
                  <a:lnTo>
                    <a:pt x="1976919" y="932415"/>
                  </a:lnTo>
                  <a:lnTo>
                    <a:pt x="1980121" y="980269"/>
                  </a:lnTo>
                  <a:lnTo>
                    <a:pt x="1981200" y="1028700"/>
                  </a:lnTo>
                  <a:lnTo>
                    <a:pt x="1980121" y="1077130"/>
                  </a:lnTo>
                  <a:lnTo>
                    <a:pt x="1976919" y="1124984"/>
                  </a:lnTo>
                  <a:lnTo>
                    <a:pt x="1971639" y="1172212"/>
                  </a:lnTo>
                  <a:lnTo>
                    <a:pt x="1964329" y="1218764"/>
                  </a:lnTo>
                  <a:lnTo>
                    <a:pt x="1955038" y="1264591"/>
                  </a:lnTo>
                  <a:lnTo>
                    <a:pt x="1943813" y="1309643"/>
                  </a:lnTo>
                  <a:lnTo>
                    <a:pt x="1930700" y="1353872"/>
                  </a:lnTo>
                  <a:lnTo>
                    <a:pt x="1915749" y="1397228"/>
                  </a:lnTo>
                  <a:lnTo>
                    <a:pt x="1899005" y="1439662"/>
                  </a:lnTo>
                  <a:lnTo>
                    <a:pt x="1880518" y="1481123"/>
                  </a:lnTo>
                  <a:lnTo>
                    <a:pt x="1860334" y="1521563"/>
                  </a:lnTo>
                  <a:lnTo>
                    <a:pt x="1838501" y="1560933"/>
                  </a:lnTo>
                  <a:lnTo>
                    <a:pt x="1815066" y="1599183"/>
                  </a:lnTo>
                  <a:lnTo>
                    <a:pt x="1790078" y="1636263"/>
                  </a:lnTo>
                  <a:lnTo>
                    <a:pt x="1763583" y="1672125"/>
                  </a:lnTo>
                  <a:lnTo>
                    <a:pt x="1735629" y="1706719"/>
                  </a:lnTo>
                  <a:lnTo>
                    <a:pt x="1706265" y="1739995"/>
                  </a:lnTo>
                  <a:lnTo>
                    <a:pt x="1675536" y="1771905"/>
                  </a:lnTo>
                  <a:lnTo>
                    <a:pt x="1643492" y="1802398"/>
                  </a:lnTo>
                  <a:lnTo>
                    <a:pt x="1610179" y="1831425"/>
                  </a:lnTo>
                  <a:lnTo>
                    <a:pt x="1575645" y="1858938"/>
                  </a:lnTo>
                  <a:lnTo>
                    <a:pt x="1539937" y="1884887"/>
                  </a:lnTo>
                  <a:lnTo>
                    <a:pt x="1503104" y="1909221"/>
                  </a:lnTo>
                  <a:lnTo>
                    <a:pt x="1465193" y="1931893"/>
                  </a:lnTo>
                  <a:lnTo>
                    <a:pt x="1426250" y="1952852"/>
                  </a:lnTo>
                  <a:lnTo>
                    <a:pt x="1386325" y="1972050"/>
                  </a:lnTo>
                  <a:lnTo>
                    <a:pt x="1345464" y="1989436"/>
                  </a:lnTo>
                  <a:lnTo>
                    <a:pt x="1303714" y="2004962"/>
                  </a:lnTo>
                  <a:lnTo>
                    <a:pt x="1261125" y="2018578"/>
                  </a:lnTo>
                  <a:lnTo>
                    <a:pt x="1217742" y="2030234"/>
                  </a:lnTo>
                  <a:lnTo>
                    <a:pt x="1173614" y="2039882"/>
                  </a:lnTo>
                  <a:lnTo>
                    <a:pt x="1128788" y="2047472"/>
                  </a:lnTo>
                  <a:lnTo>
                    <a:pt x="1083312" y="2052954"/>
                  </a:lnTo>
                  <a:lnTo>
                    <a:pt x="1037233" y="2056280"/>
                  </a:lnTo>
                  <a:lnTo>
                    <a:pt x="990600" y="2057400"/>
                  </a:lnTo>
                  <a:lnTo>
                    <a:pt x="943968" y="2056280"/>
                  </a:lnTo>
                  <a:lnTo>
                    <a:pt x="897891" y="2052954"/>
                  </a:lnTo>
                  <a:lnTo>
                    <a:pt x="852416" y="2047472"/>
                  </a:lnTo>
                  <a:lnTo>
                    <a:pt x="807592" y="2039882"/>
                  </a:lnTo>
                  <a:lnTo>
                    <a:pt x="763465" y="2030234"/>
                  </a:lnTo>
                  <a:lnTo>
                    <a:pt x="720083" y="2018578"/>
                  </a:lnTo>
                  <a:lnTo>
                    <a:pt x="677494" y="2004962"/>
                  </a:lnTo>
                  <a:lnTo>
                    <a:pt x="635746" y="1989436"/>
                  </a:lnTo>
                  <a:lnTo>
                    <a:pt x="594885" y="1972050"/>
                  </a:lnTo>
                  <a:lnTo>
                    <a:pt x="554960" y="1952852"/>
                  </a:lnTo>
                  <a:lnTo>
                    <a:pt x="516018" y="1931893"/>
                  </a:lnTo>
                  <a:lnTo>
                    <a:pt x="478106" y="1909221"/>
                  </a:lnTo>
                  <a:lnTo>
                    <a:pt x="441273" y="1884887"/>
                  </a:lnTo>
                  <a:lnTo>
                    <a:pt x="405565" y="1858938"/>
                  </a:lnTo>
                  <a:lnTo>
                    <a:pt x="371031" y="1831425"/>
                  </a:lnTo>
                  <a:lnTo>
                    <a:pt x="337717" y="1802398"/>
                  </a:lnTo>
                  <a:lnTo>
                    <a:pt x="305672" y="1771905"/>
                  </a:lnTo>
                  <a:lnTo>
                    <a:pt x="274944" y="1739995"/>
                  </a:lnTo>
                  <a:lnTo>
                    <a:pt x="245578" y="1706719"/>
                  </a:lnTo>
                  <a:lnTo>
                    <a:pt x="217624" y="1672125"/>
                  </a:lnTo>
                  <a:lnTo>
                    <a:pt x="191129" y="1636263"/>
                  </a:lnTo>
                  <a:lnTo>
                    <a:pt x="166139" y="1599183"/>
                  </a:lnTo>
                  <a:lnTo>
                    <a:pt x="142704" y="1560933"/>
                  </a:lnTo>
                  <a:lnTo>
                    <a:pt x="120870" y="1521563"/>
                  </a:lnTo>
                  <a:lnTo>
                    <a:pt x="100686" y="1481123"/>
                  </a:lnTo>
                  <a:lnTo>
                    <a:pt x="82198" y="1439662"/>
                  </a:lnTo>
                  <a:lnTo>
                    <a:pt x="65453" y="1397228"/>
                  </a:lnTo>
                  <a:lnTo>
                    <a:pt x="50501" y="1353872"/>
                  </a:lnTo>
                  <a:lnTo>
                    <a:pt x="37388" y="1309643"/>
                  </a:lnTo>
                  <a:lnTo>
                    <a:pt x="26162" y="1264591"/>
                  </a:lnTo>
                  <a:lnTo>
                    <a:pt x="16870" y="1218764"/>
                  </a:lnTo>
                  <a:lnTo>
                    <a:pt x="9561" y="1172212"/>
                  </a:lnTo>
                  <a:lnTo>
                    <a:pt x="4281" y="1124984"/>
                  </a:lnTo>
                  <a:lnTo>
                    <a:pt x="1078" y="1077130"/>
                  </a:lnTo>
                  <a:lnTo>
                    <a:pt x="0" y="1028700"/>
                  </a:lnTo>
                  <a:close/>
                </a:path>
              </a:pathLst>
            </a:custGeom>
            <a:ln w="9525">
              <a:solidFill>
                <a:srgbClr val="000000"/>
              </a:solidFill>
            </a:ln>
          </p:spPr>
          <p:txBody>
            <a:bodyPr wrap="square" lIns="0" tIns="0" rIns="0" bIns="0" rtlCol="0"/>
            <a:lstStyle/>
            <a:p>
              <a:endParaRPr/>
            </a:p>
          </p:txBody>
        </p:sp>
      </p:grpSp>
      <p:sp>
        <p:nvSpPr>
          <p:cNvPr id="13" name="object 13"/>
          <p:cNvSpPr txBox="1">
            <a:spLocks noGrp="1"/>
          </p:cNvSpPr>
          <p:nvPr>
            <p:ph type="title"/>
          </p:nvPr>
        </p:nvSpPr>
        <p:spPr>
          <a:xfrm>
            <a:off x="457200" y="274700"/>
            <a:ext cx="8229600" cy="1143000"/>
          </a:xfrm>
          <a:prstGeom prst="rect">
            <a:avLst/>
          </a:prstGeom>
          <a:ln w="9525">
            <a:solidFill>
              <a:srgbClr val="000000"/>
            </a:solidFill>
          </a:ln>
        </p:spPr>
        <p:txBody>
          <a:bodyPr vert="horz" wrap="square" lIns="0" tIns="200025" rIns="0" bIns="0" rtlCol="0">
            <a:spAutoFit/>
          </a:bodyPr>
          <a:lstStyle/>
          <a:p>
            <a:pPr algn="ctr">
              <a:lnSpc>
                <a:spcPct val="100000"/>
              </a:lnSpc>
              <a:spcBef>
                <a:spcPts val="1575"/>
              </a:spcBef>
            </a:pPr>
            <a:r>
              <a:rPr spc="-10" dirty="0"/>
              <a:t>Structure</a:t>
            </a:r>
            <a:r>
              <a:rPr spc="-5" dirty="0"/>
              <a:t> </a:t>
            </a:r>
            <a:r>
              <a:rPr dirty="0"/>
              <a:t>-</a:t>
            </a:r>
            <a:r>
              <a:rPr spc="-5" dirty="0"/>
              <a:t> The</a:t>
            </a:r>
            <a:r>
              <a:rPr spc="-20" dirty="0"/>
              <a:t> </a:t>
            </a:r>
            <a:r>
              <a:rPr spc="-5" dirty="0"/>
              <a:t>CPU</a:t>
            </a:r>
          </a:p>
        </p:txBody>
      </p:sp>
      <p:sp>
        <p:nvSpPr>
          <p:cNvPr id="14" name="object 14"/>
          <p:cNvSpPr txBox="1"/>
          <p:nvPr/>
        </p:nvSpPr>
        <p:spPr>
          <a:xfrm>
            <a:off x="680719" y="3045079"/>
            <a:ext cx="915669"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MT"/>
                <a:cs typeface="Arial MT"/>
              </a:rPr>
              <a:t>Computer</a:t>
            </a:r>
            <a:endParaRPr sz="1600">
              <a:latin typeface="Arial MT"/>
              <a:cs typeface="Arial MT"/>
            </a:endParaRPr>
          </a:p>
        </p:txBody>
      </p:sp>
      <p:sp>
        <p:nvSpPr>
          <p:cNvPr id="15" name="object 15"/>
          <p:cNvSpPr txBox="1"/>
          <p:nvPr/>
        </p:nvSpPr>
        <p:spPr>
          <a:xfrm>
            <a:off x="6631685" y="3002025"/>
            <a:ext cx="928369" cy="75692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Arial MT"/>
                <a:cs typeface="Arial MT"/>
              </a:rPr>
              <a:t>Arithmet</a:t>
            </a:r>
            <a:r>
              <a:rPr sz="1600" dirty="0">
                <a:latin typeface="Arial MT"/>
                <a:cs typeface="Arial MT"/>
              </a:rPr>
              <a:t>i</a:t>
            </a:r>
            <a:r>
              <a:rPr sz="1600" spc="-5" dirty="0">
                <a:latin typeface="Arial MT"/>
                <a:cs typeface="Arial MT"/>
              </a:rPr>
              <a:t>c  and</a:t>
            </a:r>
            <a:endParaRPr sz="1600">
              <a:latin typeface="Arial MT"/>
              <a:cs typeface="Arial MT"/>
            </a:endParaRPr>
          </a:p>
          <a:p>
            <a:pPr marL="12700">
              <a:lnSpc>
                <a:spcPct val="100000"/>
              </a:lnSpc>
            </a:pPr>
            <a:r>
              <a:rPr sz="1600" spc="-5" dirty="0">
                <a:latin typeface="Arial MT"/>
                <a:cs typeface="Arial MT"/>
              </a:rPr>
              <a:t>Logic</a:t>
            </a:r>
            <a:r>
              <a:rPr sz="1600" spc="-65" dirty="0">
                <a:latin typeface="Arial MT"/>
                <a:cs typeface="Arial MT"/>
              </a:rPr>
              <a:t> </a:t>
            </a:r>
            <a:r>
              <a:rPr sz="1600" spc="-5" dirty="0">
                <a:latin typeface="Arial MT"/>
                <a:cs typeface="Arial MT"/>
              </a:rPr>
              <a:t>Unit</a:t>
            </a:r>
            <a:endParaRPr sz="1600">
              <a:latin typeface="Arial MT"/>
              <a:cs typeface="Arial MT"/>
            </a:endParaRPr>
          </a:p>
        </p:txBody>
      </p:sp>
      <p:sp>
        <p:nvSpPr>
          <p:cNvPr id="16" name="object 16"/>
          <p:cNvSpPr txBox="1"/>
          <p:nvPr/>
        </p:nvSpPr>
        <p:spPr>
          <a:xfrm>
            <a:off x="5793485" y="5164658"/>
            <a:ext cx="678815" cy="51308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MT"/>
                <a:cs typeface="Arial MT"/>
              </a:rPr>
              <a:t>Cont</a:t>
            </a:r>
            <a:r>
              <a:rPr sz="1600" spc="-15" dirty="0">
                <a:latin typeface="Arial MT"/>
                <a:cs typeface="Arial MT"/>
              </a:rPr>
              <a:t>r</a:t>
            </a:r>
            <a:r>
              <a:rPr sz="1600" spc="-5" dirty="0">
                <a:latin typeface="Arial MT"/>
                <a:cs typeface="Arial MT"/>
              </a:rPr>
              <a:t>ol</a:t>
            </a:r>
            <a:endParaRPr sz="1600">
              <a:latin typeface="Arial MT"/>
              <a:cs typeface="Arial MT"/>
            </a:endParaRPr>
          </a:p>
          <a:p>
            <a:pPr marL="12700">
              <a:lnSpc>
                <a:spcPct val="100000"/>
              </a:lnSpc>
            </a:pPr>
            <a:r>
              <a:rPr sz="1600" spc="-5" dirty="0">
                <a:latin typeface="Arial MT"/>
                <a:cs typeface="Arial MT"/>
              </a:rPr>
              <a:t>Unit</a:t>
            </a:r>
            <a:endParaRPr sz="1600">
              <a:latin typeface="Arial MT"/>
              <a:cs typeface="Arial MT"/>
            </a:endParaRPr>
          </a:p>
        </p:txBody>
      </p:sp>
      <p:sp>
        <p:nvSpPr>
          <p:cNvPr id="17" name="object 17"/>
          <p:cNvSpPr txBox="1"/>
          <p:nvPr/>
        </p:nvSpPr>
        <p:spPr>
          <a:xfrm>
            <a:off x="5488685" y="4097782"/>
            <a:ext cx="1413510"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Arial MT"/>
                <a:cs typeface="Arial MT"/>
              </a:rPr>
              <a:t>Internal CPU </a:t>
            </a:r>
            <a:r>
              <a:rPr sz="1600" dirty="0">
                <a:latin typeface="Arial MT"/>
                <a:cs typeface="Arial MT"/>
              </a:rPr>
              <a:t> </a:t>
            </a:r>
            <a:r>
              <a:rPr sz="1600" spc="-5" dirty="0">
                <a:latin typeface="Arial MT"/>
                <a:cs typeface="Arial MT"/>
              </a:rPr>
              <a:t>Interconne</a:t>
            </a:r>
            <a:r>
              <a:rPr sz="1600" dirty="0">
                <a:latin typeface="Arial MT"/>
                <a:cs typeface="Arial MT"/>
              </a:rPr>
              <a:t>c</a:t>
            </a:r>
            <a:r>
              <a:rPr sz="1600" spc="-5" dirty="0">
                <a:latin typeface="Arial MT"/>
                <a:cs typeface="Arial MT"/>
              </a:rPr>
              <a:t>tion</a:t>
            </a:r>
            <a:endParaRPr sz="1600">
              <a:latin typeface="Arial MT"/>
              <a:cs typeface="Arial MT"/>
            </a:endParaRPr>
          </a:p>
        </p:txBody>
      </p:sp>
      <p:sp>
        <p:nvSpPr>
          <p:cNvPr id="18" name="object 18"/>
          <p:cNvSpPr/>
          <p:nvPr/>
        </p:nvSpPr>
        <p:spPr>
          <a:xfrm>
            <a:off x="1524000" y="2209800"/>
            <a:ext cx="3886200" cy="4267200"/>
          </a:xfrm>
          <a:custGeom>
            <a:avLst/>
            <a:gdLst/>
            <a:ahLst/>
            <a:cxnLst/>
            <a:rect l="l" t="t" r="r" b="b"/>
            <a:pathLst>
              <a:path w="3886200" h="4267200">
                <a:moveTo>
                  <a:pt x="0" y="1371600"/>
                </a:moveTo>
                <a:lnTo>
                  <a:pt x="3886200" y="0"/>
                </a:lnTo>
              </a:path>
              <a:path w="3886200" h="4267200">
                <a:moveTo>
                  <a:pt x="0" y="2133600"/>
                </a:moveTo>
                <a:lnTo>
                  <a:pt x="3733800" y="4267200"/>
                </a:lnTo>
              </a:path>
            </a:pathLst>
          </a:custGeom>
          <a:ln w="9525">
            <a:solidFill>
              <a:srgbClr val="000000"/>
            </a:solidFill>
          </a:ln>
        </p:spPr>
        <p:txBody>
          <a:bodyPr wrap="square" lIns="0" tIns="0" rIns="0" bIns="0" rtlCol="0"/>
          <a:lstStyle/>
          <a:p>
            <a:endParaRPr/>
          </a:p>
        </p:txBody>
      </p:sp>
      <p:sp>
        <p:nvSpPr>
          <p:cNvPr id="19" name="object 19"/>
          <p:cNvSpPr txBox="1"/>
          <p:nvPr/>
        </p:nvSpPr>
        <p:spPr>
          <a:xfrm>
            <a:off x="4907407" y="3199002"/>
            <a:ext cx="88265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MT"/>
                <a:cs typeface="Arial MT"/>
              </a:rPr>
              <a:t>Registers</a:t>
            </a:r>
            <a:endParaRPr sz="1600">
              <a:latin typeface="Arial MT"/>
              <a:cs typeface="Arial MT"/>
            </a:endParaRPr>
          </a:p>
        </p:txBody>
      </p:sp>
      <p:sp>
        <p:nvSpPr>
          <p:cNvPr id="20" name="object 20"/>
          <p:cNvSpPr/>
          <p:nvPr/>
        </p:nvSpPr>
        <p:spPr>
          <a:xfrm>
            <a:off x="304800" y="3276600"/>
            <a:ext cx="1600200" cy="1066800"/>
          </a:xfrm>
          <a:custGeom>
            <a:avLst/>
            <a:gdLst/>
            <a:ahLst/>
            <a:cxnLst/>
            <a:rect l="l" t="t" r="r" b="b"/>
            <a:pathLst>
              <a:path w="1600200" h="1066800">
                <a:moveTo>
                  <a:pt x="914400" y="685800"/>
                </a:moveTo>
                <a:lnTo>
                  <a:pt x="917530" y="634096"/>
                </a:lnTo>
                <a:lnTo>
                  <a:pt x="926650" y="584508"/>
                </a:lnTo>
                <a:lnTo>
                  <a:pt x="941349" y="537489"/>
                </a:lnTo>
                <a:lnTo>
                  <a:pt x="961220" y="493493"/>
                </a:lnTo>
                <a:lnTo>
                  <a:pt x="985854" y="452974"/>
                </a:lnTo>
                <a:lnTo>
                  <a:pt x="1014841" y="416385"/>
                </a:lnTo>
                <a:lnTo>
                  <a:pt x="1047773" y="384180"/>
                </a:lnTo>
                <a:lnTo>
                  <a:pt x="1084241" y="356813"/>
                </a:lnTo>
                <a:lnTo>
                  <a:pt x="1123836" y="334738"/>
                </a:lnTo>
                <a:lnTo>
                  <a:pt x="1166151" y="318408"/>
                </a:lnTo>
                <a:lnTo>
                  <a:pt x="1210775" y="308277"/>
                </a:lnTo>
                <a:lnTo>
                  <a:pt x="1257300" y="304800"/>
                </a:lnTo>
                <a:lnTo>
                  <a:pt x="1303824" y="308277"/>
                </a:lnTo>
                <a:lnTo>
                  <a:pt x="1348448" y="318408"/>
                </a:lnTo>
                <a:lnTo>
                  <a:pt x="1390763" y="334738"/>
                </a:lnTo>
                <a:lnTo>
                  <a:pt x="1430358" y="356813"/>
                </a:lnTo>
                <a:lnTo>
                  <a:pt x="1466826" y="384180"/>
                </a:lnTo>
                <a:lnTo>
                  <a:pt x="1499758" y="416385"/>
                </a:lnTo>
                <a:lnTo>
                  <a:pt x="1528745" y="452974"/>
                </a:lnTo>
                <a:lnTo>
                  <a:pt x="1553379" y="493493"/>
                </a:lnTo>
                <a:lnTo>
                  <a:pt x="1573250" y="537489"/>
                </a:lnTo>
                <a:lnTo>
                  <a:pt x="1587949" y="584508"/>
                </a:lnTo>
                <a:lnTo>
                  <a:pt x="1597069" y="634096"/>
                </a:lnTo>
                <a:lnTo>
                  <a:pt x="1600200" y="685800"/>
                </a:lnTo>
                <a:lnTo>
                  <a:pt x="1597069" y="737503"/>
                </a:lnTo>
                <a:lnTo>
                  <a:pt x="1587949" y="787091"/>
                </a:lnTo>
                <a:lnTo>
                  <a:pt x="1573250" y="834110"/>
                </a:lnTo>
                <a:lnTo>
                  <a:pt x="1553379" y="878106"/>
                </a:lnTo>
                <a:lnTo>
                  <a:pt x="1528745" y="918625"/>
                </a:lnTo>
                <a:lnTo>
                  <a:pt x="1499758" y="955214"/>
                </a:lnTo>
                <a:lnTo>
                  <a:pt x="1466826" y="987419"/>
                </a:lnTo>
                <a:lnTo>
                  <a:pt x="1430358" y="1014786"/>
                </a:lnTo>
                <a:lnTo>
                  <a:pt x="1390763" y="1036861"/>
                </a:lnTo>
                <a:lnTo>
                  <a:pt x="1348448" y="1053191"/>
                </a:lnTo>
                <a:lnTo>
                  <a:pt x="1303824" y="1063322"/>
                </a:lnTo>
                <a:lnTo>
                  <a:pt x="1257300" y="1066800"/>
                </a:lnTo>
                <a:lnTo>
                  <a:pt x="1210775" y="1063322"/>
                </a:lnTo>
                <a:lnTo>
                  <a:pt x="1166151" y="1053191"/>
                </a:lnTo>
                <a:lnTo>
                  <a:pt x="1123836" y="1036861"/>
                </a:lnTo>
                <a:lnTo>
                  <a:pt x="1084241" y="1014786"/>
                </a:lnTo>
                <a:lnTo>
                  <a:pt x="1047773" y="987419"/>
                </a:lnTo>
                <a:lnTo>
                  <a:pt x="1014841" y="955214"/>
                </a:lnTo>
                <a:lnTo>
                  <a:pt x="985854" y="918625"/>
                </a:lnTo>
                <a:lnTo>
                  <a:pt x="961220" y="878106"/>
                </a:lnTo>
                <a:lnTo>
                  <a:pt x="941349" y="834110"/>
                </a:lnTo>
                <a:lnTo>
                  <a:pt x="926650" y="787091"/>
                </a:lnTo>
                <a:lnTo>
                  <a:pt x="917530" y="737503"/>
                </a:lnTo>
                <a:lnTo>
                  <a:pt x="914400" y="685800"/>
                </a:lnTo>
                <a:close/>
              </a:path>
              <a:path w="1600200" h="1066800">
                <a:moveTo>
                  <a:pt x="0" y="304800"/>
                </a:moveTo>
                <a:lnTo>
                  <a:pt x="3989" y="255374"/>
                </a:lnTo>
                <a:lnTo>
                  <a:pt x="15538" y="208483"/>
                </a:lnTo>
                <a:lnTo>
                  <a:pt x="34020" y="164753"/>
                </a:lnTo>
                <a:lnTo>
                  <a:pt x="58808" y="124815"/>
                </a:lnTo>
                <a:lnTo>
                  <a:pt x="89273" y="89296"/>
                </a:lnTo>
                <a:lnTo>
                  <a:pt x="124788" y="58826"/>
                </a:lnTo>
                <a:lnTo>
                  <a:pt x="164725" y="34032"/>
                </a:lnTo>
                <a:lnTo>
                  <a:pt x="208458" y="15544"/>
                </a:lnTo>
                <a:lnTo>
                  <a:pt x="255359" y="3990"/>
                </a:lnTo>
                <a:lnTo>
                  <a:pt x="304800" y="0"/>
                </a:lnTo>
                <a:lnTo>
                  <a:pt x="354240" y="3990"/>
                </a:lnTo>
                <a:lnTo>
                  <a:pt x="401141" y="15544"/>
                </a:lnTo>
                <a:lnTo>
                  <a:pt x="444874" y="34032"/>
                </a:lnTo>
                <a:lnTo>
                  <a:pt x="484811" y="58826"/>
                </a:lnTo>
                <a:lnTo>
                  <a:pt x="520326" y="89296"/>
                </a:lnTo>
                <a:lnTo>
                  <a:pt x="550791" y="124815"/>
                </a:lnTo>
                <a:lnTo>
                  <a:pt x="575579" y="164753"/>
                </a:lnTo>
                <a:lnTo>
                  <a:pt x="594061" y="208483"/>
                </a:lnTo>
                <a:lnTo>
                  <a:pt x="605610" y="255374"/>
                </a:lnTo>
                <a:lnTo>
                  <a:pt x="609600" y="304800"/>
                </a:lnTo>
                <a:lnTo>
                  <a:pt x="605610" y="354225"/>
                </a:lnTo>
                <a:lnTo>
                  <a:pt x="594061" y="401116"/>
                </a:lnTo>
                <a:lnTo>
                  <a:pt x="575579" y="444846"/>
                </a:lnTo>
                <a:lnTo>
                  <a:pt x="550791" y="484784"/>
                </a:lnTo>
                <a:lnTo>
                  <a:pt x="520326" y="520303"/>
                </a:lnTo>
                <a:lnTo>
                  <a:pt x="484811" y="550773"/>
                </a:lnTo>
                <a:lnTo>
                  <a:pt x="444874" y="575567"/>
                </a:lnTo>
                <a:lnTo>
                  <a:pt x="401141" y="594055"/>
                </a:lnTo>
                <a:lnTo>
                  <a:pt x="354240" y="605609"/>
                </a:lnTo>
                <a:lnTo>
                  <a:pt x="304800" y="609600"/>
                </a:lnTo>
                <a:lnTo>
                  <a:pt x="255359" y="605609"/>
                </a:lnTo>
                <a:lnTo>
                  <a:pt x="208458" y="594055"/>
                </a:lnTo>
                <a:lnTo>
                  <a:pt x="164725" y="575567"/>
                </a:lnTo>
                <a:lnTo>
                  <a:pt x="124788" y="550773"/>
                </a:lnTo>
                <a:lnTo>
                  <a:pt x="89273" y="520303"/>
                </a:lnTo>
                <a:lnTo>
                  <a:pt x="58808" y="484784"/>
                </a:lnTo>
                <a:lnTo>
                  <a:pt x="34020" y="444846"/>
                </a:lnTo>
                <a:lnTo>
                  <a:pt x="15538" y="401116"/>
                </a:lnTo>
                <a:lnTo>
                  <a:pt x="3989" y="354225"/>
                </a:lnTo>
                <a:lnTo>
                  <a:pt x="0" y="304800"/>
                </a:lnTo>
                <a:close/>
              </a:path>
            </a:pathLst>
          </a:custGeom>
          <a:ln w="9525">
            <a:solidFill>
              <a:srgbClr val="000000"/>
            </a:solidFill>
          </a:ln>
        </p:spPr>
        <p:txBody>
          <a:bodyPr wrap="square" lIns="0" tIns="0" rIns="0" bIns="0" rtlCol="0"/>
          <a:lstStyle/>
          <a:p>
            <a:endParaRPr/>
          </a:p>
        </p:txBody>
      </p:sp>
      <p:sp>
        <p:nvSpPr>
          <p:cNvPr id="21" name="object 21"/>
          <p:cNvSpPr txBox="1"/>
          <p:nvPr/>
        </p:nvSpPr>
        <p:spPr>
          <a:xfrm>
            <a:off x="494487" y="3473577"/>
            <a:ext cx="2298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I/O</a:t>
            </a:r>
            <a:endParaRPr sz="1200">
              <a:latin typeface="Arial MT"/>
              <a:cs typeface="Arial MT"/>
            </a:endParaRPr>
          </a:p>
        </p:txBody>
      </p:sp>
      <p:sp>
        <p:nvSpPr>
          <p:cNvPr id="22" name="object 22"/>
          <p:cNvSpPr/>
          <p:nvPr/>
        </p:nvSpPr>
        <p:spPr>
          <a:xfrm>
            <a:off x="381000" y="3581400"/>
            <a:ext cx="914400" cy="1295400"/>
          </a:xfrm>
          <a:custGeom>
            <a:avLst/>
            <a:gdLst/>
            <a:ahLst/>
            <a:cxnLst/>
            <a:rect l="l" t="t" r="r" b="b"/>
            <a:pathLst>
              <a:path w="914400" h="1295400">
                <a:moveTo>
                  <a:pt x="0" y="952500"/>
                </a:moveTo>
                <a:lnTo>
                  <a:pt x="3130" y="905975"/>
                </a:lnTo>
                <a:lnTo>
                  <a:pt x="12248" y="861351"/>
                </a:lnTo>
                <a:lnTo>
                  <a:pt x="26946" y="819036"/>
                </a:lnTo>
                <a:lnTo>
                  <a:pt x="46815" y="779441"/>
                </a:lnTo>
                <a:lnTo>
                  <a:pt x="71446" y="742973"/>
                </a:lnTo>
                <a:lnTo>
                  <a:pt x="100431" y="710041"/>
                </a:lnTo>
                <a:lnTo>
                  <a:pt x="133362" y="681054"/>
                </a:lnTo>
                <a:lnTo>
                  <a:pt x="169830" y="656420"/>
                </a:lnTo>
                <a:lnTo>
                  <a:pt x="209426" y="636549"/>
                </a:lnTo>
                <a:lnTo>
                  <a:pt x="251742" y="621850"/>
                </a:lnTo>
                <a:lnTo>
                  <a:pt x="296369" y="612730"/>
                </a:lnTo>
                <a:lnTo>
                  <a:pt x="342900" y="609600"/>
                </a:lnTo>
                <a:lnTo>
                  <a:pt x="389430" y="612730"/>
                </a:lnTo>
                <a:lnTo>
                  <a:pt x="434057" y="621850"/>
                </a:lnTo>
                <a:lnTo>
                  <a:pt x="476373" y="636549"/>
                </a:lnTo>
                <a:lnTo>
                  <a:pt x="515969" y="656420"/>
                </a:lnTo>
                <a:lnTo>
                  <a:pt x="552437" y="681054"/>
                </a:lnTo>
                <a:lnTo>
                  <a:pt x="585368" y="710041"/>
                </a:lnTo>
                <a:lnTo>
                  <a:pt x="614353" y="742973"/>
                </a:lnTo>
                <a:lnTo>
                  <a:pt x="638984" y="779441"/>
                </a:lnTo>
                <a:lnTo>
                  <a:pt x="658853" y="819036"/>
                </a:lnTo>
                <a:lnTo>
                  <a:pt x="673551" y="861351"/>
                </a:lnTo>
                <a:lnTo>
                  <a:pt x="682669" y="905975"/>
                </a:lnTo>
                <a:lnTo>
                  <a:pt x="685800" y="952500"/>
                </a:lnTo>
                <a:lnTo>
                  <a:pt x="682669" y="999024"/>
                </a:lnTo>
                <a:lnTo>
                  <a:pt x="673551" y="1043648"/>
                </a:lnTo>
                <a:lnTo>
                  <a:pt x="658853" y="1085963"/>
                </a:lnTo>
                <a:lnTo>
                  <a:pt x="638984" y="1125558"/>
                </a:lnTo>
                <a:lnTo>
                  <a:pt x="614353" y="1162026"/>
                </a:lnTo>
                <a:lnTo>
                  <a:pt x="585368" y="1194958"/>
                </a:lnTo>
                <a:lnTo>
                  <a:pt x="552437" y="1223945"/>
                </a:lnTo>
                <a:lnTo>
                  <a:pt x="515969" y="1248579"/>
                </a:lnTo>
                <a:lnTo>
                  <a:pt x="476373" y="1268450"/>
                </a:lnTo>
                <a:lnTo>
                  <a:pt x="434057" y="1283149"/>
                </a:lnTo>
                <a:lnTo>
                  <a:pt x="389430" y="1292269"/>
                </a:lnTo>
                <a:lnTo>
                  <a:pt x="342900" y="1295400"/>
                </a:lnTo>
                <a:lnTo>
                  <a:pt x="296369" y="1292269"/>
                </a:lnTo>
                <a:lnTo>
                  <a:pt x="251742" y="1283149"/>
                </a:lnTo>
                <a:lnTo>
                  <a:pt x="209426" y="1268450"/>
                </a:lnTo>
                <a:lnTo>
                  <a:pt x="169830" y="1248579"/>
                </a:lnTo>
                <a:lnTo>
                  <a:pt x="133362" y="1223945"/>
                </a:lnTo>
                <a:lnTo>
                  <a:pt x="100431" y="1194958"/>
                </a:lnTo>
                <a:lnTo>
                  <a:pt x="71446" y="1162026"/>
                </a:lnTo>
                <a:lnTo>
                  <a:pt x="46815" y="1125558"/>
                </a:lnTo>
                <a:lnTo>
                  <a:pt x="26946" y="1085963"/>
                </a:lnTo>
                <a:lnTo>
                  <a:pt x="12248" y="1043648"/>
                </a:lnTo>
                <a:lnTo>
                  <a:pt x="3130" y="999024"/>
                </a:lnTo>
                <a:lnTo>
                  <a:pt x="0" y="952500"/>
                </a:lnTo>
                <a:close/>
              </a:path>
              <a:path w="914400" h="1295400">
                <a:moveTo>
                  <a:pt x="228600" y="381000"/>
                </a:moveTo>
                <a:lnTo>
                  <a:pt x="231730" y="329296"/>
                </a:lnTo>
                <a:lnTo>
                  <a:pt x="240848" y="279708"/>
                </a:lnTo>
                <a:lnTo>
                  <a:pt x="255546" y="232689"/>
                </a:lnTo>
                <a:lnTo>
                  <a:pt x="275415" y="188693"/>
                </a:lnTo>
                <a:lnTo>
                  <a:pt x="300046" y="148174"/>
                </a:lnTo>
                <a:lnTo>
                  <a:pt x="329031" y="111585"/>
                </a:lnTo>
                <a:lnTo>
                  <a:pt x="361962" y="79380"/>
                </a:lnTo>
                <a:lnTo>
                  <a:pt x="398430" y="52013"/>
                </a:lnTo>
                <a:lnTo>
                  <a:pt x="438026" y="29938"/>
                </a:lnTo>
                <a:lnTo>
                  <a:pt x="480342" y="13608"/>
                </a:lnTo>
                <a:lnTo>
                  <a:pt x="524969" y="3477"/>
                </a:lnTo>
                <a:lnTo>
                  <a:pt x="571500" y="0"/>
                </a:lnTo>
                <a:lnTo>
                  <a:pt x="618030" y="3477"/>
                </a:lnTo>
                <a:lnTo>
                  <a:pt x="662657" y="13608"/>
                </a:lnTo>
                <a:lnTo>
                  <a:pt x="704973" y="29938"/>
                </a:lnTo>
                <a:lnTo>
                  <a:pt x="744569" y="52013"/>
                </a:lnTo>
                <a:lnTo>
                  <a:pt x="781037" y="79380"/>
                </a:lnTo>
                <a:lnTo>
                  <a:pt x="813968" y="111585"/>
                </a:lnTo>
                <a:lnTo>
                  <a:pt x="842953" y="148174"/>
                </a:lnTo>
                <a:lnTo>
                  <a:pt x="867584" y="188693"/>
                </a:lnTo>
                <a:lnTo>
                  <a:pt x="887453" y="232689"/>
                </a:lnTo>
                <a:lnTo>
                  <a:pt x="902151" y="279708"/>
                </a:lnTo>
                <a:lnTo>
                  <a:pt x="911269" y="329296"/>
                </a:lnTo>
                <a:lnTo>
                  <a:pt x="914400" y="381000"/>
                </a:lnTo>
                <a:lnTo>
                  <a:pt x="911269" y="432703"/>
                </a:lnTo>
                <a:lnTo>
                  <a:pt x="902151" y="482291"/>
                </a:lnTo>
                <a:lnTo>
                  <a:pt x="887453" y="529310"/>
                </a:lnTo>
                <a:lnTo>
                  <a:pt x="867584" y="573306"/>
                </a:lnTo>
                <a:lnTo>
                  <a:pt x="842953" y="613825"/>
                </a:lnTo>
                <a:lnTo>
                  <a:pt x="813968" y="650414"/>
                </a:lnTo>
                <a:lnTo>
                  <a:pt x="781037" y="682619"/>
                </a:lnTo>
                <a:lnTo>
                  <a:pt x="744569" y="709986"/>
                </a:lnTo>
                <a:lnTo>
                  <a:pt x="704973" y="732061"/>
                </a:lnTo>
                <a:lnTo>
                  <a:pt x="662657" y="748391"/>
                </a:lnTo>
                <a:lnTo>
                  <a:pt x="618030" y="758522"/>
                </a:lnTo>
                <a:lnTo>
                  <a:pt x="571500" y="762000"/>
                </a:lnTo>
                <a:lnTo>
                  <a:pt x="524969" y="758522"/>
                </a:lnTo>
                <a:lnTo>
                  <a:pt x="480342" y="748391"/>
                </a:lnTo>
                <a:lnTo>
                  <a:pt x="438026" y="732061"/>
                </a:lnTo>
                <a:lnTo>
                  <a:pt x="398430" y="709986"/>
                </a:lnTo>
                <a:lnTo>
                  <a:pt x="361962" y="682619"/>
                </a:lnTo>
                <a:lnTo>
                  <a:pt x="329031" y="650414"/>
                </a:lnTo>
                <a:lnTo>
                  <a:pt x="300046" y="613825"/>
                </a:lnTo>
                <a:lnTo>
                  <a:pt x="275415" y="573306"/>
                </a:lnTo>
                <a:lnTo>
                  <a:pt x="255546" y="529310"/>
                </a:lnTo>
                <a:lnTo>
                  <a:pt x="240848" y="482291"/>
                </a:lnTo>
                <a:lnTo>
                  <a:pt x="231730" y="432703"/>
                </a:lnTo>
                <a:lnTo>
                  <a:pt x="228600" y="381000"/>
                </a:lnTo>
                <a:close/>
              </a:path>
            </a:pathLst>
          </a:custGeom>
          <a:ln w="9525">
            <a:solidFill>
              <a:srgbClr val="000000"/>
            </a:solidFill>
          </a:ln>
        </p:spPr>
        <p:txBody>
          <a:bodyPr wrap="square" lIns="0" tIns="0" rIns="0" bIns="0" rtlCol="0"/>
          <a:lstStyle/>
          <a:p>
            <a:endParaRPr/>
          </a:p>
        </p:txBody>
      </p:sp>
      <p:sp>
        <p:nvSpPr>
          <p:cNvPr id="23" name="object 23"/>
          <p:cNvSpPr txBox="1"/>
          <p:nvPr/>
        </p:nvSpPr>
        <p:spPr>
          <a:xfrm>
            <a:off x="458825" y="4403217"/>
            <a:ext cx="577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Memory</a:t>
            </a:r>
            <a:endParaRPr sz="1200">
              <a:latin typeface="Arial MT"/>
              <a:cs typeface="Arial MT"/>
            </a:endParaRPr>
          </a:p>
        </p:txBody>
      </p:sp>
      <p:sp>
        <p:nvSpPr>
          <p:cNvPr id="24" name="object 24"/>
          <p:cNvSpPr txBox="1"/>
          <p:nvPr/>
        </p:nvSpPr>
        <p:spPr>
          <a:xfrm>
            <a:off x="684377" y="3839717"/>
            <a:ext cx="1068070" cy="391160"/>
          </a:xfrm>
          <a:prstGeom prst="rect">
            <a:avLst/>
          </a:prstGeom>
        </p:spPr>
        <p:txBody>
          <a:bodyPr vert="horz" wrap="square" lIns="0" tIns="12700" rIns="0" bIns="0" rtlCol="0">
            <a:spAutoFit/>
          </a:bodyPr>
          <a:lstStyle/>
          <a:p>
            <a:pPr marL="134620" marR="5080" indent="-121920">
              <a:lnSpc>
                <a:spcPct val="100000"/>
              </a:lnSpc>
              <a:spcBef>
                <a:spcPts val="100"/>
              </a:spcBef>
              <a:tabLst>
                <a:tab pos="733425" algn="l"/>
              </a:tabLst>
            </a:pPr>
            <a:r>
              <a:rPr sz="1200" dirty="0">
                <a:latin typeface="Arial MT"/>
                <a:cs typeface="Arial MT"/>
              </a:rPr>
              <a:t>S</a:t>
            </a:r>
            <a:r>
              <a:rPr sz="1200" spc="-15" dirty="0">
                <a:latin typeface="Arial MT"/>
                <a:cs typeface="Arial MT"/>
              </a:rPr>
              <a:t>y</a:t>
            </a:r>
            <a:r>
              <a:rPr sz="1200" dirty="0">
                <a:latin typeface="Arial MT"/>
                <a:cs typeface="Arial MT"/>
              </a:rPr>
              <a:t>st</a:t>
            </a:r>
            <a:r>
              <a:rPr sz="1200" spc="5" dirty="0">
                <a:latin typeface="Arial MT"/>
                <a:cs typeface="Arial MT"/>
              </a:rPr>
              <a:t>e</a:t>
            </a:r>
            <a:r>
              <a:rPr sz="1200" dirty="0">
                <a:latin typeface="Arial MT"/>
                <a:cs typeface="Arial MT"/>
              </a:rPr>
              <a:t>m	</a:t>
            </a:r>
            <a:r>
              <a:rPr sz="1200" spc="-5" dirty="0">
                <a:latin typeface="Arial MT"/>
                <a:cs typeface="Arial MT"/>
              </a:rPr>
              <a:t>CPU  Bus</a:t>
            </a:r>
            <a:endParaRPr sz="1200">
              <a:latin typeface="Arial MT"/>
              <a:cs typeface="Arial MT"/>
            </a:endParaRPr>
          </a:p>
        </p:txBody>
      </p:sp>
      <p:sp>
        <p:nvSpPr>
          <p:cNvPr id="25" name="object 25"/>
          <p:cNvSpPr txBox="1"/>
          <p:nvPr/>
        </p:nvSpPr>
        <p:spPr>
          <a:xfrm>
            <a:off x="5989065" y="2344038"/>
            <a:ext cx="56324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CPU</a:t>
            </a:r>
            <a:endParaRPr sz="2000">
              <a:latin typeface="Arial MT"/>
              <a:cs typeface="Arial M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467600" cy="609600"/>
          </a:xfrm>
        </p:spPr>
        <p:txBody>
          <a:bodyPr/>
          <a:lstStyle/>
          <a:p>
            <a:endParaRPr lang="en-IN" dirty="0"/>
          </a:p>
        </p:txBody>
      </p:sp>
      <p:sp>
        <p:nvSpPr>
          <p:cNvPr id="3" name="Content Placeholder 2"/>
          <p:cNvSpPr>
            <a:spLocks noGrp="1"/>
          </p:cNvSpPr>
          <p:nvPr>
            <p:ph sz="quarter" idx="1"/>
          </p:nvPr>
        </p:nvSpPr>
        <p:spPr>
          <a:xfrm>
            <a:off x="457200" y="1066800"/>
            <a:ext cx="8001000" cy="5407152"/>
          </a:xfrm>
        </p:spPr>
        <p:txBody>
          <a:bodyPr>
            <a:normAutofit/>
          </a:bodyPr>
          <a:lstStyle/>
          <a:p>
            <a:pPr algn="just"/>
            <a:r>
              <a:rPr lang="en-IN" dirty="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ajor </a:t>
            </a:r>
            <a:r>
              <a:rPr lang="en-IN" dirty="0">
                <a:latin typeface="Times New Roman" panose="02020603050405020304" pitchFamily="18" charset="0"/>
                <a:cs typeface="Times New Roman" panose="02020603050405020304" pitchFamily="18" charset="0"/>
              </a:rPr>
              <a:t>structural </a:t>
            </a:r>
            <a:r>
              <a:rPr lang="en-IN" dirty="0" smtClean="0">
                <a:latin typeface="Times New Roman" panose="02020603050405020304" pitchFamily="18" charset="0"/>
                <a:cs typeface="Times New Roman" panose="02020603050405020304" pitchFamily="18" charset="0"/>
              </a:rPr>
              <a:t>components of CPU are:</a:t>
            </a:r>
          </a:p>
          <a:p>
            <a:pPr algn="just"/>
            <a:r>
              <a:rPr lang="en-US" b="1" dirty="0" smtClean="0">
                <a:latin typeface="Times New Roman" panose="02020603050405020304" pitchFamily="18" charset="0"/>
                <a:cs typeface="Times New Roman" panose="02020603050405020304" pitchFamily="18" charset="0"/>
              </a:rPr>
              <a:t>Control unit: </a:t>
            </a:r>
            <a:r>
              <a:rPr lang="en-US" dirty="0" smtClean="0">
                <a:latin typeface="Times New Roman" panose="02020603050405020304" pitchFamily="18" charset="0"/>
                <a:cs typeface="Times New Roman" panose="02020603050405020304" pitchFamily="18" charset="0"/>
              </a:rPr>
              <a:t>Controls the operation of the CPU</a:t>
            </a:r>
          </a:p>
          <a:p>
            <a:pPr algn="just"/>
            <a:r>
              <a:rPr lang="en-US" b="1" dirty="0" smtClean="0">
                <a:latin typeface="Times New Roman" panose="02020603050405020304" pitchFamily="18" charset="0"/>
                <a:cs typeface="Times New Roman" panose="02020603050405020304" pitchFamily="18" charset="0"/>
              </a:rPr>
              <a:t>Arithmetic and logic unit (ALU): </a:t>
            </a:r>
            <a:r>
              <a:rPr lang="en-US" dirty="0" smtClean="0">
                <a:latin typeface="Times New Roman" panose="02020603050405020304" pitchFamily="18" charset="0"/>
                <a:cs typeface="Times New Roman" panose="02020603050405020304" pitchFamily="18" charset="0"/>
              </a:rPr>
              <a:t>Performs the computer’s data processing </a:t>
            </a:r>
            <a:r>
              <a:rPr lang="en-IN" dirty="0" smtClean="0">
                <a:latin typeface="Times New Roman" panose="02020603050405020304" pitchFamily="18" charset="0"/>
                <a:cs typeface="Times New Roman" panose="02020603050405020304" pitchFamily="18" charset="0"/>
              </a:rPr>
              <a:t>functions.</a:t>
            </a:r>
          </a:p>
          <a:p>
            <a:pPr algn="just"/>
            <a:r>
              <a:rPr lang="en-US" b="1" dirty="0" smtClean="0">
                <a:latin typeface="Times New Roman" panose="02020603050405020304" pitchFamily="18" charset="0"/>
                <a:cs typeface="Times New Roman" panose="02020603050405020304" pitchFamily="18" charset="0"/>
              </a:rPr>
              <a:t>Registers: </a:t>
            </a:r>
            <a:r>
              <a:rPr lang="en-US" dirty="0" smtClean="0">
                <a:latin typeface="Times New Roman" panose="02020603050405020304" pitchFamily="18" charset="0"/>
                <a:cs typeface="Times New Roman" panose="02020603050405020304" pitchFamily="18" charset="0"/>
              </a:rPr>
              <a:t>Provides storage internal to the CPU.</a:t>
            </a:r>
          </a:p>
          <a:p>
            <a:pPr algn="just"/>
            <a:r>
              <a:rPr lang="en-US" b="1" dirty="0" smtClean="0">
                <a:latin typeface="Times New Roman" panose="02020603050405020304" pitchFamily="18" charset="0"/>
                <a:cs typeface="Times New Roman" panose="02020603050405020304" pitchFamily="18" charset="0"/>
              </a:rPr>
              <a:t>CPU interconnection: </a:t>
            </a:r>
            <a:r>
              <a:rPr lang="en-US" dirty="0" smtClean="0">
                <a:latin typeface="Times New Roman" panose="02020603050405020304" pitchFamily="18" charset="0"/>
                <a:cs typeface="Times New Roman" panose="02020603050405020304" pitchFamily="18" charset="0"/>
              </a:rPr>
              <a:t>Some mechanism that provides for communication among the control unit, ALU, and registers.</a:t>
            </a:r>
          </a:p>
          <a:p>
            <a:pPr marL="0" indent="0" algn="just">
              <a:buNone/>
            </a:pPr>
            <a:endParaRPr lang="en-US"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Several </a:t>
            </a:r>
            <a:r>
              <a:rPr lang="en-US" dirty="0" smtClean="0">
                <a:latin typeface="Times New Roman" panose="02020603050405020304" pitchFamily="18" charset="0"/>
                <a:cs typeface="Times New Roman" panose="02020603050405020304" pitchFamily="18" charset="0"/>
              </a:rPr>
              <a:t>approaches </a:t>
            </a:r>
            <a:r>
              <a:rPr lang="en-US" dirty="0">
                <a:latin typeface="Times New Roman" panose="02020603050405020304" pitchFamily="18" charset="0"/>
                <a:cs typeface="Times New Roman" panose="02020603050405020304" pitchFamily="18" charset="0"/>
              </a:rPr>
              <a:t>to the implementation of the control unit</a:t>
            </a:r>
          </a:p>
          <a:p>
            <a:pPr algn="just"/>
            <a:r>
              <a:rPr lang="en-IN" i="1" dirty="0">
                <a:latin typeface="Times New Roman" panose="02020603050405020304" pitchFamily="18" charset="0"/>
                <a:cs typeface="Times New Roman" panose="02020603050405020304" pitchFamily="18" charset="0"/>
              </a:rPr>
              <a:t>M</a:t>
            </a:r>
            <a:r>
              <a:rPr lang="en-IN" i="1" dirty="0" smtClean="0">
                <a:latin typeface="Times New Roman" panose="02020603050405020304" pitchFamily="18" charset="0"/>
                <a:cs typeface="Times New Roman" panose="02020603050405020304" pitchFamily="18" charset="0"/>
              </a:rPr>
              <a:t>icroprogrammed </a:t>
            </a:r>
            <a:r>
              <a:rPr lang="en-IN" dirty="0" smtClean="0">
                <a:latin typeface="Times New Roman" panose="02020603050405020304" pitchFamily="18" charset="0"/>
                <a:cs typeface="Times New Roman" panose="02020603050405020304" pitchFamily="18" charset="0"/>
              </a:rPr>
              <a:t>implementation-A </a:t>
            </a:r>
            <a:r>
              <a:rPr lang="en-IN" dirty="0">
                <a:latin typeface="Times New Roman" panose="02020603050405020304" pitchFamily="18" charset="0"/>
                <a:cs typeface="Times New Roman" panose="02020603050405020304" pitchFamily="18" charset="0"/>
              </a:rPr>
              <a:t>microprogrammed control </a:t>
            </a:r>
            <a:r>
              <a:rPr lang="en-IN" dirty="0" smtClean="0">
                <a:latin typeface="Times New Roman" panose="02020603050405020304" pitchFamily="18" charset="0"/>
                <a:cs typeface="Times New Roman" panose="02020603050405020304" pitchFamily="18" charset="0"/>
              </a:rPr>
              <a:t>unit </a:t>
            </a:r>
            <a:r>
              <a:rPr lang="en-US" dirty="0" smtClean="0">
                <a:latin typeface="Times New Roman" panose="02020603050405020304" pitchFamily="18" charset="0"/>
                <a:cs typeface="Times New Roman" panose="02020603050405020304" pitchFamily="18" charset="0"/>
              </a:rPr>
              <a:t>operates </a:t>
            </a:r>
            <a:r>
              <a:rPr lang="en-US" dirty="0">
                <a:latin typeface="Times New Roman" panose="02020603050405020304" pitchFamily="18" charset="0"/>
                <a:cs typeface="Times New Roman" panose="02020603050405020304" pitchFamily="18" charset="0"/>
              </a:rPr>
              <a:t>by </a:t>
            </a:r>
            <a:r>
              <a:rPr lang="en-US" dirty="0">
                <a:solidFill>
                  <a:srgbClr val="FF0000"/>
                </a:solidFill>
                <a:latin typeface="Times New Roman" panose="02020603050405020304" pitchFamily="18" charset="0"/>
                <a:cs typeface="Times New Roman" panose="02020603050405020304" pitchFamily="18" charset="0"/>
              </a:rPr>
              <a:t>executing microinstructions </a:t>
            </a:r>
            <a:r>
              <a:rPr lang="en-US" dirty="0">
                <a:latin typeface="Times New Roman" panose="02020603050405020304" pitchFamily="18" charset="0"/>
                <a:cs typeface="Times New Roman" panose="02020603050405020304" pitchFamily="18" charset="0"/>
              </a:rPr>
              <a:t>that define the functionality of the </a:t>
            </a:r>
            <a:r>
              <a:rPr lang="en-US" dirty="0" smtClean="0">
                <a:latin typeface="Times New Roman" panose="02020603050405020304" pitchFamily="18" charset="0"/>
                <a:cs typeface="Times New Roman" panose="02020603050405020304" pitchFamily="18" charset="0"/>
              </a:rPr>
              <a:t>control </a:t>
            </a:r>
            <a:r>
              <a:rPr lang="en-IN" dirty="0" smtClean="0">
                <a:latin typeface="Times New Roman" panose="02020603050405020304" pitchFamily="18" charset="0"/>
                <a:cs typeface="Times New Roman" panose="02020603050405020304" pitchFamily="18" charset="0"/>
              </a:rPr>
              <a:t>unit</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28456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1437" y="2052637"/>
            <a:ext cx="8543925" cy="4657725"/>
            <a:chOff x="71437" y="2052637"/>
            <a:chExt cx="8543925" cy="4657725"/>
          </a:xfrm>
        </p:grpSpPr>
        <p:pic>
          <p:nvPicPr>
            <p:cNvPr id="3" name="object 3"/>
            <p:cNvPicPr/>
            <p:nvPr/>
          </p:nvPicPr>
          <p:blipFill>
            <a:blip r:embed="rId2" cstate="print"/>
            <a:stretch>
              <a:fillRect/>
            </a:stretch>
          </p:blipFill>
          <p:spPr>
            <a:xfrm>
              <a:off x="3886200" y="2057400"/>
              <a:ext cx="4724400" cy="4648200"/>
            </a:xfrm>
            <a:prstGeom prst="rect">
              <a:avLst/>
            </a:prstGeom>
          </p:spPr>
        </p:pic>
        <p:sp>
          <p:nvSpPr>
            <p:cNvPr id="4" name="object 4"/>
            <p:cNvSpPr/>
            <p:nvPr/>
          </p:nvSpPr>
          <p:spPr>
            <a:xfrm>
              <a:off x="3886200" y="2057400"/>
              <a:ext cx="4724400" cy="4648200"/>
            </a:xfrm>
            <a:custGeom>
              <a:avLst/>
              <a:gdLst/>
              <a:ahLst/>
              <a:cxnLst/>
              <a:rect l="l" t="t" r="r" b="b"/>
              <a:pathLst>
                <a:path w="4724400" h="4648200">
                  <a:moveTo>
                    <a:pt x="0" y="2324100"/>
                  </a:moveTo>
                  <a:lnTo>
                    <a:pt x="494" y="2276080"/>
                  </a:lnTo>
                  <a:lnTo>
                    <a:pt x="1970" y="2228299"/>
                  </a:lnTo>
                  <a:lnTo>
                    <a:pt x="4418" y="2180763"/>
                  </a:lnTo>
                  <a:lnTo>
                    <a:pt x="7830" y="2133484"/>
                  </a:lnTo>
                  <a:lnTo>
                    <a:pt x="12195" y="2086470"/>
                  </a:lnTo>
                  <a:lnTo>
                    <a:pt x="17503" y="2039730"/>
                  </a:lnTo>
                  <a:lnTo>
                    <a:pt x="23747" y="1993275"/>
                  </a:lnTo>
                  <a:lnTo>
                    <a:pt x="30915" y="1947113"/>
                  </a:lnTo>
                  <a:lnTo>
                    <a:pt x="38999" y="1901253"/>
                  </a:lnTo>
                  <a:lnTo>
                    <a:pt x="47988" y="1855705"/>
                  </a:lnTo>
                  <a:lnTo>
                    <a:pt x="57875" y="1810479"/>
                  </a:lnTo>
                  <a:lnTo>
                    <a:pt x="68648" y="1765584"/>
                  </a:lnTo>
                  <a:lnTo>
                    <a:pt x="80298" y="1721028"/>
                  </a:lnTo>
                  <a:lnTo>
                    <a:pt x="92817" y="1676822"/>
                  </a:lnTo>
                  <a:lnTo>
                    <a:pt x="106194" y="1632974"/>
                  </a:lnTo>
                  <a:lnTo>
                    <a:pt x="120420" y="1589495"/>
                  </a:lnTo>
                  <a:lnTo>
                    <a:pt x="135485" y="1546393"/>
                  </a:lnTo>
                  <a:lnTo>
                    <a:pt x="151381" y="1503678"/>
                  </a:lnTo>
                  <a:lnTo>
                    <a:pt x="168097" y="1461358"/>
                  </a:lnTo>
                  <a:lnTo>
                    <a:pt x="185624" y="1419445"/>
                  </a:lnTo>
                  <a:lnTo>
                    <a:pt x="203952" y="1377946"/>
                  </a:lnTo>
                  <a:lnTo>
                    <a:pt x="223073" y="1336871"/>
                  </a:lnTo>
                  <a:lnTo>
                    <a:pt x="242976" y="1296230"/>
                  </a:lnTo>
                  <a:lnTo>
                    <a:pt x="263652" y="1256031"/>
                  </a:lnTo>
                  <a:lnTo>
                    <a:pt x="285091" y="1216285"/>
                  </a:lnTo>
                  <a:lnTo>
                    <a:pt x="307285" y="1177000"/>
                  </a:lnTo>
                  <a:lnTo>
                    <a:pt x="330223" y="1138186"/>
                  </a:lnTo>
                  <a:lnTo>
                    <a:pt x="353896" y="1099852"/>
                  </a:lnTo>
                  <a:lnTo>
                    <a:pt x="378295" y="1062008"/>
                  </a:lnTo>
                  <a:lnTo>
                    <a:pt x="403409" y="1024663"/>
                  </a:lnTo>
                  <a:lnTo>
                    <a:pt x="429230" y="987825"/>
                  </a:lnTo>
                  <a:lnTo>
                    <a:pt x="455749" y="951506"/>
                  </a:lnTo>
                  <a:lnTo>
                    <a:pt x="482954" y="915713"/>
                  </a:lnTo>
                  <a:lnTo>
                    <a:pt x="510838" y="880457"/>
                  </a:lnTo>
                  <a:lnTo>
                    <a:pt x="539390" y="845746"/>
                  </a:lnTo>
                  <a:lnTo>
                    <a:pt x="568602" y="811590"/>
                  </a:lnTo>
                  <a:lnTo>
                    <a:pt x="598463" y="777999"/>
                  </a:lnTo>
                  <a:lnTo>
                    <a:pt x="628964" y="744981"/>
                  </a:lnTo>
                  <a:lnTo>
                    <a:pt x="660095" y="712546"/>
                  </a:lnTo>
                  <a:lnTo>
                    <a:pt x="691848" y="680704"/>
                  </a:lnTo>
                  <a:lnTo>
                    <a:pt x="724212" y="649463"/>
                  </a:lnTo>
                  <a:lnTo>
                    <a:pt x="757178" y="618833"/>
                  </a:lnTo>
                  <a:lnTo>
                    <a:pt x="790737" y="588824"/>
                  </a:lnTo>
                  <a:lnTo>
                    <a:pt x="824879" y="559444"/>
                  </a:lnTo>
                  <a:lnTo>
                    <a:pt x="859594" y="530703"/>
                  </a:lnTo>
                  <a:lnTo>
                    <a:pt x="894874" y="502611"/>
                  </a:lnTo>
                  <a:lnTo>
                    <a:pt x="930708" y="475176"/>
                  </a:lnTo>
                  <a:lnTo>
                    <a:pt x="967087" y="448409"/>
                  </a:lnTo>
                  <a:lnTo>
                    <a:pt x="1004002" y="422318"/>
                  </a:lnTo>
                  <a:lnTo>
                    <a:pt x="1041443" y="396913"/>
                  </a:lnTo>
                  <a:lnTo>
                    <a:pt x="1079400" y="372203"/>
                  </a:lnTo>
                  <a:lnTo>
                    <a:pt x="1117865" y="348197"/>
                  </a:lnTo>
                  <a:lnTo>
                    <a:pt x="1156827" y="324906"/>
                  </a:lnTo>
                  <a:lnTo>
                    <a:pt x="1196277" y="302337"/>
                  </a:lnTo>
                  <a:lnTo>
                    <a:pt x="1236206" y="280501"/>
                  </a:lnTo>
                  <a:lnTo>
                    <a:pt x="1276604" y="259407"/>
                  </a:lnTo>
                  <a:lnTo>
                    <a:pt x="1317462" y="239064"/>
                  </a:lnTo>
                  <a:lnTo>
                    <a:pt x="1358770" y="219481"/>
                  </a:lnTo>
                  <a:lnTo>
                    <a:pt x="1400518" y="200669"/>
                  </a:lnTo>
                  <a:lnTo>
                    <a:pt x="1442698" y="182635"/>
                  </a:lnTo>
                  <a:lnTo>
                    <a:pt x="1485299" y="165391"/>
                  </a:lnTo>
                  <a:lnTo>
                    <a:pt x="1528312" y="148944"/>
                  </a:lnTo>
                  <a:lnTo>
                    <a:pt x="1571728" y="133304"/>
                  </a:lnTo>
                  <a:lnTo>
                    <a:pt x="1615537" y="118481"/>
                  </a:lnTo>
                  <a:lnTo>
                    <a:pt x="1659730" y="104484"/>
                  </a:lnTo>
                  <a:lnTo>
                    <a:pt x="1704297" y="91323"/>
                  </a:lnTo>
                  <a:lnTo>
                    <a:pt x="1749228" y="79006"/>
                  </a:lnTo>
                  <a:lnTo>
                    <a:pt x="1794515" y="67543"/>
                  </a:lnTo>
                  <a:lnTo>
                    <a:pt x="1840147" y="56943"/>
                  </a:lnTo>
                  <a:lnTo>
                    <a:pt x="1886115" y="47216"/>
                  </a:lnTo>
                  <a:lnTo>
                    <a:pt x="1932411" y="38371"/>
                  </a:lnTo>
                  <a:lnTo>
                    <a:pt x="1979023" y="30417"/>
                  </a:lnTo>
                  <a:lnTo>
                    <a:pt x="2025943" y="23365"/>
                  </a:lnTo>
                  <a:lnTo>
                    <a:pt x="2073161" y="17222"/>
                  </a:lnTo>
                  <a:lnTo>
                    <a:pt x="2120668" y="11998"/>
                  </a:lnTo>
                  <a:lnTo>
                    <a:pt x="2168454" y="7704"/>
                  </a:lnTo>
                  <a:lnTo>
                    <a:pt x="2216509" y="4347"/>
                  </a:lnTo>
                  <a:lnTo>
                    <a:pt x="2264825" y="1938"/>
                  </a:lnTo>
                  <a:lnTo>
                    <a:pt x="2313392" y="486"/>
                  </a:lnTo>
                  <a:lnTo>
                    <a:pt x="2362200" y="0"/>
                  </a:lnTo>
                  <a:lnTo>
                    <a:pt x="2411003" y="486"/>
                  </a:lnTo>
                  <a:lnTo>
                    <a:pt x="2459565" y="1938"/>
                  </a:lnTo>
                  <a:lnTo>
                    <a:pt x="2507876" y="4347"/>
                  </a:lnTo>
                  <a:lnTo>
                    <a:pt x="2555928" y="7704"/>
                  </a:lnTo>
                  <a:lnTo>
                    <a:pt x="2603710" y="11998"/>
                  </a:lnTo>
                  <a:lnTo>
                    <a:pt x="2651214" y="17222"/>
                  </a:lnTo>
                  <a:lnTo>
                    <a:pt x="2698428" y="23365"/>
                  </a:lnTo>
                  <a:lnTo>
                    <a:pt x="2745345" y="30417"/>
                  </a:lnTo>
                  <a:lnTo>
                    <a:pt x="2791955" y="38371"/>
                  </a:lnTo>
                  <a:lnTo>
                    <a:pt x="2838247" y="47216"/>
                  </a:lnTo>
                  <a:lnTo>
                    <a:pt x="2884213" y="56943"/>
                  </a:lnTo>
                  <a:lnTo>
                    <a:pt x="2929843" y="67543"/>
                  </a:lnTo>
                  <a:lnTo>
                    <a:pt x="2975128" y="79006"/>
                  </a:lnTo>
                  <a:lnTo>
                    <a:pt x="3020057" y="91323"/>
                  </a:lnTo>
                  <a:lnTo>
                    <a:pt x="3064622" y="104484"/>
                  </a:lnTo>
                  <a:lnTo>
                    <a:pt x="3108813" y="118481"/>
                  </a:lnTo>
                  <a:lnTo>
                    <a:pt x="3152621" y="133304"/>
                  </a:lnTo>
                  <a:lnTo>
                    <a:pt x="3196035" y="148944"/>
                  </a:lnTo>
                  <a:lnTo>
                    <a:pt x="3239048" y="165391"/>
                  </a:lnTo>
                  <a:lnTo>
                    <a:pt x="3281648" y="182635"/>
                  </a:lnTo>
                  <a:lnTo>
                    <a:pt x="3323826" y="200669"/>
                  </a:lnTo>
                  <a:lnTo>
                    <a:pt x="3365574" y="219481"/>
                  </a:lnTo>
                  <a:lnTo>
                    <a:pt x="3406881" y="239064"/>
                  </a:lnTo>
                  <a:lnTo>
                    <a:pt x="3447739" y="259407"/>
                  </a:lnTo>
                  <a:lnTo>
                    <a:pt x="3488136" y="280501"/>
                  </a:lnTo>
                  <a:lnTo>
                    <a:pt x="3528065" y="302337"/>
                  </a:lnTo>
                  <a:lnTo>
                    <a:pt x="3567515" y="324906"/>
                  </a:lnTo>
                  <a:lnTo>
                    <a:pt x="3606478" y="348197"/>
                  </a:lnTo>
                  <a:lnTo>
                    <a:pt x="3644942" y="372203"/>
                  </a:lnTo>
                  <a:lnTo>
                    <a:pt x="3682900" y="396913"/>
                  </a:lnTo>
                  <a:lnTo>
                    <a:pt x="3720342" y="422318"/>
                  </a:lnTo>
                  <a:lnTo>
                    <a:pt x="3757257" y="448409"/>
                  </a:lnTo>
                  <a:lnTo>
                    <a:pt x="3793637" y="475176"/>
                  </a:lnTo>
                  <a:lnTo>
                    <a:pt x="3829472" y="502611"/>
                  </a:lnTo>
                  <a:lnTo>
                    <a:pt x="3864752" y="530703"/>
                  </a:lnTo>
                  <a:lnTo>
                    <a:pt x="3899468" y="559444"/>
                  </a:lnTo>
                  <a:lnTo>
                    <a:pt x="3933611" y="588824"/>
                  </a:lnTo>
                  <a:lnTo>
                    <a:pt x="3967171" y="618833"/>
                  </a:lnTo>
                  <a:lnTo>
                    <a:pt x="4000138" y="649463"/>
                  </a:lnTo>
                  <a:lnTo>
                    <a:pt x="4032504" y="680704"/>
                  </a:lnTo>
                  <a:lnTo>
                    <a:pt x="4064257" y="712546"/>
                  </a:lnTo>
                  <a:lnTo>
                    <a:pt x="4095390" y="744981"/>
                  </a:lnTo>
                  <a:lnTo>
                    <a:pt x="4125892" y="777999"/>
                  </a:lnTo>
                  <a:lnTo>
                    <a:pt x="4155755" y="811590"/>
                  </a:lnTo>
                  <a:lnTo>
                    <a:pt x="4184967" y="845746"/>
                  </a:lnTo>
                  <a:lnTo>
                    <a:pt x="4213521" y="880457"/>
                  </a:lnTo>
                  <a:lnTo>
                    <a:pt x="4241407" y="915713"/>
                  </a:lnTo>
                  <a:lnTo>
                    <a:pt x="4268614" y="951506"/>
                  </a:lnTo>
                  <a:lnTo>
                    <a:pt x="4295134" y="987825"/>
                  </a:lnTo>
                  <a:lnTo>
                    <a:pt x="4320956" y="1024663"/>
                  </a:lnTo>
                  <a:lnTo>
                    <a:pt x="4346072" y="1062008"/>
                  </a:lnTo>
                  <a:lnTo>
                    <a:pt x="4370473" y="1099852"/>
                  </a:lnTo>
                  <a:lnTo>
                    <a:pt x="4394147" y="1138186"/>
                  </a:lnTo>
                  <a:lnTo>
                    <a:pt x="4417087" y="1177000"/>
                  </a:lnTo>
                  <a:lnTo>
                    <a:pt x="4439282" y="1216285"/>
                  </a:lnTo>
                  <a:lnTo>
                    <a:pt x="4460723" y="1256031"/>
                  </a:lnTo>
                  <a:lnTo>
                    <a:pt x="4481401" y="1296230"/>
                  </a:lnTo>
                  <a:lnTo>
                    <a:pt x="4501305" y="1336871"/>
                  </a:lnTo>
                  <a:lnTo>
                    <a:pt x="4520427" y="1377946"/>
                  </a:lnTo>
                  <a:lnTo>
                    <a:pt x="4538757" y="1419445"/>
                  </a:lnTo>
                  <a:lnTo>
                    <a:pt x="4556286" y="1461358"/>
                  </a:lnTo>
                  <a:lnTo>
                    <a:pt x="4573003" y="1503678"/>
                  </a:lnTo>
                  <a:lnTo>
                    <a:pt x="4588900" y="1546393"/>
                  </a:lnTo>
                  <a:lnTo>
                    <a:pt x="4603967" y="1589495"/>
                  </a:lnTo>
                  <a:lnTo>
                    <a:pt x="4618194" y="1632974"/>
                  </a:lnTo>
                  <a:lnTo>
                    <a:pt x="4631573" y="1676822"/>
                  </a:lnTo>
                  <a:lnTo>
                    <a:pt x="4644092" y="1721028"/>
                  </a:lnTo>
                  <a:lnTo>
                    <a:pt x="4655744" y="1765584"/>
                  </a:lnTo>
                  <a:lnTo>
                    <a:pt x="4666518" y="1810479"/>
                  </a:lnTo>
                  <a:lnTo>
                    <a:pt x="4676405" y="1855705"/>
                  </a:lnTo>
                  <a:lnTo>
                    <a:pt x="4685396" y="1901253"/>
                  </a:lnTo>
                  <a:lnTo>
                    <a:pt x="4693481" y="1947113"/>
                  </a:lnTo>
                  <a:lnTo>
                    <a:pt x="4700650" y="1993275"/>
                  </a:lnTo>
                  <a:lnTo>
                    <a:pt x="4706894" y="2039730"/>
                  </a:lnTo>
                  <a:lnTo>
                    <a:pt x="4712203" y="2086470"/>
                  </a:lnTo>
                  <a:lnTo>
                    <a:pt x="4716568" y="2133484"/>
                  </a:lnTo>
                  <a:lnTo>
                    <a:pt x="4719980" y="2180763"/>
                  </a:lnTo>
                  <a:lnTo>
                    <a:pt x="4722429" y="2228299"/>
                  </a:lnTo>
                  <a:lnTo>
                    <a:pt x="4723905" y="2276080"/>
                  </a:lnTo>
                  <a:lnTo>
                    <a:pt x="4724400" y="2324100"/>
                  </a:lnTo>
                  <a:lnTo>
                    <a:pt x="4723905" y="2372118"/>
                  </a:lnTo>
                  <a:lnTo>
                    <a:pt x="4722429" y="2419899"/>
                  </a:lnTo>
                  <a:lnTo>
                    <a:pt x="4719980" y="2467433"/>
                  </a:lnTo>
                  <a:lnTo>
                    <a:pt x="4716568" y="2514712"/>
                  </a:lnTo>
                  <a:lnTo>
                    <a:pt x="4712203" y="2561725"/>
                  </a:lnTo>
                  <a:lnTo>
                    <a:pt x="4706894" y="2608464"/>
                  </a:lnTo>
                  <a:lnTo>
                    <a:pt x="4700650" y="2654919"/>
                  </a:lnTo>
                  <a:lnTo>
                    <a:pt x="4693481" y="2701080"/>
                  </a:lnTo>
                  <a:lnTo>
                    <a:pt x="4685396" y="2746939"/>
                  </a:lnTo>
                  <a:lnTo>
                    <a:pt x="4676405" y="2792486"/>
                  </a:lnTo>
                  <a:lnTo>
                    <a:pt x="4666518" y="2837712"/>
                  </a:lnTo>
                  <a:lnTo>
                    <a:pt x="4655744" y="2882607"/>
                  </a:lnTo>
                  <a:lnTo>
                    <a:pt x="4644092" y="2927162"/>
                  </a:lnTo>
                  <a:lnTo>
                    <a:pt x="4631573" y="2971368"/>
                  </a:lnTo>
                  <a:lnTo>
                    <a:pt x="4618194" y="3015215"/>
                  </a:lnTo>
                  <a:lnTo>
                    <a:pt x="4603967" y="3058694"/>
                  </a:lnTo>
                  <a:lnTo>
                    <a:pt x="4588900" y="3101796"/>
                  </a:lnTo>
                  <a:lnTo>
                    <a:pt x="4573003" y="3144511"/>
                  </a:lnTo>
                  <a:lnTo>
                    <a:pt x="4556286" y="3186830"/>
                  </a:lnTo>
                  <a:lnTo>
                    <a:pt x="4538757" y="3228744"/>
                  </a:lnTo>
                  <a:lnTo>
                    <a:pt x="4520427" y="3270242"/>
                  </a:lnTo>
                  <a:lnTo>
                    <a:pt x="4501305" y="3311317"/>
                  </a:lnTo>
                  <a:lnTo>
                    <a:pt x="4481401" y="3351958"/>
                  </a:lnTo>
                  <a:lnTo>
                    <a:pt x="4460723" y="3392157"/>
                  </a:lnTo>
                  <a:lnTo>
                    <a:pt x="4439282" y="3431903"/>
                  </a:lnTo>
                  <a:lnTo>
                    <a:pt x="4417087" y="3471188"/>
                  </a:lnTo>
                  <a:lnTo>
                    <a:pt x="4394147" y="3510002"/>
                  </a:lnTo>
                  <a:lnTo>
                    <a:pt x="4370473" y="3548336"/>
                  </a:lnTo>
                  <a:lnTo>
                    <a:pt x="4346072" y="3586180"/>
                  </a:lnTo>
                  <a:lnTo>
                    <a:pt x="4320956" y="3623525"/>
                  </a:lnTo>
                  <a:lnTo>
                    <a:pt x="4295134" y="3660363"/>
                  </a:lnTo>
                  <a:lnTo>
                    <a:pt x="4268614" y="3696682"/>
                  </a:lnTo>
                  <a:lnTo>
                    <a:pt x="4241407" y="3732475"/>
                  </a:lnTo>
                  <a:lnTo>
                    <a:pt x="4213521" y="3767731"/>
                  </a:lnTo>
                  <a:lnTo>
                    <a:pt x="4184967" y="3802442"/>
                  </a:lnTo>
                  <a:lnTo>
                    <a:pt x="4155755" y="3836598"/>
                  </a:lnTo>
                  <a:lnTo>
                    <a:pt x="4125892" y="3870190"/>
                  </a:lnTo>
                  <a:lnTo>
                    <a:pt x="4095390" y="3903208"/>
                  </a:lnTo>
                  <a:lnTo>
                    <a:pt x="4064257" y="3935643"/>
                  </a:lnTo>
                  <a:lnTo>
                    <a:pt x="4032504" y="3967486"/>
                  </a:lnTo>
                  <a:lnTo>
                    <a:pt x="4000138" y="3998727"/>
                  </a:lnTo>
                  <a:lnTo>
                    <a:pt x="3967171" y="4029357"/>
                  </a:lnTo>
                  <a:lnTo>
                    <a:pt x="3933611" y="4059367"/>
                  </a:lnTo>
                  <a:lnTo>
                    <a:pt x="3899468" y="4088747"/>
                  </a:lnTo>
                  <a:lnTo>
                    <a:pt x="3864752" y="4117488"/>
                  </a:lnTo>
                  <a:lnTo>
                    <a:pt x="3829472" y="4145580"/>
                  </a:lnTo>
                  <a:lnTo>
                    <a:pt x="3793637" y="4173015"/>
                  </a:lnTo>
                  <a:lnTo>
                    <a:pt x="3757257" y="4199783"/>
                  </a:lnTo>
                  <a:lnTo>
                    <a:pt x="3720342" y="4225874"/>
                  </a:lnTo>
                  <a:lnTo>
                    <a:pt x="3682900" y="4251279"/>
                  </a:lnTo>
                  <a:lnTo>
                    <a:pt x="3644942" y="4275990"/>
                  </a:lnTo>
                  <a:lnTo>
                    <a:pt x="3606478" y="4299996"/>
                  </a:lnTo>
                  <a:lnTo>
                    <a:pt x="3567515" y="4323288"/>
                  </a:lnTo>
                  <a:lnTo>
                    <a:pt x="3528065" y="4345857"/>
                  </a:lnTo>
                  <a:lnTo>
                    <a:pt x="3488136" y="4367693"/>
                  </a:lnTo>
                  <a:lnTo>
                    <a:pt x="3447739" y="4388787"/>
                  </a:lnTo>
                  <a:lnTo>
                    <a:pt x="3406881" y="4409131"/>
                  </a:lnTo>
                  <a:lnTo>
                    <a:pt x="3365574" y="4428714"/>
                  </a:lnTo>
                  <a:lnTo>
                    <a:pt x="3323826" y="4447526"/>
                  </a:lnTo>
                  <a:lnTo>
                    <a:pt x="3281648" y="4465560"/>
                  </a:lnTo>
                  <a:lnTo>
                    <a:pt x="3239048" y="4482805"/>
                  </a:lnTo>
                  <a:lnTo>
                    <a:pt x="3196035" y="4499252"/>
                  </a:lnTo>
                  <a:lnTo>
                    <a:pt x="3152621" y="4514892"/>
                  </a:lnTo>
                  <a:lnTo>
                    <a:pt x="3108813" y="4529715"/>
                  </a:lnTo>
                  <a:lnTo>
                    <a:pt x="3064622" y="4543712"/>
                  </a:lnTo>
                  <a:lnTo>
                    <a:pt x="3020057" y="4556874"/>
                  </a:lnTo>
                  <a:lnTo>
                    <a:pt x="2975128" y="4569192"/>
                  </a:lnTo>
                  <a:lnTo>
                    <a:pt x="2929843" y="4580655"/>
                  </a:lnTo>
                  <a:lnTo>
                    <a:pt x="2884213" y="4591255"/>
                  </a:lnTo>
                  <a:lnTo>
                    <a:pt x="2838247" y="4600982"/>
                  </a:lnTo>
                  <a:lnTo>
                    <a:pt x="2791955" y="4609827"/>
                  </a:lnTo>
                  <a:lnTo>
                    <a:pt x="2745345" y="4617781"/>
                  </a:lnTo>
                  <a:lnTo>
                    <a:pt x="2698428" y="4624834"/>
                  </a:lnTo>
                  <a:lnTo>
                    <a:pt x="2651214" y="4630977"/>
                  </a:lnTo>
                  <a:lnTo>
                    <a:pt x="2603710" y="4636200"/>
                  </a:lnTo>
                  <a:lnTo>
                    <a:pt x="2555928" y="4640495"/>
                  </a:lnTo>
                  <a:lnTo>
                    <a:pt x="2507876" y="4643852"/>
                  </a:lnTo>
                  <a:lnTo>
                    <a:pt x="2459565" y="4646261"/>
                  </a:lnTo>
                  <a:lnTo>
                    <a:pt x="2411003" y="4647713"/>
                  </a:lnTo>
                  <a:lnTo>
                    <a:pt x="2362200" y="4648200"/>
                  </a:lnTo>
                  <a:lnTo>
                    <a:pt x="2313392" y="4647713"/>
                  </a:lnTo>
                  <a:lnTo>
                    <a:pt x="2264825" y="4646261"/>
                  </a:lnTo>
                  <a:lnTo>
                    <a:pt x="2216509" y="4643852"/>
                  </a:lnTo>
                  <a:lnTo>
                    <a:pt x="2168454" y="4640495"/>
                  </a:lnTo>
                  <a:lnTo>
                    <a:pt x="2120668" y="4636200"/>
                  </a:lnTo>
                  <a:lnTo>
                    <a:pt x="2073161" y="4630977"/>
                  </a:lnTo>
                  <a:lnTo>
                    <a:pt x="2025943" y="4624834"/>
                  </a:lnTo>
                  <a:lnTo>
                    <a:pt x="1979023" y="4617781"/>
                  </a:lnTo>
                  <a:lnTo>
                    <a:pt x="1932411" y="4609827"/>
                  </a:lnTo>
                  <a:lnTo>
                    <a:pt x="1886115" y="4600982"/>
                  </a:lnTo>
                  <a:lnTo>
                    <a:pt x="1840147" y="4591255"/>
                  </a:lnTo>
                  <a:lnTo>
                    <a:pt x="1794515" y="4580655"/>
                  </a:lnTo>
                  <a:lnTo>
                    <a:pt x="1749228" y="4569192"/>
                  </a:lnTo>
                  <a:lnTo>
                    <a:pt x="1704297" y="4556874"/>
                  </a:lnTo>
                  <a:lnTo>
                    <a:pt x="1659730" y="4543712"/>
                  </a:lnTo>
                  <a:lnTo>
                    <a:pt x="1615537" y="4529715"/>
                  </a:lnTo>
                  <a:lnTo>
                    <a:pt x="1571728" y="4514892"/>
                  </a:lnTo>
                  <a:lnTo>
                    <a:pt x="1528312" y="4499252"/>
                  </a:lnTo>
                  <a:lnTo>
                    <a:pt x="1485299" y="4482805"/>
                  </a:lnTo>
                  <a:lnTo>
                    <a:pt x="1442698" y="4465560"/>
                  </a:lnTo>
                  <a:lnTo>
                    <a:pt x="1400518" y="4447526"/>
                  </a:lnTo>
                  <a:lnTo>
                    <a:pt x="1358770" y="4428714"/>
                  </a:lnTo>
                  <a:lnTo>
                    <a:pt x="1317462" y="4409131"/>
                  </a:lnTo>
                  <a:lnTo>
                    <a:pt x="1276604" y="4388787"/>
                  </a:lnTo>
                  <a:lnTo>
                    <a:pt x="1236206" y="4367693"/>
                  </a:lnTo>
                  <a:lnTo>
                    <a:pt x="1196277" y="4345857"/>
                  </a:lnTo>
                  <a:lnTo>
                    <a:pt x="1156827" y="4323288"/>
                  </a:lnTo>
                  <a:lnTo>
                    <a:pt x="1117865" y="4299996"/>
                  </a:lnTo>
                  <a:lnTo>
                    <a:pt x="1079400" y="4275990"/>
                  </a:lnTo>
                  <a:lnTo>
                    <a:pt x="1041443" y="4251279"/>
                  </a:lnTo>
                  <a:lnTo>
                    <a:pt x="1004002" y="4225874"/>
                  </a:lnTo>
                  <a:lnTo>
                    <a:pt x="967087" y="4199783"/>
                  </a:lnTo>
                  <a:lnTo>
                    <a:pt x="930708" y="4173015"/>
                  </a:lnTo>
                  <a:lnTo>
                    <a:pt x="894874" y="4145580"/>
                  </a:lnTo>
                  <a:lnTo>
                    <a:pt x="859594" y="4117488"/>
                  </a:lnTo>
                  <a:lnTo>
                    <a:pt x="824879" y="4088747"/>
                  </a:lnTo>
                  <a:lnTo>
                    <a:pt x="790737" y="4059367"/>
                  </a:lnTo>
                  <a:lnTo>
                    <a:pt x="757178" y="4029357"/>
                  </a:lnTo>
                  <a:lnTo>
                    <a:pt x="724212" y="3998727"/>
                  </a:lnTo>
                  <a:lnTo>
                    <a:pt x="691848" y="3967486"/>
                  </a:lnTo>
                  <a:lnTo>
                    <a:pt x="660095" y="3935643"/>
                  </a:lnTo>
                  <a:lnTo>
                    <a:pt x="628964" y="3903208"/>
                  </a:lnTo>
                  <a:lnTo>
                    <a:pt x="598463" y="3870190"/>
                  </a:lnTo>
                  <a:lnTo>
                    <a:pt x="568602" y="3836598"/>
                  </a:lnTo>
                  <a:lnTo>
                    <a:pt x="539390" y="3802442"/>
                  </a:lnTo>
                  <a:lnTo>
                    <a:pt x="510838" y="3767731"/>
                  </a:lnTo>
                  <a:lnTo>
                    <a:pt x="482954" y="3732475"/>
                  </a:lnTo>
                  <a:lnTo>
                    <a:pt x="455749" y="3696682"/>
                  </a:lnTo>
                  <a:lnTo>
                    <a:pt x="429230" y="3660363"/>
                  </a:lnTo>
                  <a:lnTo>
                    <a:pt x="403409" y="3623525"/>
                  </a:lnTo>
                  <a:lnTo>
                    <a:pt x="378295" y="3586180"/>
                  </a:lnTo>
                  <a:lnTo>
                    <a:pt x="353896" y="3548336"/>
                  </a:lnTo>
                  <a:lnTo>
                    <a:pt x="330223" y="3510002"/>
                  </a:lnTo>
                  <a:lnTo>
                    <a:pt x="307285" y="3471188"/>
                  </a:lnTo>
                  <a:lnTo>
                    <a:pt x="285091" y="3431903"/>
                  </a:lnTo>
                  <a:lnTo>
                    <a:pt x="263652" y="3392157"/>
                  </a:lnTo>
                  <a:lnTo>
                    <a:pt x="242976" y="3351958"/>
                  </a:lnTo>
                  <a:lnTo>
                    <a:pt x="223073" y="3311317"/>
                  </a:lnTo>
                  <a:lnTo>
                    <a:pt x="203952" y="3270242"/>
                  </a:lnTo>
                  <a:lnTo>
                    <a:pt x="185624" y="3228744"/>
                  </a:lnTo>
                  <a:lnTo>
                    <a:pt x="168097" y="3186830"/>
                  </a:lnTo>
                  <a:lnTo>
                    <a:pt x="151381" y="3144511"/>
                  </a:lnTo>
                  <a:lnTo>
                    <a:pt x="135485" y="3101796"/>
                  </a:lnTo>
                  <a:lnTo>
                    <a:pt x="120420" y="3058694"/>
                  </a:lnTo>
                  <a:lnTo>
                    <a:pt x="106194" y="3015215"/>
                  </a:lnTo>
                  <a:lnTo>
                    <a:pt x="92817" y="2971368"/>
                  </a:lnTo>
                  <a:lnTo>
                    <a:pt x="80298" y="2927162"/>
                  </a:lnTo>
                  <a:lnTo>
                    <a:pt x="68648" y="2882607"/>
                  </a:lnTo>
                  <a:lnTo>
                    <a:pt x="57875" y="2837712"/>
                  </a:lnTo>
                  <a:lnTo>
                    <a:pt x="47988" y="2792486"/>
                  </a:lnTo>
                  <a:lnTo>
                    <a:pt x="38999" y="2746939"/>
                  </a:lnTo>
                  <a:lnTo>
                    <a:pt x="30915" y="2701080"/>
                  </a:lnTo>
                  <a:lnTo>
                    <a:pt x="23747" y="2654919"/>
                  </a:lnTo>
                  <a:lnTo>
                    <a:pt x="17503" y="2608464"/>
                  </a:lnTo>
                  <a:lnTo>
                    <a:pt x="12195" y="2561725"/>
                  </a:lnTo>
                  <a:lnTo>
                    <a:pt x="7830" y="2514712"/>
                  </a:lnTo>
                  <a:lnTo>
                    <a:pt x="4418" y="2467433"/>
                  </a:lnTo>
                  <a:lnTo>
                    <a:pt x="1970" y="2419899"/>
                  </a:lnTo>
                  <a:lnTo>
                    <a:pt x="494" y="2372118"/>
                  </a:lnTo>
                  <a:lnTo>
                    <a:pt x="0" y="2324100"/>
                  </a:lnTo>
                  <a:close/>
                </a:path>
              </a:pathLst>
            </a:custGeom>
            <a:ln w="9525">
              <a:solidFill>
                <a:srgbClr val="000000"/>
              </a:solidFill>
            </a:ln>
          </p:spPr>
          <p:txBody>
            <a:bodyPr wrap="square" lIns="0" tIns="0" rIns="0" bIns="0" rtlCol="0"/>
            <a:lstStyle/>
            <a:p>
              <a:endParaRPr/>
            </a:p>
          </p:txBody>
        </p:sp>
        <p:sp>
          <p:nvSpPr>
            <p:cNvPr id="5" name="object 5"/>
            <p:cNvSpPr/>
            <p:nvPr/>
          </p:nvSpPr>
          <p:spPr>
            <a:xfrm>
              <a:off x="5410200" y="3581400"/>
              <a:ext cx="1828800" cy="1828800"/>
            </a:xfrm>
            <a:custGeom>
              <a:avLst/>
              <a:gdLst/>
              <a:ahLst/>
              <a:cxnLst/>
              <a:rect l="l" t="t" r="r" b="b"/>
              <a:pathLst>
                <a:path w="1828800" h="1828800">
                  <a:moveTo>
                    <a:pt x="914400" y="0"/>
                  </a:moveTo>
                  <a:lnTo>
                    <a:pt x="865842" y="1267"/>
                  </a:lnTo>
                  <a:lnTo>
                    <a:pt x="817944" y="5028"/>
                  </a:lnTo>
                  <a:lnTo>
                    <a:pt x="770768" y="11219"/>
                  </a:lnTo>
                  <a:lnTo>
                    <a:pt x="724379" y="19776"/>
                  </a:lnTo>
                  <a:lnTo>
                    <a:pt x="678839" y="30637"/>
                  </a:lnTo>
                  <a:lnTo>
                    <a:pt x="634211" y="43738"/>
                  </a:lnTo>
                  <a:lnTo>
                    <a:pt x="590559" y="59016"/>
                  </a:lnTo>
                  <a:lnTo>
                    <a:pt x="547945" y="76408"/>
                  </a:lnTo>
                  <a:lnTo>
                    <a:pt x="506434" y="95851"/>
                  </a:lnTo>
                  <a:lnTo>
                    <a:pt x="466088" y="117281"/>
                  </a:lnTo>
                  <a:lnTo>
                    <a:pt x="426971" y="140635"/>
                  </a:lnTo>
                  <a:lnTo>
                    <a:pt x="389146" y="165849"/>
                  </a:lnTo>
                  <a:lnTo>
                    <a:pt x="352675" y="192862"/>
                  </a:lnTo>
                  <a:lnTo>
                    <a:pt x="317623" y="221609"/>
                  </a:lnTo>
                  <a:lnTo>
                    <a:pt x="284053" y="252027"/>
                  </a:lnTo>
                  <a:lnTo>
                    <a:pt x="252027" y="284053"/>
                  </a:lnTo>
                  <a:lnTo>
                    <a:pt x="221609" y="317623"/>
                  </a:lnTo>
                  <a:lnTo>
                    <a:pt x="192862" y="352675"/>
                  </a:lnTo>
                  <a:lnTo>
                    <a:pt x="165849" y="389146"/>
                  </a:lnTo>
                  <a:lnTo>
                    <a:pt x="140635" y="426971"/>
                  </a:lnTo>
                  <a:lnTo>
                    <a:pt x="117281" y="466088"/>
                  </a:lnTo>
                  <a:lnTo>
                    <a:pt x="95851" y="506434"/>
                  </a:lnTo>
                  <a:lnTo>
                    <a:pt x="76408" y="547945"/>
                  </a:lnTo>
                  <a:lnTo>
                    <a:pt x="59016" y="590559"/>
                  </a:lnTo>
                  <a:lnTo>
                    <a:pt x="43738" y="634211"/>
                  </a:lnTo>
                  <a:lnTo>
                    <a:pt x="30637" y="678839"/>
                  </a:lnTo>
                  <a:lnTo>
                    <a:pt x="19776" y="724379"/>
                  </a:lnTo>
                  <a:lnTo>
                    <a:pt x="11219" y="770768"/>
                  </a:lnTo>
                  <a:lnTo>
                    <a:pt x="5028" y="817944"/>
                  </a:lnTo>
                  <a:lnTo>
                    <a:pt x="1267" y="865842"/>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400" y="1828800"/>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800" y="914400"/>
                  </a:lnTo>
                  <a:lnTo>
                    <a:pt x="1827532" y="865842"/>
                  </a:lnTo>
                  <a:lnTo>
                    <a:pt x="1823771" y="817944"/>
                  </a:lnTo>
                  <a:lnTo>
                    <a:pt x="1817580" y="770768"/>
                  </a:lnTo>
                  <a:lnTo>
                    <a:pt x="1809023" y="724379"/>
                  </a:lnTo>
                  <a:lnTo>
                    <a:pt x="1798162" y="678839"/>
                  </a:lnTo>
                  <a:lnTo>
                    <a:pt x="1785061" y="634211"/>
                  </a:lnTo>
                  <a:lnTo>
                    <a:pt x="1769783" y="590559"/>
                  </a:lnTo>
                  <a:lnTo>
                    <a:pt x="1752391" y="547945"/>
                  </a:lnTo>
                  <a:lnTo>
                    <a:pt x="1732948" y="506434"/>
                  </a:lnTo>
                  <a:lnTo>
                    <a:pt x="1711518" y="466088"/>
                  </a:lnTo>
                  <a:lnTo>
                    <a:pt x="1688164" y="426971"/>
                  </a:lnTo>
                  <a:lnTo>
                    <a:pt x="1662950" y="389146"/>
                  </a:lnTo>
                  <a:lnTo>
                    <a:pt x="1635937" y="352675"/>
                  </a:lnTo>
                  <a:lnTo>
                    <a:pt x="1607190" y="317623"/>
                  </a:lnTo>
                  <a:lnTo>
                    <a:pt x="1576772" y="284053"/>
                  </a:lnTo>
                  <a:lnTo>
                    <a:pt x="1544746" y="252027"/>
                  </a:lnTo>
                  <a:lnTo>
                    <a:pt x="1511176" y="221609"/>
                  </a:lnTo>
                  <a:lnTo>
                    <a:pt x="1476124" y="192862"/>
                  </a:lnTo>
                  <a:lnTo>
                    <a:pt x="1439653" y="165849"/>
                  </a:lnTo>
                  <a:lnTo>
                    <a:pt x="1401828" y="140635"/>
                  </a:lnTo>
                  <a:lnTo>
                    <a:pt x="1362711" y="117281"/>
                  </a:lnTo>
                  <a:lnTo>
                    <a:pt x="1322365" y="95851"/>
                  </a:lnTo>
                  <a:lnTo>
                    <a:pt x="1280854" y="76408"/>
                  </a:lnTo>
                  <a:lnTo>
                    <a:pt x="1238240" y="59016"/>
                  </a:lnTo>
                  <a:lnTo>
                    <a:pt x="1194588" y="43738"/>
                  </a:lnTo>
                  <a:lnTo>
                    <a:pt x="1149960" y="30637"/>
                  </a:lnTo>
                  <a:lnTo>
                    <a:pt x="1104420" y="19776"/>
                  </a:lnTo>
                  <a:lnTo>
                    <a:pt x="1058031" y="11219"/>
                  </a:lnTo>
                  <a:lnTo>
                    <a:pt x="1010855" y="5028"/>
                  </a:lnTo>
                  <a:lnTo>
                    <a:pt x="962957" y="1267"/>
                  </a:lnTo>
                  <a:lnTo>
                    <a:pt x="914400" y="0"/>
                  </a:lnTo>
                  <a:close/>
                </a:path>
              </a:pathLst>
            </a:custGeom>
            <a:solidFill>
              <a:srgbClr val="FFFFFF"/>
            </a:solidFill>
          </p:spPr>
          <p:txBody>
            <a:bodyPr wrap="square" lIns="0" tIns="0" rIns="0" bIns="0" rtlCol="0"/>
            <a:lstStyle/>
            <a:p>
              <a:endParaRPr/>
            </a:p>
          </p:txBody>
        </p:sp>
        <p:sp>
          <p:nvSpPr>
            <p:cNvPr id="6" name="object 6"/>
            <p:cNvSpPr/>
            <p:nvPr/>
          </p:nvSpPr>
          <p:spPr>
            <a:xfrm>
              <a:off x="5410200" y="3581400"/>
              <a:ext cx="1828800" cy="1828800"/>
            </a:xfrm>
            <a:custGeom>
              <a:avLst/>
              <a:gdLst/>
              <a:ahLst/>
              <a:cxnLst/>
              <a:rect l="l" t="t" r="r" b="b"/>
              <a:pathLst>
                <a:path w="1828800" h="1828800">
                  <a:moveTo>
                    <a:pt x="0" y="914400"/>
                  </a:moveTo>
                  <a:lnTo>
                    <a:pt x="1267" y="865842"/>
                  </a:lnTo>
                  <a:lnTo>
                    <a:pt x="5028" y="817944"/>
                  </a:lnTo>
                  <a:lnTo>
                    <a:pt x="11219" y="770768"/>
                  </a:lnTo>
                  <a:lnTo>
                    <a:pt x="19776" y="724379"/>
                  </a:lnTo>
                  <a:lnTo>
                    <a:pt x="30637" y="678839"/>
                  </a:lnTo>
                  <a:lnTo>
                    <a:pt x="43738" y="634211"/>
                  </a:lnTo>
                  <a:lnTo>
                    <a:pt x="59016" y="590559"/>
                  </a:lnTo>
                  <a:lnTo>
                    <a:pt x="76408" y="547945"/>
                  </a:lnTo>
                  <a:lnTo>
                    <a:pt x="95851" y="506434"/>
                  </a:lnTo>
                  <a:lnTo>
                    <a:pt x="117281" y="466088"/>
                  </a:lnTo>
                  <a:lnTo>
                    <a:pt x="140635" y="426971"/>
                  </a:lnTo>
                  <a:lnTo>
                    <a:pt x="165849" y="389146"/>
                  </a:lnTo>
                  <a:lnTo>
                    <a:pt x="192862" y="352675"/>
                  </a:lnTo>
                  <a:lnTo>
                    <a:pt x="221609" y="317623"/>
                  </a:lnTo>
                  <a:lnTo>
                    <a:pt x="252027" y="284053"/>
                  </a:lnTo>
                  <a:lnTo>
                    <a:pt x="284053" y="252027"/>
                  </a:lnTo>
                  <a:lnTo>
                    <a:pt x="317623" y="221609"/>
                  </a:lnTo>
                  <a:lnTo>
                    <a:pt x="352675" y="192862"/>
                  </a:lnTo>
                  <a:lnTo>
                    <a:pt x="389146" y="165849"/>
                  </a:lnTo>
                  <a:lnTo>
                    <a:pt x="426971" y="140635"/>
                  </a:lnTo>
                  <a:lnTo>
                    <a:pt x="466088" y="117281"/>
                  </a:lnTo>
                  <a:lnTo>
                    <a:pt x="506434" y="95851"/>
                  </a:lnTo>
                  <a:lnTo>
                    <a:pt x="547945" y="76408"/>
                  </a:lnTo>
                  <a:lnTo>
                    <a:pt x="590559" y="59016"/>
                  </a:lnTo>
                  <a:lnTo>
                    <a:pt x="634211" y="43738"/>
                  </a:lnTo>
                  <a:lnTo>
                    <a:pt x="678839" y="30637"/>
                  </a:lnTo>
                  <a:lnTo>
                    <a:pt x="724379" y="19776"/>
                  </a:lnTo>
                  <a:lnTo>
                    <a:pt x="770768" y="11219"/>
                  </a:lnTo>
                  <a:lnTo>
                    <a:pt x="817944" y="5028"/>
                  </a:lnTo>
                  <a:lnTo>
                    <a:pt x="865842" y="1267"/>
                  </a:lnTo>
                  <a:lnTo>
                    <a:pt x="914400" y="0"/>
                  </a:lnTo>
                  <a:lnTo>
                    <a:pt x="962957" y="1267"/>
                  </a:lnTo>
                  <a:lnTo>
                    <a:pt x="1010855" y="5028"/>
                  </a:lnTo>
                  <a:lnTo>
                    <a:pt x="1058031" y="11219"/>
                  </a:lnTo>
                  <a:lnTo>
                    <a:pt x="1104420" y="19776"/>
                  </a:lnTo>
                  <a:lnTo>
                    <a:pt x="1149960" y="30637"/>
                  </a:lnTo>
                  <a:lnTo>
                    <a:pt x="1194588" y="43738"/>
                  </a:lnTo>
                  <a:lnTo>
                    <a:pt x="1238240" y="59016"/>
                  </a:lnTo>
                  <a:lnTo>
                    <a:pt x="1280854" y="76408"/>
                  </a:lnTo>
                  <a:lnTo>
                    <a:pt x="1322365" y="95851"/>
                  </a:lnTo>
                  <a:lnTo>
                    <a:pt x="1362711" y="117281"/>
                  </a:lnTo>
                  <a:lnTo>
                    <a:pt x="1401828" y="140635"/>
                  </a:lnTo>
                  <a:lnTo>
                    <a:pt x="1439653" y="165849"/>
                  </a:lnTo>
                  <a:lnTo>
                    <a:pt x="1476124" y="192862"/>
                  </a:lnTo>
                  <a:lnTo>
                    <a:pt x="1511176" y="221609"/>
                  </a:lnTo>
                  <a:lnTo>
                    <a:pt x="1544746" y="252027"/>
                  </a:lnTo>
                  <a:lnTo>
                    <a:pt x="1576772" y="284053"/>
                  </a:lnTo>
                  <a:lnTo>
                    <a:pt x="1607190" y="317623"/>
                  </a:lnTo>
                  <a:lnTo>
                    <a:pt x="1635937" y="352675"/>
                  </a:lnTo>
                  <a:lnTo>
                    <a:pt x="1662950" y="389146"/>
                  </a:lnTo>
                  <a:lnTo>
                    <a:pt x="1688164" y="426971"/>
                  </a:lnTo>
                  <a:lnTo>
                    <a:pt x="1711518" y="466088"/>
                  </a:lnTo>
                  <a:lnTo>
                    <a:pt x="1732948" y="506434"/>
                  </a:lnTo>
                  <a:lnTo>
                    <a:pt x="1752391" y="547945"/>
                  </a:lnTo>
                  <a:lnTo>
                    <a:pt x="1769783" y="590559"/>
                  </a:lnTo>
                  <a:lnTo>
                    <a:pt x="1785061" y="634211"/>
                  </a:lnTo>
                  <a:lnTo>
                    <a:pt x="1798162" y="678839"/>
                  </a:lnTo>
                  <a:lnTo>
                    <a:pt x="1809023" y="724379"/>
                  </a:lnTo>
                  <a:lnTo>
                    <a:pt x="1817580" y="770768"/>
                  </a:lnTo>
                  <a:lnTo>
                    <a:pt x="1823771" y="817944"/>
                  </a:lnTo>
                  <a:lnTo>
                    <a:pt x="1827532" y="865842"/>
                  </a:lnTo>
                  <a:lnTo>
                    <a:pt x="1828800" y="914400"/>
                  </a:lnTo>
                  <a:lnTo>
                    <a:pt x="1827532" y="962957"/>
                  </a:lnTo>
                  <a:lnTo>
                    <a:pt x="1823771" y="1010855"/>
                  </a:lnTo>
                  <a:lnTo>
                    <a:pt x="1817580" y="1058031"/>
                  </a:lnTo>
                  <a:lnTo>
                    <a:pt x="1809023" y="1104420"/>
                  </a:lnTo>
                  <a:lnTo>
                    <a:pt x="1798162" y="1149960"/>
                  </a:lnTo>
                  <a:lnTo>
                    <a:pt x="1785061" y="1194588"/>
                  </a:lnTo>
                  <a:lnTo>
                    <a:pt x="1769783" y="1238240"/>
                  </a:lnTo>
                  <a:lnTo>
                    <a:pt x="1752391" y="1280854"/>
                  </a:lnTo>
                  <a:lnTo>
                    <a:pt x="1732948" y="1322365"/>
                  </a:lnTo>
                  <a:lnTo>
                    <a:pt x="1711518" y="1362711"/>
                  </a:lnTo>
                  <a:lnTo>
                    <a:pt x="1688164" y="1401828"/>
                  </a:lnTo>
                  <a:lnTo>
                    <a:pt x="1662950" y="1439653"/>
                  </a:lnTo>
                  <a:lnTo>
                    <a:pt x="1635937" y="1476124"/>
                  </a:lnTo>
                  <a:lnTo>
                    <a:pt x="1607190" y="1511176"/>
                  </a:lnTo>
                  <a:lnTo>
                    <a:pt x="1576772" y="1544746"/>
                  </a:lnTo>
                  <a:lnTo>
                    <a:pt x="1544746" y="1576772"/>
                  </a:lnTo>
                  <a:lnTo>
                    <a:pt x="1511176" y="1607190"/>
                  </a:lnTo>
                  <a:lnTo>
                    <a:pt x="1476124" y="1635937"/>
                  </a:lnTo>
                  <a:lnTo>
                    <a:pt x="1439653" y="1662950"/>
                  </a:lnTo>
                  <a:lnTo>
                    <a:pt x="1401828" y="1688164"/>
                  </a:lnTo>
                  <a:lnTo>
                    <a:pt x="1362711" y="1711518"/>
                  </a:lnTo>
                  <a:lnTo>
                    <a:pt x="1322365" y="1732948"/>
                  </a:lnTo>
                  <a:lnTo>
                    <a:pt x="1280854" y="1752391"/>
                  </a:lnTo>
                  <a:lnTo>
                    <a:pt x="1238240" y="1769783"/>
                  </a:lnTo>
                  <a:lnTo>
                    <a:pt x="1194588" y="1785061"/>
                  </a:lnTo>
                  <a:lnTo>
                    <a:pt x="1149960" y="1798162"/>
                  </a:lnTo>
                  <a:lnTo>
                    <a:pt x="1104420" y="1809023"/>
                  </a:lnTo>
                  <a:lnTo>
                    <a:pt x="1058031" y="1817580"/>
                  </a:lnTo>
                  <a:lnTo>
                    <a:pt x="1010855" y="1823771"/>
                  </a:lnTo>
                  <a:lnTo>
                    <a:pt x="962957" y="1827532"/>
                  </a:lnTo>
                  <a:lnTo>
                    <a:pt x="914400" y="1828800"/>
                  </a:lnTo>
                  <a:lnTo>
                    <a:pt x="865842" y="1827532"/>
                  </a:lnTo>
                  <a:lnTo>
                    <a:pt x="817944" y="1823771"/>
                  </a:lnTo>
                  <a:lnTo>
                    <a:pt x="770768" y="1817580"/>
                  </a:lnTo>
                  <a:lnTo>
                    <a:pt x="724379" y="1809023"/>
                  </a:lnTo>
                  <a:lnTo>
                    <a:pt x="678839" y="1798162"/>
                  </a:lnTo>
                  <a:lnTo>
                    <a:pt x="634211" y="1785061"/>
                  </a:lnTo>
                  <a:lnTo>
                    <a:pt x="590559" y="1769783"/>
                  </a:lnTo>
                  <a:lnTo>
                    <a:pt x="547945" y="1752391"/>
                  </a:lnTo>
                  <a:lnTo>
                    <a:pt x="506434" y="1732948"/>
                  </a:lnTo>
                  <a:lnTo>
                    <a:pt x="466088" y="1711518"/>
                  </a:lnTo>
                  <a:lnTo>
                    <a:pt x="426971" y="1688164"/>
                  </a:lnTo>
                  <a:lnTo>
                    <a:pt x="389146" y="1662950"/>
                  </a:lnTo>
                  <a:lnTo>
                    <a:pt x="352675" y="1635937"/>
                  </a:lnTo>
                  <a:lnTo>
                    <a:pt x="317623" y="1607190"/>
                  </a:lnTo>
                  <a:lnTo>
                    <a:pt x="284053" y="1576772"/>
                  </a:lnTo>
                  <a:lnTo>
                    <a:pt x="252027" y="1544746"/>
                  </a:lnTo>
                  <a:lnTo>
                    <a:pt x="221609" y="1511176"/>
                  </a:lnTo>
                  <a:lnTo>
                    <a:pt x="192862" y="1476124"/>
                  </a:lnTo>
                  <a:lnTo>
                    <a:pt x="165849" y="1439653"/>
                  </a:lnTo>
                  <a:lnTo>
                    <a:pt x="140635" y="1401828"/>
                  </a:lnTo>
                  <a:lnTo>
                    <a:pt x="117281" y="1362711"/>
                  </a:lnTo>
                  <a:lnTo>
                    <a:pt x="95851" y="1322365"/>
                  </a:lnTo>
                  <a:lnTo>
                    <a:pt x="76408" y="1280854"/>
                  </a:lnTo>
                  <a:lnTo>
                    <a:pt x="59016" y="1238240"/>
                  </a:lnTo>
                  <a:lnTo>
                    <a:pt x="43738" y="1194588"/>
                  </a:lnTo>
                  <a:lnTo>
                    <a:pt x="30637" y="1149960"/>
                  </a:lnTo>
                  <a:lnTo>
                    <a:pt x="19776" y="1104420"/>
                  </a:lnTo>
                  <a:lnTo>
                    <a:pt x="11219" y="1058031"/>
                  </a:lnTo>
                  <a:lnTo>
                    <a:pt x="5028" y="1010855"/>
                  </a:lnTo>
                  <a:lnTo>
                    <a:pt x="1267" y="962957"/>
                  </a:lnTo>
                  <a:lnTo>
                    <a:pt x="0" y="914400"/>
                  </a:lnTo>
                  <a:close/>
                </a:path>
              </a:pathLst>
            </a:custGeom>
            <a:ln w="9525">
              <a:solidFill>
                <a:srgbClr val="000000"/>
              </a:solidFill>
            </a:ln>
          </p:spPr>
          <p:txBody>
            <a:bodyPr wrap="square" lIns="0" tIns="0" rIns="0" bIns="0" rtlCol="0"/>
            <a:lstStyle/>
            <a:p>
              <a:endParaRPr/>
            </a:p>
          </p:txBody>
        </p:sp>
        <p:sp>
          <p:nvSpPr>
            <p:cNvPr id="7" name="object 7"/>
            <p:cNvSpPr/>
            <p:nvPr/>
          </p:nvSpPr>
          <p:spPr>
            <a:xfrm>
              <a:off x="4648200" y="2743200"/>
              <a:ext cx="1371600" cy="1371600"/>
            </a:xfrm>
            <a:custGeom>
              <a:avLst/>
              <a:gdLst/>
              <a:ahLst/>
              <a:cxnLst/>
              <a:rect l="l" t="t" r="r" b="b"/>
              <a:pathLst>
                <a:path w="1371600" h="1371600">
                  <a:moveTo>
                    <a:pt x="685800" y="0"/>
                  </a:moveTo>
                  <a:lnTo>
                    <a:pt x="636828" y="1722"/>
                  </a:lnTo>
                  <a:lnTo>
                    <a:pt x="588784" y="6811"/>
                  </a:lnTo>
                  <a:lnTo>
                    <a:pt x="541785" y="15151"/>
                  </a:lnTo>
                  <a:lnTo>
                    <a:pt x="495947" y="26625"/>
                  </a:lnTo>
                  <a:lnTo>
                    <a:pt x="451386" y="41118"/>
                  </a:lnTo>
                  <a:lnTo>
                    <a:pt x="408218" y="58514"/>
                  </a:lnTo>
                  <a:lnTo>
                    <a:pt x="366559" y="78696"/>
                  </a:lnTo>
                  <a:lnTo>
                    <a:pt x="326525" y="101548"/>
                  </a:lnTo>
                  <a:lnTo>
                    <a:pt x="288233" y="126954"/>
                  </a:lnTo>
                  <a:lnTo>
                    <a:pt x="251798" y="154798"/>
                  </a:lnTo>
                  <a:lnTo>
                    <a:pt x="217336" y="184964"/>
                  </a:lnTo>
                  <a:lnTo>
                    <a:pt x="184964" y="217336"/>
                  </a:lnTo>
                  <a:lnTo>
                    <a:pt x="154798" y="251798"/>
                  </a:lnTo>
                  <a:lnTo>
                    <a:pt x="126954" y="288233"/>
                  </a:lnTo>
                  <a:lnTo>
                    <a:pt x="101548" y="326525"/>
                  </a:lnTo>
                  <a:lnTo>
                    <a:pt x="78696" y="366559"/>
                  </a:lnTo>
                  <a:lnTo>
                    <a:pt x="58514" y="408218"/>
                  </a:lnTo>
                  <a:lnTo>
                    <a:pt x="41118" y="451386"/>
                  </a:lnTo>
                  <a:lnTo>
                    <a:pt x="26625" y="495947"/>
                  </a:lnTo>
                  <a:lnTo>
                    <a:pt x="15151" y="541785"/>
                  </a:lnTo>
                  <a:lnTo>
                    <a:pt x="6811" y="588784"/>
                  </a:lnTo>
                  <a:lnTo>
                    <a:pt x="1722" y="636828"/>
                  </a:lnTo>
                  <a:lnTo>
                    <a:pt x="0" y="685800"/>
                  </a:lnTo>
                  <a:lnTo>
                    <a:pt x="1722" y="734771"/>
                  </a:lnTo>
                  <a:lnTo>
                    <a:pt x="6811" y="782815"/>
                  </a:lnTo>
                  <a:lnTo>
                    <a:pt x="15151" y="829814"/>
                  </a:lnTo>
                  <a:lnTo>
                    <a:pt x="26625" y="875652"/>
                  </a:lnTo>
                  <a:lnTo>
                    <a:pt x="41118" y="920213"/>
                  </a:lnTo>
                  <a:lnTo>
                    <a:pt x="58514" y="963381"/>
                  </a:lnTo>
                  <a:lnTo>
                    <a:pt x="78696" y="1005040"/>
                  </a:lnTo>
                  <a:lnTo>
                    <a:pt x="101548" y="1045074"/>
                  </a:lnTo>
                  <a:lnTo>
                    <a:pt x="126954" y="1083366"/>
                  </a:lnTo>
                  <a:lnTo>
                    <a:pt x="154798" y="1119801"/>
                  </a:lnTo>
                  <a:lnTo>
                    <a:pt x="184964" y="1154263"/>
                  </a:lnTo>
                  <a:lnTo>
                    <a:pt x="217336" y="1186635"/>
                  </a:lnTo>
                  <a:lnTo>
                    <a:pt x="251798" y="1216801"/>
                  </a:lnTo>
                  <a:lnTo>
                    <a:pt x="288233" y="1244645"/>
                  </a:lnTo>
                  <a:lnTo>
                    <a:pt x="326525" y="1270051"/>
                  </a:lnTo>
                  <a:lnTo>
                    <a:pt x="366559" y="1292903"/>
                  </a:lnTo>
                  <a:lnTo>
                    <a:pt x="408218" y="1313085"/>
                  </a:lnTo>
                  <a:lnTo>
                    <a:pt x="451386" y="1330481"/>
                  </a:lnTo>
                  <a:lnTo>
                    <a:pt x="495947" y="1344974"/>
                  </a:lnTo>
                  <a:lnTo>
                    <a:pt x="541785" y="1356448"/>
                  </a:lnTo>
                  <a:lnTo>
                    <a:pt x="588784" y="1364788"/>
                  </a:lnTo>
                  <a:lnTo>
                    <a:pt x="636828" y="1369877"/>
                  </a:lnTo>
                  <a:lnTo>
                    <a:pt x="685800" y="1371600"/>
                  </a:lnTo>
                  <a:lnTo>
                    <a:pt x="734771" y="1369877"/>
                  </a:lnTo>
                  <a:lnTo>
                    <a:pt x="782815" y="1364788"/>
                  </a:lnTo>
                  <a:lnTo>
                    <a:pt x="829814" y="1356448"/>
                  </a:lnTo>
                  <a:lnTo>
                    <a:pt x="875652" y="1344974"/>
                  </a:lnTo>
                  <a:lnTo>
                    <a:pt x="920213" y="1330481"/>
                  </a:lnTo>
                  <a:lnTo>
                    <a:pt x="963381" y="1313085"/>
                  </a:lnTo>
                  <a:lnTo>
                    <a:pt x="1005040" y="1292903"/>
                  </a:lnTo>
                  <a:lnTo>
                    <a:pt x="1045074" y="1270051"/>
                  </a:lnTo>
                  <a:lnTo>
                    <a:pt x="1083366" y="1244645"/>
                  </a:lnTo>
                  <a:lnTo>
                    <a:pt x="1119801" y="1216801"/>
                  </a:lnTo>
                  <a:lnTo>
                    <a:pt x="1154263" y="1186635"/>
                  </a:lnTo>
                  <a:lnTo>
                    <a:pt x="1186635" y="1154263"/>
                  </a:lnTo>
                  <a:lnTo>
                    <a:pt x="1216801" y="1119801"/>
                  </a:lnTo>
                  <a:lnTo>
                    <a:pt x="1244645" y="1083366"/>
                  </a:lnTo>
                  <a:lnTo>
                    <a:pt x="1270051" y="1045074"/>
                  </a:lnTo>
                  <a:lnTo>
                    <a:pt x="1292903" y="1005040"/>
                  </a:lnTo>
                  <a:lnTo>
                    <a:pt x="1313085" y="963381"/>
                  </a:lnTo>
                  <a:lnTo>
                    <a:pt x="1330481" y="920213"/>
                  </a:lnTo>
                  <a:lnTo>
                    <a:pt x="1344974" y="875652"/>
                  </a:lnTo>
                  <a:lnTo>
                    <a:pt x="1356448" y="829814"/>
                  </a:lnTo>
                  <a:lnTo>
                    <a:pt x="1364788" y="782815"/>
                  </a:lnTo>
                  <a:lnTo>
                    <a:pt x="1369877" y="734771"/>
                  </a:lnTo>
                  <a:lnTo>
                    <a:pt x="1371600" y="685800"/>
                  </a:lnTo>
                  <a:lnTo>
                    <a:pt x="1369877" y="636828"/>
                  </a:lnTo>
                  <a:lnTo>
                    <a:pt x="1364788" y="588784"/>
                  </a:lnTo>
                  <a:lnTo>
                    <a:pt x="1356448" y="541785"/>
                  </a:lnTo>
                  <a:lnTo>
                    <a:pt x="1344974" y="495947"/>
                  </a:lnTo>
                  <a:lnTo>
                    <a:pt x="1330481" y="451386"/>
                  </a:lnTo>
                  <a:lnTo>
                    <a:pt x="1313085" y="408218"/>
                  </a:lnTo>
                  <a:lnTo>
                    <a:pt x="1292903" y="366559"/>
                  </a:lnTo>
                  <a:lnTo>
                    <a:pt x="1270051" y="326525"/>
                  </a:lnTo>
                  <a:lnTo>
                    <a:pt x="1244645" y="288233"/>
                  </a:lnTo>
                  <a:lnTo>
                    <a:pt x="1216801" y="251798"/>
                  </a:lnTo>
                  <a:lnTo>
                    <a:pt x="1186635" y="217336"/>
                  </a:lnTo>
                  <a:lnTo>
                    <a:pt x="1154263" y="184964"/>
                  </a:lnTo>
                  <a:lnTo>
                    <a:pt x="1119801" y="154798"/>
                  </a:lnTo>
                  <a:lnTo>
                    <a:pt x="1083366" y="126954"/>
                  </a:lnTo>
                  <a:lnTo>
                    <a:pt x="1045074" y="101548"/>
                  </a:lnTo>
                  <a:lnTo>
                    <a:pt x="1005040" y="78696"/>
                  </a:lnTo>
                  <a:lnTo>
                    <a:pt x="963381" y="58514"/>
                  </a:lnTo>
                  <a:lnTo>
                    <a:pt x="920213" y="41118"/>
                  </a:lnTo>
                  <a:lnTo>
                    <a:pt x="875652" y="26625"/>
                  </a:lnTo>
                  <a:lnTo>
                    <a:pt x="829814" y="15151"/>
                  </a:lnTo>
                  <a:lnTo>
                    <a:pt x="782815" y="6811"/>
                  </a:lnTo>
                  <a:lnTo>
                    <a:pt x="734771" y="1722"/>
                  </a:lnTo>
                  <a:lnTo>
                    <a:pt x="685800" y="0"/>
                  </a:lnTo>
                  <a:close/>
                </a:path>
              </a:pathLst>
            </a:custGeom>
            <a:solidFill>
              <a:srgbClr val="FFFFFF"/>
            </a:solidFill>
          </p:spPr>
          <p:txBody>
            <a:bodyPr wrap="square" lIns="0" tIns="0" rIns="0" bIns="0" rtlCol="0"/>
            <a:lstStyle/>
            <a:p>
              <a:endParaRPr/>
            </a:p>
          </p:txBody>
        </p:sp>
        <p:sp>
          <p:nvSpPr>
            <p:cNvPr id="8" name="object 8"/>
            <p:cNvSpPr/>
            <p:nvPr/>
          </p:nvSpPr>
          <p:spPr>
            <a:xfrm>
              <a:off x="4648200" y="2743200"/>
              <a:ext cx="1371600" cy="1371600"/>
            </a:xfrm>
            <a:custGeom>
              <a:avLst/>
              <a:gdLst/>
              <a:ahLst/>
              <a:cxnLst/>
              <a:rect l="l" t="t" r="r" b="b"/>
              <a:pathLst>
                <a:path w="1371600" h="1371600">
                  <a:moveTo>
                    <a:pt x="0" y="685800"/>
                  </a:moveTo>
                  <a:lnTo>
                    <a:pt x="1722" y="636828"/>
                  </a:lnTo>
                  <a:lnTo>
                    <a:pt x="6811" y="588784"/>
                  </a:lnTo>
                  <a:lnTo>
                    <a:pt x="15151" y="541785"/>
                  </a:lnTo>
                  <a:lnTo>
                    <a:pt x="26625" y="495947"/>
                  </a:lnTo>
                  <a:lnTo>
                    <a:pt x="41118" y="451386"/>
                  </a:lnTo>
                  <a:lnTo>
                    <a:pt x="58514" y="408218"/>
                  </a:lnTo>
                  <a:lnTo>
                    <a:pt x="78696" y="366559"/>
                  </a:lnTo>
                  <a:lnTo>
                    <a:pt x="101548" y="326525"/>
                  </a:lnTo>
                  <a:lnTo>
                    <a:pt x="126954" y="288233"/>
                  </a:lnTo>
                  <a:lnTo>
                    <a:pt x="154798" y="251798"/>
                  </a:lnTo>
                  <a:lnTo>
                    <a:pt x="184964" y="217336"/>
                  </a:lnTo>
                  <a:lnTo>
                    <a:pt x="217336" y="184964"/>
                  </a:lnTo>
                  <a:lnTo>
                    <a:pt x="251798" y="154798"/>
                  </a:lnTo>
                  <a:lnTo>
                    <a:pt x="288233" y="126954"/>
                  </a:lnTo>
                  <a:lnTo>
                    <a:pt x="326525" y="101548"/>
                  </a:lnTo>
                  <a:lnTo>
                    <a:pt x="366559" y="78696"/>
                  </a:lnTo>
                  <a:lnTo>
                    <a:pt x="408218" y="58514"/>
                  </a:lnTo>
                  <a:lnTo>
                    <a:pt x="451386" y="41118"/>
                  </a:lnTo>
                  <a:lnTo>
                    <a:pt x="495947" y="26625"/>
                  </a:lnTo>
                  <a:lnTo>
                    <a:pt x="541785" y="15151"/>
                  </a:lnTo>
                  <a:lnTo>
                    <a:pt x="588784" y="6811"/>
                  </a:lnTo>
                  <a:lnTo>
                    <a:pt x="636828" y="1722"/>
                  </a:lnTo>
                  <a:lnTo>
                    <a:pt x="685800" y="0"/>
                  </a:lnTo>
                  <a:lnTo>
                    <a:pt x="734771" y="1722"/>
                  </a:lnTo>
                  <a:lnTo>
                    <a:pt x="782815" y="6811"/>
                  </a:lnTo>
                  <a:lnTo>
                    <a:pt x="829814" y="15151"/>
                  </a:lnTo>
                  <a:lnTo>
                    <a:pt x="875652" y="26625"/>
                  </a:lnTo>
                  <a:lnTo>
                    <a:pt x="920213" y="41118"/>
                  </a:lnTo>
                  <a:lnTo>
                    <a:pt x="963381" y="58514"/>
                  </a:lnTo>
                  <a:lnTo>
                    <a:pt x="1005040" y="78696"/>
                  </a:lnTo>
                  <a:lnTo>
                    <a:pt x="1045074" y="101548"/>
                  </a:lnTo>
                  <a:lnTo>
                    <a:pt x="1083366" y="126954"/>
                  </a:lnTo>
                  <a:lnTo>
                    <a:pt x="1119801" y="154798"/>
                  </a:lnTo>
                  <a:lnTo>
                    <a:pt x="1154263" y="184964"/>
                  </a:lnTo>
                  <a:lnTo>
                    <a:pt x="1186635" y="217336"/>
                  </a:lnTo>
                  <a:lnTo>
                    <a:pt x="1216801" y="251798"/>
                  </a:lnTo>
                  <a:lnTo>
                    <a:pt x="1244645" y="288233"/>
                  </a:lnTo>
                  <a:lnTo>
                    <a:pt x="1270051" y="326525"/>
                  </a:lnTo>
                  <a:lnTo>
                    <a:pt x="1292903" y="366559"/>
                  </a:lnTo>
                  <a:lnTo>
                    <a:pt x="1313085" y="408218"/>
                  </a:lnTo>
                  <a:lnTo>
                    <a:pt x="1330481" y="451386"/>
                  </a:lnTo>
                  <a:lnTo>
                    <a:pt x="1344974" y="495947"/>
                  </a:lnTo>
                  <a:lnTo>
                    <a:pt x="1356448" y="541785"/>
                  </a:lnTo>
                  <a:lnTo>
                    <a:pt x="1364788" y="588784"/>
                  </a:lnTo>
                  <a:lnTo>
                    <a:pt x="1369877" y="636828"/>
                  </a:lnTo>
                  <a:lnTo>
                    <a:pt x="1371600" y="685800"/>
                  </a:lnTo>
                  <a:lnTo>
                    <a:pt x="1369877" y="734771"/>
                  </a:lnTo>
                  <a:lnTo>
                    <a:pt x="1364788" y="782815"/>
                  </a:lnTo>
                  <a:lnTo>
                    <a:pt x="1356448" y="829814"/>
                  </a:lnTo>
                  <a:lnTo>
                    <a:pt x="1344974" y="875652"/>
                  </a:lnTo>
                  <a:lnTo>
                    <a:pt x="1330481" y="920213"/>
                  </a:lnTo>
                  <a:lnTo>
                    <a:pt x="1313085" y="963381"/>
                  </a:lnTo>
                  <a:lnTo>
                    <a:pt x="1292903" y="1005040"/>
                  </a:lnTo>
                  <a:lnTo>
                    <a:pt x="1270051" y="1045074"/>
                  </a:lnTo>
                  <a:lnTo>
                    <a:pt x="1244645" y="1083366"/>
                  </a:lnTo>
                  <a:lnTo>
                    <a:pt x="1216801" y="1119801"/>
                  </a:lnTo>
                  <a:lnTo>
                    <a:pt x="1186635" y="1154263"/>
                  </a:lnTo>
                  <a:lnTo>
                    <a:pt x="1154263" y="1186635"/>
                  </a:lnTo>
                  <a:lnTo>
                    <a:pt x="1119801" y="1216801"/>
                  </a:lnTo>
                  <a:lnTo>
                    <a:pt x="1083366" y="1244645"/>
                  </a:lnTo>
                  <a:lnTo>
                    <a:pt x="1045074" y="1270051"/>
                  </a:lnTo>
                  <a:lnTo>
                    <a:pt x="1005040" y="1292903"/>
                  </a:lnTo>
                  <a:lnTo>
                    <a:pt x="963381" y="1313085"/>
                  </a:lnTo>
                  <a:lnTo>
                    <a:pt x="920213" y="1330481"/>
                  </a:lnTo>
                  <a:lnTo>
                    <a:pt x="875652" y="1344974"/>
                  </a:lnTo>
                  <a:lnTo>
                    <a:pt x="829814" y="1356448"/>
                  </a:lnTo>
                  <a:lnTo>
                    <a:pt x="782815" y="1364788"/>
                  </a:lnTo>
                  <a:lnTo>
                    <a:pt x="734771" y="1369877"/>
                  </a:lnTo>
                  <a:lnTo>
                    <a:pt x="685800" y="1371600"/>
                  </a:lnTo>
                  <a:lnTo>
                    <a:pt x="636828" y="1369877"/>
                  </a:lnTo>
                  <a:lnTo>
                    <a:pt x="588784" y="1364788"/>
                  </a:lnTo>
                  <a:lnTo>
                    <a:pt x="541785" y="1356448"/>
                  </a:lnTo>
                  <a:lnTo>
                    <a:pt x="495947" y="1344974"/>
                  </a:lnTo>
                  <a:lnTo>
                    <a:pt x="451386" y="1330481"/>
                  </a:lnTo>
                  <a:lnTo>
                    <a:pt x="408218" y="1313085"/>
                  </a:lnTo>
                  <a:lnTo>
                    <a:pt x="366559" y="1292903"/>
                  </a:lnTo>
                  <a:lnTo>
                    <a:pt x="326525" y="1270051"/>
                  </a:lnTo>
                  <a:lnTo>
                    <a:pt x="288233" y="1244645"/>
                  </a:lnTo>
                  <a:lnTo>
                    <a:pt x="251798" y="1216801"/>
                  </a:lnTo>
                  <a:lnTo>
                    <a:pt x="217336" y="1186635"/>
                  </a:lnTo>
                  <a:lnTo>
                    <a:pt x="184964" y="1154263"/>
                  </a:lnTo>
                  <a:lnTo>
                    <a:pt x="154798" y="1119801"/>
                  </a:lnTo>
                  <a:lnTo>
                    <a:pt x="126954" y="1083366"/>
                  </a:lnTo>
                  <a:lnTo>
                    <a:pt x="101548" y="1045074"/>
                  </a:lnTo>
                  <a:lnTo>
                    <a:pt x="78696" y="1005040"/>
                  </a:lnTo>
                  <a:lnTo>
                    <a:pt x="58514" y="963381"/>
                  </a:lnTo>
                  <a:lnTo>
                    <a:pt x="41118" y="920213"/>
                  </a:lnTo>
                  <a:lnTo>
                    <a:pt x="26625" y="875652"/>
                  </a:lnTo>
                  <a:lnTo>
                    <a:pt x="15151" y="829814"/>
                  </a:lnTo>
                  <a:lnTo>
                    <a:pt x="6811" y="782815"/>
                  </a:lnTo>
                  <a:lnTo>
                    <a:pt x="1722" y="734771"/>
                  </a:lnTo>
                  <a:lnTo>
                    <a:pt x="0" y="685800"/>
                  </a:lnTo>
                  <a:close/>
                </a:path>
              </a:pathLst>
            </a:custGeom>
            <a:ln w="9525">
              <a:solidFill>
                <a:srgbClr val="000000"/>
              </a:solidFill>
            </a:ln>
          </p:spPr>
          <p:txBody>
            <a:bodyPr wrap="square" lIns="0" tIns="0" rIns="0" bIns="0" rtlCol="0"/>
            <a:lstStyle/>
            <a:p>
              <a:endParaRPr/>
            </a:p>
          </p:txBody>
        </p:sp>
        <p:sp>
          <p:nvSpPr>
            <p:cNvPr id="9" name="object 9"/>
            <p:cNvSpPr/>
            <p:nvPr/>
          </p:nvSpPr>
          <p:spPr>
            <a:xfrm>
              <a:off x="5715000" y="5029200"/>
              <a:ext cx="1371600" cy="1371600"/>
            </a:xfrm>
            <a:custGeom>
              <a:avLst/>
              <a:gdLst/>
              <a:ahLst/>
              <a:cxnLst/>
              <a:rect l="l" t="t" r="r" b="b"/>
              <a:pathLst>
                <a:path w="1371600" h="1371600">
                  <a:moveTo>
                    <a:pt x="685800" y="0"/>
                  </a:moveTo>
                  <a:lnTo>
                    <a:pt x="636828" y="1722"/>
                  </a:lnTo>
                  <a:lnTo>
                    <a:pt x="588784" y="6811"/>
                  </a:lnTo>
                  <a:lnTo>
                    <a:pt x="541785" y="15151"/>
                  </a:lnTo>
                  <a:lnTo>
                    <a:pt x="495947" y="26625"/>
                  </a:lnTo>
                  <a:lnTo>
                    <a:pt x="451386" y="41118"/>
                  </a:lnTo>
                  <a:lnTo>
                    <a:pt x="408218" y="58514"/>
                  </a:lnTo>
                  <a:lnTo>
                    <a:pt x="366559" y="78696"/>
                  </a:lnTo>
                  <a:lnTo>
                    <a:pt x="326525" y="101548"/>
                  </a:lnTo>
                  <a:lnTo>
                    <a:pt x="288233" y="126954"/>
                  </a:lnTo>
                  <a:lnTo>
                    <a:pt x="251798" y="154798"/>
                  </a:lnTo>
                  <a:lnTo>
                    <a:pt x="217336" y="184964"/>
                  </a:lnTo>
                  <a:lnTo>
                    <a:pt x="184964" y="217336"/>
                  </a:lnTo>
                  <a:lnTo>
                    <a:pt x="154798" y="251798"/>
                  </a:lnTo>
                  <a:lnTo>
                    <a:pt x="126954" y="288233"/>
                  </a:lnTo>
                  <a:lnTo>
                    <a:pt x="101548" y="326525"/>
                  </a:lnTo>
                  <a:lnTo>
                    <a:pt x="78696" y="366559"/>
                  </a:lnTo>
                  <a:lnTo>
                    <a:pt x="58514" y="408218"/>
                  </a:lnTo>
                  <a:lnTo>
                    <a:pt x="41118" y="451386"/>
                  </a:lnTo>
                  <a:lnTo>
                    <a:pt x="26625" y="495947"/>
                  </a:lnTo>
                  <a:lnTo>
                    <a:pt x="15151" y="541785"/>
                  </a:lnTo>
                  <a:lnTo>
                    <a:pt x="6811" y="588784"/>
                  </a:lnTo>
                  <a:lnTo>
                    <a:pt x="1722" y="636828"/>
                  </a:lnTo>
                  <a:lnTo>
                    <a:pt x="0" y="685800"/>
                  </a:lnTo>
                  <a:lnTo>
                    <a:pt x="1722" y="734776"/>
                  </a:lnTo>
                  <a:lnTo>
                    <a:pt x="6811" y="782823"/>
                  </a:lnTo>
                  <a:lnTo>
                    <a:pt x="15151" y="829825"/>
                  </a:lnTo>
                  <a:lnTo>
                    <a:pt x="26625" y="875665"/>
                  </a:lnTo>
                  <a:lnTo>
                    <a:pt x="41118" y="920228"/>
                  </a:lnTo>
                  <a:lnTo>
                    <a:pt x="58514" y="963397"/>
                  </a:lnTo>
                  <a:lnTo>
                    <a:pt x="78696" y="1005057"/>
                  </a:lnTo>
                  <a:lnTo>
                    <a:pt x="101548" y="1045091"/>
                  </a:lnTo>
                  <a:lnTo>
                    <a:pt x="126954" y="1083383"/>
                  </a:lnTo>
                  <a:lnTo>
                    <a:pt x="154798" y="1119817"/>
                  </a:lnTo>
                  <a:lnTo>
                    <a:pt x="184964" y="1154278"/>
                  </a:lnTo>
                  <a:lnTo>
                    <a:pt x="217336" y="1186648"/>
                  </a:lnTo>
                  <a:lnTo>
                    <a:pt x="251798" y="1216813"/>
                  </a:lnTo>
                  <a:lnTo>
                    <a:pt x="288233" y="1244656"/>
                  </a:lnTo>
                  <a:lnTo>
                    <a:pt x="326525" y="1270060"/>
                  </a:lnTo>
                  <a:lnTo>
                    <a:pt x="366559" y="1292911"/>
                  </a:lnTo>
                  <a:lnTo>
                    <a:pt x="408218" y="1313091"/>
                  </a:lnTo>
                  <a:lnTo>
                    <a:pt x="451386" y="1330485"/>
                  </a:lnTo>
                  <a:lnTo>
                    <a:pt x="495947" y="1344977"/>
                  </a:lnTo>
                  <a:lnTo>
                    <a:pt x="541785" y="1356450"/>
                  </a:lnTo>
                  <a:lnTo>
                    <a:pt x="588784" y="1364789"/>
                  </a:lnTo>
                  <a:lnTo>
                    <a:pt x="636828" y="1369878"/>
                  </a:lnTo>
                  <a:lnTo>
                    <a:pt x="685800" y="1371600"/>
                  </a:lnTo>
                  <a:lnTo>
                    <a:pt x="734771" y="1369878"/>
                  </a:lnTo>
                  <a:lnTo>
                    <a:pt x="782815" y="1364789"/>
                  </a:lnTo>
                  <a:lnTo>
                    <a:pt x="829814" y="1356450"/>
                  </a:lnTo>
                  <a:lnTo>
                    <a:pt x="875652" y="1344977"/>
                  </a:lnTo>
                  <a:lnTo>
                    <a:pt x="920213" y="1330485"/>
                  </a:lnTo>
                  <a:lnTo>
                    <a:pt x="963381" y="1313091"/>
                  </a:lnTo>
                  <a:lnTo>
                    <a:pt x="1005040" y="1292911"/>
                  </a:lnTo>
                  <a:lnTo>
                    <a:pt x="1045074" y="1270060"/>
                  </a:lnTo>
                  <a:lnTo>
                    <a:pt x="1083366" y="1244656"/>
                  </a:lnTo>
                  <a:lnTo>
                    <a:pt x="1119801" y="1216813"/>
                  </a:lnTo>
                  <a:lnTo>
                    <a:pt x="1154263" y="1186648"/>
                  </a:lnTo>
                  <a:lnTo>
                    <a:pt x="1186635" y="1154278"/>
                  </a:lnTo>
                  <a:lnTo>
                    <a:pt x="1216801" y="1119817"/>
                  </a:lnTo>
                  <a:lnTo>
                    <a:pt x="1244645" y="1083383"/>
                  </a:lnTo>
                  <a:lnTo>
                    <a:pt x="1270051" y="1045091"/>
                  </a:lnTo>
                  <a:lnTo>
                    <a:pt x="1292903" y="1005057"/>
                  </a:lnTo>
                  <a:lnTo>
                    <a:pt x="1313085" y="963397"/>
                  </a:lnTo>
                  <a:lnTo>
                    <a:pt x="1330481" y="920228"/>
                  </a:lnTo>
                  <a:lnTo>
                    <a:pt x="1344974" y="875665"/>
                  </a:lnTo>
                  <a:lnTo>
                    <a:pt x="1356448" y="829825"/>
                  </a:lnTo>
                  <a:lnTo>
                    <a:pt x="1364788" y="782823"/>
                  </a:lnTo>
                  <a:lnTo>
                    <a:pt x="1369877" y="734776"/>
                  </a:lnTo>
                  <a:lnTo>
                    <a:pt x="1371600" y="685800"/>
                  </a:lnTo>
                  <a:lnTo>
                    <a:pt x="1369877" y="636828"/>
                  </a:lnTo>
                  <a:lnTo>
                    <a:pt x="1364788" y="588784"/>
                  </a:lnTo>
                  <a:lnTo>
                    <a:pt x="1356448" y="541785"/>
                  </a:lnTo>
                  <a:lnTo>
                    <a:pt x="1344974" y="495947"/>
                  </a:lnTo>
                  <a:lnTo>
                    <a:pt x="1330481" y="451386"/>
                  </a:lnTo>
                  <a:lnTo>
                    <a:pt x="1313085" y="408218"/>
                  </a:lnTo>
                  <a:lnTo>
                    <a:pt x="1292903" y="366559"/>
                  </a:lnTo>
                  <a:lnTo>
                    <a:pt x="1270051" y="326525"/>
                  </a:lnTo>
                  <a:lnTo>
                    <a:pt x="1244645" y="288233"/>
                  </a:lnTo>
                  <a:lnTo>
                    <a:pt x="1216801" y="251798"/>
                  </a:lnTo>
                  <a:lnTo>
                    <a:pt x="1186635" y="217336"/>
                  </a:lnTo>
                  <a:lnTo>
                    <a:pt x="1154263" y="184964"/>
                  </a:lnTo>
                  <a:lnTo>
                    <a:pt x="1119801" y="154798"/>
                  </a:lnTo>
                  <a:lnTo>
                    <a:pt x="1083366" y="126954"/>
                  </a:lnTo>
                  <a:lnTo>
                    <a:pt x="1045074" y="101548"/>
                  </a:lnTo>
                  <a:lnTo>
                    <a:pt x="1005040" y="78696"/>
                  </a:lnTo>
                  <a:lnTo>
                    <a:pt x="963381" y="58514"/>
                  </a:lnTo>
                  <a:lnTo>
                    <a:pt x="920213" y="41118"/>
                  </a:lnTo>
                  <a:lnTo>
                    <a:pt x="875652" y="26625"/>
                  </a:lnTo>
                  <a:lnTo>
                    <a:pt x="829814" y="15151"/>
                  </a:lnTo>
                  <a:lnTo>
                    <a:pt x="782815" y="6811"/>
                  </a:lnTo>
                  <a:lnTo>
                    <a:pt x="734771" y="1722"/>
                  </a:lnTo>
                  <a:lnTo>
                    <a:pt x="685800" y="0"/>
                  </a:lnTo>
                  <a:close/>
                </a:path>
              </a:pathLst>
            </a:custGeom>
            <a:solidFill>
              <a:srgbClr val="FFFFFF"/>
            </a:solidFill>
          </p:spPr>
          <p:txBody>
            <a:bodyPr wrap="square" lIns="0" tIns="0" rIns="0" bIns="0" rtlCol="0"/>
            <a:lstStyle/>
            <a:p>
              <a:endParaRPr/>
            </a:p>
          </p:txBody>
        </p:sp>
        <p:sp>
          <p:nvSpPr>
            <p:cNvPr id="10" name="object 10"/>
            <p:cNvSpPr/>
            <p:nvPr/>
          </p:nvSpPr>
          <p:spPr>
            <a:xfrm>
              <a:off x="76200" y="2971800"/>
              <a:ext cx="7010400" cy="3429000"/>
            </a:xfrm>
            <a:custGeom>
              <a:avLst/>
              <a:gdLst/>
              <a:ahLst/>
              <a:cxnLst/>
              <a:rect l="l" t="t" r="r" b="b"/>
              <a:pathLst>
                <a:path w="7010400" h="3429000">
                  <a:moveTo>
                    <a:pt x="5638800" y="2743200"/>
                  </a:moveTo>
                  <a:lnTo>
                    <a:pt x="5640522" y="2694228"/>
                  </a:lnTo>
                  <a:lnTo>
                    <a:pt x="5645611" y="2646184"/>
                  </a:lnTo>
                  <a:lnTo>
                    <a:pt x="5653951" y="2599185"/>
                  </a:lnTo>
                  <a:lnTo>
                    <a:pt x="5665425" y="2553347"/>
                  </a:lnTo>
                  <a:lnTo>
                    <a:pt x="5679918" y="2508786"/>
                  </a:lnTo>
                  <a:lnTo>
                    <a:pt x="5697314" y="2465618"/>
                  </a:lnTo>
                  <a:lnTo>
                    <a:pt x="5717496" y="2423959"/>
                  </a:lnTo>
                  <a:lnTo>
                    <a:pt x="5740348" y="2383925"/>
                  </a:lnTo>
                  <a:lnTo>
                    <a:pt x="5765754" y="2345633"/>
                  </a:lnTo>
                  <a:lnTo>
                    <a:pt x="5793598" y="2309198"/>
                  </a:lnTo>
                  <a:lnTo>
                    <a:pt x="5823764" y="2274736"/>
                  </a:lnTo>
                  <a:lnTo>
                    <a:pt x="5856136" y="2242364"/>
                  </a:lnTo>
                  <a:lnTo>
                    <a:pt x="5890598" y="2212198"/>
                  </a:lnTo>
                  <a:lnTo>
                    <a:pt x="5927033" y="2184354"/>
                  </a:lnTo>
                  <a:lnTo>
                    <a:pt x="5965325" y="2158948"/>
                  </a:lnTo>
                  <a:lnTo>
                    <a:pt x="6005359" y="2136096"/>
                  </a:lnTo>
                  <a:lnTo>
                    <a:pt x="6047018" y="2115914"/>
                  </a:lnTo>
                  <a:lnTo>
                    <a:pt x="6090186" y="2098518"/>
                  </a:lnTo>
                  <a:lnTo>
                    <a:pt x="6134747" y="2084025"/>
                  </a:lnTo>
                  <a:lnTo>
                    <a:pt x="6180585" y="2072551"/>
                  </a:lnTo>
                  <a:lnTo>
                    <a:pt x="6227584" y="2064211"/>
                  </a:lnTo>
                  <a:lnTo>
                    <a:pt x="6275628" y="2059122"/>
                  </a:lnTo>
                  <a:lnTo>
                    <a:pt x="6324600" y="2057400"/>
                  </a:lnTo>
                  <a:lnTo>
                    <a:pt x="6373571" y="2059122"/>
                  </a:lnTo>
                  <a:lnTo>
                    <a:pt x="6421615" y="2064211"/>
                  </a:lnTo>
                  <a:lnTo>
                    <a:pt x="6468614" y="2072551"/>
                  </a:lnTo>
                  <a:lnTo>
                    <a:pt x="6514452" y="2084025"/>
                  </a:lnTo>
                  <a:lnTo>
                    <a:pt x="6559013" y="2098518"/>
                  </a:lnTo>
                  <a:lnTo>
                    <a:pt x="6602181" y="2115914"/>
                  </a:lnTo>
                  <a:lnTo>
                    <a:pt x="6643840" y="2136096"/>
                  </a:lnTo>
                  <a:lnTo>
                    <a:pt x="6683874" y="2158948"/>
                  </a:lnTo>
                  <a:lnTo>
                    <a:pt x="6722166" y="2184354"/>
                  </a:lnTo>
                  <a:lnTo>
                    <a:pt x="6758601" y="2212198"/>
                  </a:lnTo>
                  <a:lnTo>
                    <a:pt x="6793063" y="2242364"/>
                  </a:lnTo>
                  <a:lnTo>
                    <a:pt x="6825435" y="2274736"/>
                  </a:lnTo>
                  <a:lnTo>
                    <a:pt x="6855601" y="2309198"/>
                  </a:lnTo>
                  <a:lnTo>
                    <a:pt x="6883445" y="2345633"/>
                  </a:lnTo>
                  <a:lnTo>
                    <a:pt x="6908851" y="2383925"/>
                  </a:lnTo>
                  <a:lnTo>
                    <a:pt x="6931703" y="2423959"/>
                  </a:lnTo>
                  <a:lnTo>
                    <a:pt x="6951885" y="2465618"/>
                  </a:lnTo>
                  <a:lnTo>
                    <a:pt x="6969281" y="2508786"/>
                  </a:lnTo>
                  <a:lnTo>
                    <a:pt x="6983774" y="2553347"/>
                  </a:lnTo>
                  <a:lnTo>
                    <a:pt x="6995248" y="2599185"/>
                  </a:lnTo>
                  <a:lnTo>
                    <a:pt x="7003588" y="2646184"/>
                  </a:lnTo>
                  <a:lnTo>
                    <a:pt x="7008677" y="2694228"/>
                  </a:lnTo>
                  <a:lnTo>
                    <a:pt x="7010400" y="2743200"/>
                  </a:lnTo>
                  <a:lnTo>
                    <a:pt x="7008677" y="2792176"/>
                  </a:lnTo>
                  <a:lnTo>
                    <a:pt x="7003588" y="2840223"/>
                  </a:lnTo>
                  <a:lnTo>
                    <a:pt x="6995248" y="2887225"/>
                  </a:lnTo>
                  <a:lnTo>
                    <a:pt x="6983774" y="2933065"/>
                  </a:lnTo>
                  <a:lnTo>
                    <a:pt x="6969281" y="2977628"/>
                  </a:lnTo>
                  <a:lnTo>
                    <a:pt x="6951885" y="3020797"/>
                  </a:lnTo>
                  <a:lnTo>
                    <a:pt x="6931703" y="3062457"/>
                  </a:lnTo>
                  <a:lnTo>
                    <a:pt x="6908851" y="3102491"/>
                  </a:lnTo>
                  <a:lnTo>
                    <a:pt x="6883445" y="3140783"/>
                  </a:lnTo>
                  <a:lnTo>
                    <a:pt x="6855601" y="3177217"/>
                  </a:lnTo>
                  <a:lnTo>
                    <a:pt x="6825435" y="3211678"/>
                  </a:lnTo>
                  <a:lnTo>
                    <a:pt x="6793063" y="3244048"/>
                  </a:lnTo>
                  <a:lnTo>
                    <a:pt x="6758601" y="3274213"/>
                  </a:lnTo>
                  <a:lnTo>
                    <a:pt x="6722166" y="3302056"/>
                  </a:lnTo>
                  <a:lnTo>
                    <a:pt x="6683874" y="3327460"/>
                  </a:lnTo>
                  <a:lnTo>
                    <a:pt x="6643840" y="3350311"/>
                  </a:lnTo>
                  <a:lnTo>
                    <a:pt x="6602181" y="3370491"/>
                  </a:lnTo>
                  <a:lnTo>
                    <a:pt x="6559013" y="3387885"/>
                  </a:lnTo>
                  <a:lnTo>
                    <a:pt x="6514452" y="3402377"/>
                  </a:lnTo>
                  <a:lnTo>
                    <a:pt x="6468614" y="3413850"/>
                  </a:lnTo>
                  <a:lnTo>
                    <a:pt x="6421615" y="3422189"/>
                  </a:lnTo>
                  <a:lnTo>
                    <a:pt x="6373571" y="3427278"/>
                  </a:lnTo>
                  <a:lnTo>
                    <a:pt x="6324600" y="3429000"/>
                  </a:lnTo>
                  <a:lnTo>
                    <a:pt x="6275628" y="3427278"/>
                  </a:lnTo>
                  <a:lnTo>
                    <a:pt x="6227584" y="3422189"/>
                  </a:lnTo>
                  <a:lnTo>
                    <a:pt x="6180585" y="3413850"/>
                  </a:lnTo>
                  <a:lnTo>
                    <a:pt x="6134747" y="3402377"/>
                  </a:lnTo>
                  <a:lnTo>
                    <a:pt x="6090186" y="3387885"/>
                  </a:lnTo>
                  <a:lnTo>
                    <a:pt x="6047018" y="3370491"/>
                  </a:lnTo>
                  <a:lnTo>
                    <a:pt x="6005359" y="3350311"/>
                  </a:lnTo>
                  <a:lnTo>
                    <a:pt x="5965325" y="3327460"/>
                  </a:lnTo>
                  <a:lnTo>
                    <a:pt x="5927033" y="3302056"/>
                  </a:lnTo>
                  <a:lnTo>
                    <a:pt x="5890598" y="3274213"/>
                  </a:lnTo>
                  <a:lnTo>
                    <a:pt x="5856136" y="3244048"/>
                  </a:lnTo>
                  <a:lnTo>
                    <a:pt x="5823764" y="3211678"/>
                  </a:lnTo>
                  <a:lnTo>
                    <a:pt x="5793598" y="3177217"/>
                  </a:lnTo>
                  <a:lnTo>
                    <a:pt x="5765754" y="3140783"/>
                  </a:lnTo>
                  <a:lnTo>
                    <a:pt x="5740348" y="3102491"/>
                  </a:lnTo>
                  <a:lnTo>
                    <a:pt x="5717496" y="3062457"/>
                  </a:lnTo>
                  <a:lnTo>
                    <a:pt x="5697314" y="3020797"/>
                  </a:lnTo>
                  <a:lnTo>
                    <a:pt x="5679918" y="2977628"/>
                  </a:lnTo>
                  <a:lnTo>
                    <a:pt x="5665425" y="2933065"/>
                  </a:lnTo>
                  <a:lnTo>
                    <a:pt x="5653951" y="2887225"/>
                  </a:lnTo>
                  <a:lnTo>
                    <a:pt x="5645611" y="2840223"/>
                  </a:lnTo>
                  <a:lnTo>
                    <a:pt x="5640522" y="2792176"/>
                  </a:lnTo>
                  <a:lnTo>
                    <a:pt x="5638800" y="2743200"/>
                  </a:lnTo>
                  <a:close/>
                </a:path>
                <a:path w="7010400" h="3429000">
                  <a:moveTo>
                    <a:pt x="0" y="1028700"/>
                  </a:moveTo>
                  <a:lnTo>
                    <a:pt x="1078" y="980269"/>
                  </a:lnTo>
                  <a:lnTo>
                    <a:pt x="4281" y="932415"/>
                  </a:lnTo>
                  <a:lnTo>
                    <a:pt x="9561" y="885187"/>
                  </a:lnTo>
                  <a:lnTo>
                    <a:pt x="16870" y="838635"/>
                  </a:lnTo>
                  <a:lnTo>
                    <a:pt x="26162" y="792808"/>
                  </a:lnTo>
                  <a:lnTo>
                    <a:pt x="37388" y="747756"/>
                  </a:lnTo>
                  <a:lnTo>
                    <a:pt x="50501" y="703527"/>
                  </a:lnTo>
                  <a:lnTo>
                    <a:pt x="65453" y="660171"/>
                  </a:lnTo>
                  <a:lnTo>
                    <a:pt x="82198" y="617737"/>
                  </a:lnTo>
                  <a:lnTo>
                    <a:pt x="100686" y="576276"/>
                  </a:lnTo>
                  <a:lnTo>
                    <a:pt x="120870" y="535836"/>
                  </a:lnTo>
                  <a:lnTo>
                    <a:pt x="142704" y="496466"/>
                  </a:lnTo>
                  <a:lnTo>
                    <a:pt x="166139" y="458216"/>
                  </a:lnTo>
                  <a:lnTo>
                    <a:pt x="191129" y="421136"/>
                  </a:lnTo>
                  <a:lnTo>
                    <a:pt x="217624" y="385274"/>
                  </a:lnTo>
                  <a:lnTo>
                    <a:pt x="245578" y="350680"/>
                  </a:lnTo>
                  <a:lnTo>
                    <a:pt x="274944" y="317404"/>
                  </a:lnTo>
                  <a:lnTo>
                    <a:pt x="305672" y="285494"/>
                  </a:lnTo>
                  <a:lnTo>
                    <a:pt x="337717" y="255001"/>
                  </a:lnTo>
                  <a:lnTo>
                    <a:pt x="371031" y="225974"/>
                  </a:lnTo>
                  <a:lnTo>
                    <a:pt x="405565" y="198461"/>
                  </a:lnTo>
                  <a:lnTo>
                    <a:pt x="441273" y="172512"/>
                  </a:lnTo>
                  <a:lnTo>
                    <a:pt x="478106" y="148178"/>
                  </a:lnTo>
                  <a:lnTo>
                    <a:pt x="516018" y="125506"/>
                  </a:lnTo>
                  <a:lnTo>
                    <a:pt x="554960" y="104547"/>
                  </a:lnTo>
                  <a:lnTo>
                    <a:pt x="594885" y="85349"/>
                  </a:lnTo>
                  <a:lnTo>
                    <a:pt x="635746" y="67963"/>
                  </a:lnTo>
                  <a:lnTo>
                    <a:pt x="677494" y="52437"/>
                  </a:lnTo>
                  <a:lnTo>
                    <a:pt x="720083" y="38821"/>
                  </a:lnTo>
                  <a:lnTo>
                    <a:pt x="763465" y="27165"/>
                  </a:lnTo>
                  <a:lnTo>
                    <a:pt x="807592" y="17517"/>
                  </a:lnTo>
                  <a:lnTo>
                    <a:pt x="852416" y="9927"/>
                  </a:lnTo>
                  <a:lnTo>
                    <a:pt x="897891" y="4445"/>
                  </a:lnTo>
                  <a:lnTo>
                    <a:pt x="943968" y="1119"/>
                  </a:lnTo>
                  <a:lnTo>
                    <a:pt x="990600" y="0"/>
                  </a:lnTo>
                  <a:lnTo>
                    <a:pt x="1037233" y="1119"/>
                  </a:lnTo>
                  <a:lnTo>
                    <a:pt x="1083312" y="4445"/>
                  </a:lnTo>
                  <a:lnTo>
                    <a:pt x="1128788" y="9927"/>
                  </a:lnTo>
                  <a:lnTo>
                    <a:pt x="1173614" y="17517"/>
                  </a:lnTo>
                  <a:lnTo>
                    <a:pt x="1217742" y="27165"/>
                  </a:lnTo>
                  <a:lnTo>
                    <a:pt x="1261125" y="38821"/>
                  </a:lnTo>
                  <a:lnTo>
                    <a:pt x="1303714" y="52437"/>
                  </a:lnTo>
                  <a:lnTo>
                    <a:pt x="1345464" y="67963"/>
                  </a:lnTo>
                  <a:lnTo>
                    <a:pt x="1386325" y="85349"/>
                  </a:lnTo>
                  <a:lnTo>
                    <a:pt x="1426250" y="104547"/>
                  </a:lnTo>
                  <a:lnTo>
                    <a:pt x="1465193" y="125506"/>
                  </a:lnTo>
                  <a:lnTo>
                    <a:pt x="1503104" y="148178"/>
                  </a:lnTo>
                  <a:lnTo>
                    <a:pt x="1539937" y="172512"/>
                  </a:lnTo>
                  <a:lnTo>
                    <a:pt x="1575645" y="198461"/>
                  </a:lnTo>
                  <a:lnTo>
                    <a:pt x="1610179" y="225974"/>
                  </a:lnTo>
                  <a:lnTo>
                    <a:pt x="1643492" y="255001"/>
                  </a:lnTo>
                  <a:lnTo>
                    <a:pt x="1675536" y="285494"/>
                  </a:lnTo>
                  <a:lnTo>
                    <a:pt x="1706265" y="317404"/>
                  </a:lnTo>
                  <a:lnTo>
                    <a:pt x="1735629" y="350680"/>
                  </a:lnTo>
                  <a:lnTo>
                    <a:pt x="1763583" y="385274"/>
                  </a:lnTo>
                  <a:lnTo>
                    <a:pt x="1790078" y="421136"/>
                  </a:lnTo>
                  <a:lnTo>
                    <a:pt x="1815066" y="458216"/>
                  </a:lnTo>
                  <a:lnTo>
                    <a:pt x="1838501" y="496466"/>
                  </a:lnTo>
                  <a:lnTo>
                    <a:pt x="1860334" y="535836"/>
                  </a:lnTo>
                  <a:lnTo>
                    <a:pt x="1880518" y="576276"/>
                  </a:lnTo>
                  <a:lnTo>
                    <a:pt x="1899005" y="617737"/>
                  </a:lnTo>
                  <a:lnTo>
                    <a:pt x="1915749" y="660171"/>
                  </a:lnTo>
                  <a:lnTo>
                    <a:pt x="1930700" y="703527"/>
                  </a:lnTo>
                  <a:lnTo>
                    <a:pt x="1943813" y="747756"/>
                  </a:lnTo>
                  <a:lnTo>
                    <a:pt x="1955038" y="792808"/>
                  </a:lnTo>
                  <a:lnTo>
                    <a:pt x="1964329" y="838635"/>
                  </a:lnTo>
                  <a:lnTo>
                    <a:pt x="1971639" y="885187"/>
                  </a:lnTo>
                  <a:lnTo>
                    <a:pt x="1976919" y="932415"/>
                  </a:lnTo>
                  <a:lnTo>
                    <a:pt x="1980121" y="980269"/>
                  </a:lnTo>
                  <a:lnTo>
                    <a:pt x="1981200" y="1028700"/>
                  </a:lnTo>
                  <a:lnTo>
                    <a:pt x="1980121" y="1077130"/>
                  </a:lnTo>
                  <a:lnTo>
                    <a:pt x="1976919" y="1124984"/>
                  </a:lnTo>
                  <a:lnTo>
                    <a:pt x="1971639" y="1172212"/>
                  </a:lnTo>
                  <a:lnTo>
                    <a:pt x="1964329" y="1218764"/>
                  </a:lnTo>
                  <a:lnTo>
                    <a:pt x="1955038" y="1264591"/>
                  </a:lnTo>
                  <a:lnTo>
                    <a:pt x="1943813" y="1309643"/>
                  </a:lnTo>
                  <a:lnTo>
                    <a:pt x="1930700" y="1353872"/>
                  </a:lnTo>
                  <a:lnTo>
                    <a:pt x="1915749" y="1397228"/>
                  </a:lnTo>
                  <a:lnTo>
                    <a:pt x="1899005" y="1439662"/>
                  </a:lnTo>
                  <a:lnTo>
                    <a:pt x="1880518" y="1481123"/>
                  </a:lnTo>
                  <a:lnTo>
                    <a:pt x="1860334" y="1521563"/>
                  </a:lnTo>
                  <a:lnTo>
                    <a:pt x="1838501" y="1560933"/>
                  </a:lnTo>
                  <a:lnTo>
                    <a:pt x="1815066" y="1599183"/>
                  </a:lnTo>
                  <a:lnTo>
                    <a:pt x="1790078" y="1636263"/>
                  </a:lnTo>
                  <a:lnTo>
                    <a:pt x="1763583" y="1672125"/>
                  </a:lnTo>
                  <a:lnTo>
                    <a:pt x="1735629" y="1706719"/>
                  </a:lnTo>
                  <a:lnTo>
                    <a:pt x="1706265" y="1739995"/>
                  </a:lnTo>
                  <a:lnTo>
                    <a:pt x="1675536" y="1771905"/>
                  </a:lnTo>
                  <a:lnTo>
                    <a:pt x="1643492" y="1802398"/>
                  </a:lnTo>
                  <a:lnTo>
                    <a:pt x="1610179" y="1831425"/>
                  </a:lnTo>
                  <a:lnTo>
                    <a:pt x="1575645" y="1858938"/>
                  </a:lnTo>
                  <a:lnTo>
                    <a:pt x="1539937" y="1884887"/>
                  </a:lnTo>
                  <a:lnTo>
                    <a:pt x="1503104" y="1909221"/>
                  </a:lnTo>
                  <a:lnTo>
                    <a:pt x="1465193" y="1931893"/>
                  </a:lnTo>
                  <a:lnTo>
                    <a:pt x="1426250" y="1952852"/>
                  </a:lnTo>
                  <a:lnTo>
                    <a:pt x="1386325" y="1972050"/>
                  </a:lnTo>
                  <a:lnTo>
                    <a:pt x="1345464" y="1989436"/>
                  </a:lnTo>
                  <a:lnTo>
                    <a:pt x="1303714" y="2004962"/>
                  </a:lnTo>
                  <a:lnTo>
                    <a:pt x="1261125" y="2018578"/>
                  </a:lnTo>
                  <a:lnTo>
                    <a:pt x="1217742" y="2030234"/>
                  </a:lnTo>
                  <a:lnTo>
                    <a:pt x="1173614" y="2039882"/>
                  </a:lnTo>
                  <a:lnTo>
                    <a:pt x="1128788" y="2047472"/>
                  </a:lnTo>
                  <a:lnTo>
                    <a:pt x="1083312" y="2052954"/>
                  </a:lnTo>
                  <a:lnTo>
                    <a:pt x="1037233" y="2056280"/>
                  </a:lnTo>
                  <a:lnTo>
                    <a:pt x="990600" y="2057400"/>
                  </a:lnTo>
                  <a:lnTo>
                    <a:pt x="943968" y="2056280"/>
                  </a:lnTo>
                  <a:lnTo>
                    <a:pt x="897891" y="2052954"/>
                  </a:lnTo>
                  <a:lnTo>
                    <a:pt x="852416" y="2047472"/>
                  </a:lnTo>
                  <a:lnTo>
                    <a:pt x="807592" y="2039882"/>
                  </a:lnTo>
                  <a:lnTo>
                    <a:pt x="763465" y="2030234"/>
                  </a:lnTo>
                  <a:lnTo>
                    <a:pt x="720083" y="2018578"/>
                  </a:lnTo>
                  <a:lnTo>
                    <a:pt x="677494" y="2004962"/>
                  </a:lnTo>
                  <a:lnTo>
                    <a:pt x="635746" y="1989436"/>
                  </a:lnTo>
                  <a:lnTo>
                    <a:pt x="594885" y="1972050"/>
                  </a:lnTo>
                  <a:lnTo>
                    <a:pt x="554960" y="1952852"/>
                  </a:lnTo>
                  <a:lnTo>
                    <a:pt x="516018" y="1931893"/>
                  </a:lnTo>
                  <a:lnTo>
                    <a:pt x="478106" y="1909221"/>
                  </a:lnTo>
                  <a:lnTo>
                    <a:pt x="441273" y="1884887"/>
                  </a:lnTo>
                  <a:lnTo>
                    <a:pt x="405565" y="1858938"/>
                  </a:lnTo>
                  <a:lnTo>
                    <a:pt x="371031" y="1831425"/>
                  </a:lnTo>
                  <a:lnTo>
                    <a:pt x="337717" y="1802398"/>
                  </a:lnTo>
                  <a:lnTo>
                    <a:pt x="305672" y="1771905"/>
                  </a:lnTo>
                  <a:lnTo>
                    <a:pt x="274944" y="1739995"/>
                  </a:lnTo>
                  <a:lnTo>
                    <a:pt x="245578" y="1706719"/>
                  </a:lnTo>
                  <a:lnTo>
                    <a:pt x="217624" y="1672125"/>
                  </a:lnTo>
                  <a:lnTo>
                    <a:pt x="191129" y="1636263"/>
                  </a:lnTo>
                  <a:lnTo>
                    <a:pt x="166139" y="1599183"/>
                  </a:lnTo>
                  <a:lnTo>
                    <a:pt x="142704" y="1560933"/>
                  </a:lnTo>
                  <a:lnTo>
                    <a:pt x="120870" y="1521563"/>
                  </a:lnTo>
                  <a:lnTo>
                    <a:pt x="100686" y="1481123"/>
                  </a:lnTo>
                  <a:lnTo>
                    <a:pt x="82198" y="1439662"/>
                  </a:lnTo>
                  <a:lnTo>
                    <a:pt x="65453" y="1397228"/>
                  </a:lnTo>
                  <a:lnTo>
                    <a:pt x="50501" y="1353872"/>
                  </a:lnTo>
                  <a:lnTo>
                    <a:pt x="37388" y="1309643"/>
                  </a:lnTo>
                  <a:lnTo>
                    <a:pt x="26162" y="1264591"/>
                  </a:lnTo>
                  <a:lnTo>
                    <a:pt x="16870" y="1218764"/>
                  </a:lnTo>
                  <a:lnTo>
                    <a:pt x="9561" y="1172212"/>
                  </a:lnTo>
                  <a:lnTo>
                    <a:pt x="4281" y="1124984"/>
                  </a:lnTo>
                  <a:lnTo>
                    <a:pt x="1078" y="1077130"/>
                  </a:lnTo>
                  <a:lnTo>
                    <a:pt x="0" y="1028700"/>
                  </a:lnTo>
                  <a:close/>
                </a:path>
              </a:pathLst>
            </a:custGeom>
            <a:ln w="9525">
              <a:solidFill>
                <a:srgbClr val="000000"/>
              </a:solidFill>
            </a:ln>
          </p:spPr>
          <p:txBody>
            <a:bodyPr wrap="square" lIns="0" tIns="0" rIns="0" bIns="0" rtlCol="0"/>
            <a:lstStyle/>
            <a:p>
              <a:endParaRPr/>
            </a:p>
          </p:txBody>
        </p:sp>
      </p:grpSp>
      <p:sp>
        <p:nvSpPr>
          <p:cNvPr id="11" name="object 11"/>
          <p:cNvSpPr txBox="1">
            <a:spLocks noGrp="1"/>
          </p:cNvSpPr>
          <p:nvPr>
            <p:ph type="title"/>
          </p:nvPr>
        </p:nvSpPr>
        <p:spPr>
          <a:xfrm>
            <a:off x="457200" y="274700"/>
            <a:ext cx="8229600" cy="1143000"/>
          </a:xfrm>
          <a:prstGeom prst="rect">
            <a:avLst/>
          </a:prstGeom>
          <a:ln w="9525">
            <a:solidFill>
              <a:srgbClr val="000000"/>
            </a:solidFill>
          </a:ln>
        </p:spPr>
        <p:txBody>
          <a:bodyPr vert="horz" wrap="square" lIns="0" tIns="200025" rIns="0" bIns="0" rtlCol="0">
            <a:spAutoFit/>
          </a:bodyPr>
          <a:lstStyle/>
          <a:p>
            <a:pPr algn="ctr">
              <a:lnSpc>
                <a:spcPct val="100000"/>
              </a:lnSpc>
              <a:spcBef>
                <a:spcPts val="1575"/>
              </a:spcBef>
            </a:pPr>
            <a:r>
              <a:rPr spc="-10" dirty="0"/>
              <a:t>Structure</a:t>
            </a:r>
            <a:r>
              <a:rPr dirty="0"/>
              <a:t> - </a:t>
            </a:r>
            <a:r>
              <a:rPr spc="-5" dirty="0"/>
              <a:t>The</a:t>
            </a:r>
            <a:r>
              <a:rPr spc="-15" dirty="0"/>
              <a:t> Control</a:t>
            </a:r>
            <a:r>
              <a:rPr spc="-10" dirty="0"/>
              <a:t> Unit</a:t>
            </a:r>
          </a:p>
        </p:txBody>
      </p:sp>
      <p:sp>
        <p:nvSpPr>
          <p:cNvPr id="12" name="object 12"/>
          <p:cNvSpPr txBox="1"/>
          <p:nvPr/>
        </p:nvSpPr>
        <p:spPr>
          <a:xfrm>
            <a:off x="841044" y="3045079"/>
            <a:ext cx="45339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MT"/>
                <a:cs typeface="Arial MT"/>
              </a:rPr>
              <a:t>CPU</a:t>
            </a:r>
            <a:endParaRPr sz="1600">
              <a:latin typeface="Arial MT"/>
              <a:cs typeface="Arial MT"/>
            </a:endParaRPr>
          </a:p>
        </p:txBody>
      </p:sp>
      <p:sp>
        <p:nvSpPr>
          <p:cNvPr id="13" name="object 13"/>
          <p:cNvSpPr txBox="1"/>
          <p:nvPr/>
        </p:nvSpPr>
        <p:spPr>
          <a:xfrm>
            <a:off x="6020561" y="5393537"/>
            <a:ext cx="758190"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Arial MT"/>
                <a:cs typeface="Arial MT"/>
              </a:rPr>
              <a:t>Control </a:t>
            </a:r>
            <a:r>
              <a:rPr sz="1600" dirty="0">
                <a:latin typeface="Arial MT"/>
                <a:cs typeface="Arial MT"/>
              </a:rPr>
              <a:t> </a:t>
            </a:r>
            <a:r>
              <a:rPr sz="1600" spc="-5" dirty="0">
                <a:latin typeface="Arial MT"/>
                <a:cs typeface="Arial MT"/>
              </a:rPr>
              <a:t>Memory</a:t>
            </a:r>
            <a:endParaRPr sz="1600">
              <a:latin typeface="Arial MT"/>
              <a:cs typeface="Arial MT"/>
            </a:endParaRPr>
          </a:p>
        </p:txBody>
      </p:sp>
      <p:sp>
        <p:nvSpPr>
          <p:cNvPr id="14" name="object 14"/>
          <p:cNvSpPr txBox="1"/>
          <p:nvPr/>
        </p:nvSpPr>
        <p:spPr>
          <a:xfrm>
            <a:off x="5750433" y="4097782"/>
            <a:ext cx="1277620" cy="75692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Arial MT"/>
                <a:cs typeface="Arial MT"/>
              </a:rPr>
              <a:t>Control Unit </a:t>
            </a:r>
            <a:r>
              <a:rPr sz="1600" dirty="0">
                <a:latin typeface="Arial MT"/>
                <a:cs typeface="Arial MT"/>
              </a:rPr>
              <a:t> </a:t>
            </a:r>
            <a:r>
              <a:rPr sz="1600" spc="-5" dirty="0">
                <a:latin typeface="Arial MT"/>
                <a:cs typeface="Arial MT"/>
              </a:rPr>
              <a:t>Registers</a:t>
            </a:r>
            <a:r>
              <a:rPr sz="1600" spc="-70" dirty="0">
                <a:latin typeface="Arial MT"/>
                <a:cs typeface="Arial MT"/>
              </a:rPr>
              <a:t> </a:t>
            </a:r>
            <a:r>
              <a:rPr sz="1600" spc="-5" dirty="0">
                <a:latin typeface="Arial MT"/>
                <a:cs typeface="Arial MT"/>
              </a:rPr>
              <a:t>and </a:t>
            </a:r>
            <a:r>
              <a:rPr sz="1600" spc="-430" dirty="0">
                <a:latin typeface="Arial MT"/>
                <a:cs typeface="Arial MT"/>
              </a:rPr>
              <a:t> </a:t>
            </a:r>
            <a:r>
              <a:rPr sz="1600" spc="-5" dirty="0">
                <a:latin typeface="Arial MT"/>
                <a:cs typeface="Arial MT"/>
              </a:rPr>
              <a:t>Decoders</a:t>
            </a:r>
            <a:endParaRPr sz="1600">
              <a:latin typeface="Arial MT"/>
              <a:cs typeface="Arial MT"/>
            </a:endParaRPr>
          </a:p>
        </p:txBody>
      </p:sp>
      <p:sp>
        <p:nvSpPr>
          <p:cNvPr id="15" name="object 15"/>
          <p:cNvSpPr/>
          <p:nvPr/>
        </p:nvSpPr>
        <p:spPr>
          <a:xfrm>
            <a:off x="1524000" y="2209800"/>
            <a:ext cx="3886200" cy="4267200"/>
          </a:xfrm>
          <a:custGeom>
            <a:avLst/>
            <a:gdLst/>
            <a:ahLst/>
            <a:cxnLst/>
            <a:rect l="l" t="t" r="r" b="b"/>
            <a:pathLst>
              <a:path w="3886200" h="4267200">
                <a:moveTo>
                  <a:pt x="0" y="1371600"/>
                </a:moveTo>
                <a:lnTo>
                  <a:pt x="3886200" y="0"/>
                </a:lnTo>
              </a:path>
              <a:path w="3886200" h="4267200">
                <a:moveTo>
                  <a:pt x="0" y="2133600"/>
                </a:moveTo>
                <a:lnTo>
                  <a:pt x="3733800" y="4267200"/>
                </a:lnTo>
              </a:path>
            </a:pathLst>
          </a:custGeom>
          <a:ln w="9525">
            <a:solidFill>
              <a:srgbClr val="000000"/>
            </a:solidFill>
          </a:ln>
        </p:spPr>
        <p:txBody>
          <a:bodyPr wrap="square" lIns="0" tIns="0" rIns="0" bIns="0" rtlCol="0"/>
          <a:lstStyle/>
          <a:p>
            <a:endParaRPr/>
          </a:p>
        </p:txBody>
      </p:sp>
      <p:sp>
        <p:nvSpPr>
          <p:cNvPr id="16" name="object 16"/>
          <p:cNvSpPr txBox="1"/>
          <p:nvPr/>
        </p:nvSpPr>
        <p:spPr>
          <a:xfrm>
            <a:off x="4907407" y="3199002"/>
            <a:ext cx="1097915"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latin typeface="Arial MT"/>
                <a:cs typeface="Arial MT"/>
              </a:rPr>
              <a:t>Sequen</a:t>
            </a:r>
            <a:r>
              <a:rPr sz="1600" dirty="0">
                <a:latin typeface="Arial MT"/>
                <a:cs typeface="Arial MT"/>
              </a:rPr>
              <a:t>c</a:t>
            </a:r>
            <a:r>
              <a:rPr sz="1600" spc="-5" dirty="0">
                <a:latin typeface="Arial MT"/>
                <a:cs typeface="Arial MT"/>
              </a:rPr>
              <a:t>ing  Logic</a:t>
            </a:r>
            <a:endParaRPr sz="1600">
              <a:latin typeface="Arial MT"/>
              <a:cs typeface="Arial MT"/>
            </a:endParaRPr>
          </a:p>
        </p:txBody>
      </p:sp>
      <p:sp>
        <p:nvSpPr>
          <p:cNvPr id="17" name="object 17"/>
          <p:cNvSpPr/>
          <p:nvPr/>
        </p:nvSpPr>
        <p:spPr>
          <a:xfrm>
            <a:off x="1219200" y="3581400"/>
            <a:ext cx="685800" cy="762000"/>
          </a:xfrm>
          <a:custGeom>
            <a:avLst/>
            <a:gdLst/>
            <a:ahLst/>
            <a:cxnLst/>
            <a:rect l="l" t="t" r="r" b="b"/>
            <a:pathLst>
              <a:path w="685800" h="762000">
                <a:moveTo>
                  <a:pt x="0" y="381000"/>
                </a:moveTo>
                <a:lnTo>
                  <a:pt x="3130" y="329296"/>
                </a:lnTo>
                <a:lnTo>
                  <a:pt x="12250" y="279708"/>
                </a:lnTo>
                <a:lnTo>
                  <a:pt x="26949" y="232689"/>
                </a:lnTo>
                <a:lnTo>
                  <a:pt x="46820" y="188693"/>
                </a:lnTo>
                <a:lnTo>
                  <a:pt x="71454" y="148174"/>
                </a:lnTo>
                <a:lnTo>
                  <a:pt x="100441" y="111585"/>
                </a:lnTo>
                <a:lnTo>
                  <a:pt x="133373" y="79380"/>
                </a:lnTo>
                <a:lnTo>
                  <a:pt x="169841" y="52013"/>
                </a:lnTo>
                <a:lnTo>
                  <a:pt x="209436" y="29938"/>
                </a:lnTo>
                <a:lnTo>
                  <a:pt x="251751" y="13608"/>
                </a:lnTo>
                <a:lnTo>
                  <a:pt x="296375" y="3477"/>
                </a:lnTo>
                <a:lnTo>
                  <a:pt x="342900" y="0"/>
                </a:lnTo>
                <a:lnTo>
                  <a:pt x="389424" y="3477"/>
                </a:lnTo>
                <a:lnTo>
                  <a:pt x="434048" y="13608"/>
                </a:lnTo>
                <a:lnTo>
                  <a:pt x="476363" y="29938"/>
                </a:lnTo>
                <a:lnTo>
                  <a:pt x="515958" y="52013"/>
                </a:lnTo>
                <a:lnTo>
                  <a:pt x="552426" y="79380"/>
                </a:lnTo>
                <a:lnTo>
                  <a:pt x="585358" y="111585"/>
                </a:lnTo>
                <a:lnTo>
                  <a:pt x="614345" y="148174"/>
                </a:lnTo>
                <a:lnTo>
                  <a:pt x="638979" y="188693"/>
                </a:lnTo>
                <a:lnTo>
                  <a:pt x="658850" y="232689"/>
                </a:lnTo>
                <a:lnTo>
                  <a:pt x="673549" y="279708"/>
                </a:lnTo>
                <a:lnTo>
                  <a:pt x="682669" y="329296"/>
                </a:lnTo>
                <a:lnTo>
                  <a:pt x="685800" y="381000"/>
                </a:lnTo>
                <a:lnTo>
                  <a:pt x="682669" y="432703"/>
                </a:lnTo>
                <a:lnTo>
                  <a:pt x="673549" y="482291"/>
                </a:lnTo>
                <a:lnTo>
                  <a:pt x="658850" y="529310"/>
                </a:lnTo>
                <a:lnTo>
                  <a:pt x="638979" y="573306"/>
                </a:lnTo>
                <a:lnTo>
                  <a:pt x="614345" y="613825"/>
                </a:lnTo>
                <a:lnTo>
                  <a:pt x="585358" y="650414"/>
                </a:lnTo>
                <a:lnTo>
                  <a:pt x="552426" y="682619"/>
                </a:lnTo>
                <a:lnTo>
                  <a:pt x="515958" y="709986"/>
                </a:lnTo>
                <a:lnTo>
                  <a:pt x="476363" y="732061"/>
                </a:lnTo>
                <a:lnTo>
                  <a:pt x="434048" y="748391"/>
                </a:lnTo>
                <a:lnTo>
                  <a:pt x="389424" y="758522"/>
                </a:lnTo>
                <a:lnTo>
                  <a:pt x="342900" y="762000"/>
                </a:lnTo>
                <a:lnTo>
                  <a:pt x="296375" y="758522"/>
                </a:lnTo>
                <a:lnTo>
                  <a:pt x="251751" y="748391"/>
                </a:lnTo>
                <a:lnTo>
                  <a:pt x="209436" y="732061"/>
                </a:lnTo>
                <a:lnTo>
                  <a:pt x="169841" y="709986"/>
                </a:lnTo>
                <a:lnTo>
                  <a:pt x="133373" y="682619"/>
                </a:lnTo>
                <a:lnTo>
                  <a:pt x="100441" y="650414"/>
                </a:lnTo>
                <a:lnTo>
                  <a:pt x="71454" y="613825"/>
                </a:lnTo>
                <a:lnTo>
                  <a:pt x="46820" y="573306"/>
                </a:lnTo>
                <a:lnTo>
                  <a:pt x="26949" y="529310"/>
                </a:lnTo>
                <a:lnTo>
                  <a:pt x="12250" y="482291"/>
                </a:lnTo>
                <a:lnTo>
                  <a:pt x="3130" y="432703"/>
                </a:lnTo>
                <a:lnTo>
                  <a:pt x="0" y="381000"/>
                </a:lnTo>
                <a:close/>
              </a:path>
            </a:pathLst>
          </a:custGeom>
          <a:ln w="9525">
            <a:solidFill>
              <a:srgbClr val="000000"/>
            </a:solidFill>
          </a:ln>
        </p:spPr>
        <p:txBody>
          <a:bodyPr wrap="square" lIns="0" tIns="0" rIns="0" bIns="0" rtlCol="0"/>
          <a:lstStyle/>
          <a:p>
            <a:endParaRPr/>
          </a:p>
        </p:txBody>
      </p:sp>
      <p:sp>
        <p:nvSpPr>
          <p:cNvPr id="18" name="object 18"/>
          <p:cNvSpPr txBox="1"/>
          <p:nvPr/>
        </p:nvSpPr>
        <p:spPr>
          <a:xfrm>
            <a:off x="1322577" y="3748785"/>
            <a:ext cx="517525" cy="391160"/>
          </a:xfrm>
          <a:prstGeom prst="rect">
            <a:avLst/>
          </a:prstGeom>
        </p:spPr>
        <p:txBody>
          <a:bodyPr vert="horz" wrap="square" lIns="0" tIns="12700" rIns="0" bIns="0" rtlCol="0">
            <a:spAutoFit/>
          </a:bodyPr>
          <a:lstStyle/>
          <a:p>
            <a:pPr marL="121920" marR="5080" indent="-109855">
              <a:lnSpc>
                <a:spcPct val="100000"/>
              </a:lnSpc>
              <a:spcBef>
                <a:spcPts val="100"/>
              </a:spcBef>
            </a:pPr>
            <a:r>
              <a:rPr sz="1200" spc="-5" dirty="0">
                <a:latin typeface="Arial MT"/>
                <a:cs typeface="Arial MT"/>
              </a:rPr>
              <a:t>Co</a:t>
            </a:r>
            <a:r>
              <a:rPr sz="1200" dirty="0">
                <a:latin typeface="Arial MT"/>
                <a:cs typeface="Arial MT"/>
              </a:rPr>
              <a:t>ntrol  </a:t>
            </a:r>
            <a:r>
              <a:rPr sz="1200" spc="-5" dirty="0">
                <a:latin typeface="Arial MT"/>
                <a:cs typeface="Arial MT"/>
              </a:rPr>
              <a:t>Unit</a:t>
            </a:r>
            <a:endParaRPr sz="1200">
              <a:latin typeface="Arial MT"/>
              <a:cs typeface="Arial MT"/>
            </a:endParaRPr>
          </a:p>
        </p:txBody>
      </p:sp>
      <p:sp>
        <p:nvSpPr>
          <p:cNvPr id="19" name="object 19"/>
          <p:cNvSpPr/>
          <p:nvPr/>
        </p:nvSpPr>
        <p:spPr>
          <a:xfrm>
            <a:off x="304800" y="3276600"/>
            <a:ext cx="609600" cy="609600"/>
          </a:xfrm>
          <a:custGeom>
            <a:avLst/>
            <a:gdLst/>
            <a:ahLst/>
            <a:cxnLst/>
            <a:rect l="l" t="t" r="r" b="b"/>
            <a:pathLst>
              <a:path w="609600" h="609600">
                <a:moveTo>
                  <a:pt x="0" y="304800"/>
                </a:moveTo>
                <a:lnTo>
                  <a:pt x="3989" y="255374"/>
                </a:lnTo>
                <a:lnTo>
                  <a:pt x="15538" y="208483"/>
                </a:lnTo>
                <a:lnTo>
                  <a:pt x="34020" y="164753"/>
                </a:lnTo>
                <a:lnTo>
                  <a:pt x="58808" y="124815"/>
                </a:lnTo>
                <a:lnTo>
                  <a:pt x="89273" y="89296"/>
                </a:lnTo>
                <a:lnTo>
                  <a:pt x="124788" y="58826"/>
                </a:lnTo>
                <a:lnTo>
                  <a:pt x="164725" y="34032"/>
                </a:lnTo>
                <a:lnTo>
                  <a:pt x="208458" y="15544"/>
                </a:lnTo>
                <a:lnTo>
                  <a:pt x="255359" y="3990"/>
                </a:lnTo>
                <a:lnTo>
                  <a:pt x="304800" y="0"/>
                </a:lnTo>
                <a:lnTo>
                  <a:pt x="354240" y="3990"/>
                </a:lnTo>
                <a:lnTo>
                  <a:pt x="401141" y="15544"/>
                </a:lnTo>
                <a:lnTo>
                  <a:pt x="444874" y="34032"/>
                </a:lnTo>
                <a:lnTo>
                  <a:pt x="484811" y="58826"/>
                </a:lnTo>
                <a:lnTo>
                  <a:pt x="520326" y="89296"/>
                </a:lnTo>
                <a:lnTo>
                  <a:pt x="550791" y="124815"/>
                </a:lnTo>
                <a:lnTo>
                  <a:pt x="575579" y="164753"/>
                </a:lnTo>
                <a:lnTo>
                  <a:pt x="594061" y="208483"/>
                </a:lnTo>
                <a:lnTo>
                  <a:pt x="605610" y="255374"/>
                </a:lnTo>
                <a:lnTo>
                  <a:pt x="609600" y="304800"/>
                </a:lnTo>
                <a:lnTo>
                  <a:pt x="605610" y="354225"/>
                </a:lnTo>
                <a:lnTo>
                  <a:pt x="594061" y="401116"/>
                </a:lnTo>
                <a:lnTo>
                  <a:pt x="575579" y="444846"/>
                </a:lnTo>
                <a:lnTo>
                  <a:pt x="550791" y="484784"/>
                </a:lnTo>
                <a:lnTo>
                  <a:pt x="520326" y="520303"/>
                </a:lnTo>
                <a:lnTo>
                  <a:pt x="484811" y="550773"/>
                </a:lnTo>
                <a:lnTo>
                  <a:pt x="444874" y="575567"/>
                </a:lnTo>
                <a:lnTo>
                  <a:pt x="401141" y="594055"/>
                </a:lnTo>
                <a:lnTo>
                  <a:pt x="354240" y="605609"/>
                </a:lnTo>
                <a:lnTo>
                  <a:pt x="304800" y="609600"/>
                </a:lnTo>
                <a:lnTo>
                  <a:pt x="255359" y="605609"/>
                </a:lnTo>
                <a:lnTo>
                  <a:pt x="208458" y="594055"/>
                </a:lnTo>
                <a:lnTo>
                  <a:pt x="164725" y="575567"/>
                </a:lnTo>
                <a:lnTo>
                  <a:pt x="124788" y="550773"/>
                </a:lnTo>
                <a:lnTo>
                  <a:pt x="89273" y="520303"/>
                </a:lnTo>
                <a:lnTo>
                  <a:pt x="58808" y="484784"/>
                </a:lnTo>
                <a:lnTo>
                  <a:pt x="34020" y="444846"/>
                </a:lnTo>
                <a:lnTo>
                  <a:pt x="15538" y="401116"/>
                </a:lnTo>
                <a:lnTo>
                  <a:pt x="3989" y="354225"/>
                </a:lnTo>
                <a:lnTo>
                  <a:pt x="0" y="304800"/>
                </a:lnTo>
                <a:close/>
              </a:path>
            </a:pathLst>
          </a:custGeom>
          <a:ln w="9525">
            <a:solidFill>
              <a:srgbClr val="000000"/>
            </a:solidFill>
          </a:ln>
        </p:spPr>
        <p:txBody>
          <a:bodyPr wrap="square" lIns="0" tIns="0" rIns="0" bIns="0" rtlCol="0"/>
          <a:lstStyle/>
          <a:p>
            <a:endParaRPr/>
          </a:p>
        </p:txBody>
      </p:sp>
      <p:sp>
        <p:nvSpPr>
          <p:cNvPr id="20" name="object 20"/>
          <p:cNvSpPr txBox="1"/>
          <p:nvPr/>
        </p:nvSpPr>
        <p:spPr>
          <a:xfrm>
            <a:off x="448767" y="3473577"/>
            <a:ext cx="32258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A</a:t>
            </a:r>
            <a:r>
              <a:rPr sz="1200" spc="-5" dirty="0">
                <a:latin typeface="Arial MT"/>
                <a:cs typeface="Arial MT"/>
              </a:rPr>
              <a:t>LU</a:t>
            </a:r>
            <a:endParaRPr sz="1200">
              <a:latin typeface="Arial MT"/>
              <a:cs typeface="Arial MT"/>
            </a:endParaRPr>
          </a:p>
        </p:txBody>
      </p:sp>
      <p:sp>
        <p:nvSpPr>
          <p:cNvPr id="21" name="object 21"/>
          <p:cNvSpPr/>
          <p:nvPr/>
        </p:nvSpPr>
        <p:spPr>
          <a:xfrm>
            <a:off x="381000" y="3581400"/>
            <a:ext cx="914400" cy="1295400"/>
          </a:xfrm>
          <a:custGeom>
            <a:avLst/>
            <a:gdLst/>
            <a:ahLst/>
            <a:cxnLst/>
            <a:rect l="l" t="t" r="r" b="b"/>
            <a:pathLst>
              <a:path w="914400" h="1295400">
                <a:moveTo>
                  <a:pt x="0" y="952500"/>
                </a:moveTo>
                <a:lnTo>
                  <a:pt x="3130" y="905975"/>
                </a:lnTo>
                <a:lnTo>
                  <a:pt x="12248" y="861351"/>
                </a:lnTo>
                <a:lnTo>
                  <a:pt x="26946" y="819036"/>
                </a:lnTo>
                <a:lnTo>
                  <a:pt x="46815" y="779441"/>
                </a:lnTo>
                <a:lnTo>
                  <a:pt x="71446" y="742973"/>
                </a:lnTo>
                <a:lnTo>
                  <a:pt x="100431" y="710041"/>
                </a:lnTo>
                <a:lnTo>
                  <a:pt x="133362" y="681054"/>
                </a:lnTo>
                <a:lnTo>
                  <a:pt x="169830" y="656420"/>
                </a:lnTo>
                <a:lnTo>
                  <a:pt x="209426" y="636549"/>
                </a:lnTo>
                <a:lnTo>
                  <a:pt x="251742" y="621850"/>
                </a:lnTo>
                <a:lnTo>
                  <a:pt x="296369" y="612730"/>
                </a:lnTo>
                <a:lnTo>
                  <a:pt x="342900" y="609600"/>
                </a:lnTo>
                <a:lnTo>
                  <a:pt x="389430" y="612730"/>
                </a:lnTo>
                <a:lnTo>
                  <a:pt x="434057" y="621850"/>
                </a:lnTo>
                <a:lnTo>
                  <a:pt x="476373" y="636549"/>
                </a:lnTo>
                <a:lnTo>
                  <a:pt x="515969" y="656420"/>
                </a:lnTo>
                <a:lnTo>
                  <a:pt x="552437" y="681054"/>
                </a:lnTo>
                <a:lnTo>
                  <a:pt x="585368" y="710041"/>
                </a:lnTo>
                <a:lnTo>
                  <a:pt x="614353" y="742973"/>
                </a:lnTo>
                <a:lnTo>
                  <a:pt x="638984" y="779441"/>
                </a:lnTo>
                <a:lnTo>
                  <a:pt x="658853" y="819036"/>
                </a:lnTo>
                <a:lnTo>
                  <a:pt x="673551" y="861351"/>
                </a:lnTo>
                <a:lnTo>
                  <a:pt x="682669" y="905975"/>
                </a:lnTo>
                <a:lnTo>
                  <a:pt x="685800" y="952500"/>
                </a:lnTo>
                <a:lnTo>
                  <a:pt x="682669" y="999024"/>
                </a:lnTo>
                <a:lnTo>
                  <a:pt x="673551" y="1043648"/>
                </a:lnTo>
                <a:lnTo>
                  <a:pt x="658853" y="1085963"/>
                </a:lnTo>
                <a:lnTo>
                  <a:pt x="638984" y="1125558"/>
                </a:lnTo>
                <a:lnTo>
                  <a:pt x="614353" y="1162026"/>
                </a:lnTo>
                <a:lnTo>
                  <a:pt x="585368" y="1194958"/>
                </a:lnTo>
                <a:lnTo>
                  <a:pt x="552437" y="1223945"/>
                </a:lnTo>
                <a:lnTo>
                  <a:pt x="515969" y="1248579"/>
                </a:lnTo>
                <a:lnTo>
                  <a:pt x="476373" y="1268450"/>
                </a:lnTo>
                <a:lnTo>
                  <a:pt x="434057" y="1283149"/>
                </a:lnTo>
                <a:lnTo>
                  <a:pt x="389430" y="1292269"/>
                </a:lnTo>
                <a:lnTo>
                  <a:pt x="342900" y="1295400"/>
                </a:lnTo>
                <a:lnTo>
                  <a:pt x="296369" y="1292269"/>
                </a:lnTo>
                <a:lnTo>
                  <a:pt x="251742" y="1283149"/>
                </a:lnTo>
                <a:lnTo>
                  <a:pt x="209426" y="1268450"/>
                </a:lnTo>
                <a:lnTo>
                  <a:pt x="169830" y="1248579"/>
                </a:lnTo>
                <a:lnTo>
                  <a:pt x="133362" y="1223945"/>
                </a:lnTo>
                <a:lnTo>
                  <a:pt x="100431" y="1194958"/>
                </a:lnTo>
                <a:lnTo>
                  <a:pt x="71446" y="1162026"/>
                </a:lnTo>
                <a:lnTo>
                  <a:pt x="46815" y="1125558"/>
                </a:lnTo>
                <a:lnTo>
                  <a:pt x="26946" y="1085963"/>
                </a:lnTo>
                <a:lnTo>
                  <a:pt x="12248" y="1043648"/>
                </a:lnTo>
                <a:lnTo>
                  <a:pt x="3130" y="999024"/>
                </a:lnTo>
                <a:lnTo>
                  <a:pt x="0" y="952500"/>
                </a:lnTo>
                <a:close/>
              </a:path>
              <a:path w="914400" h="1295400">
                <a:moveTo>
                  <a:pt x="228600" y="381000"/>
                </a:moveTo>
                <a:lnTo>
                  <a:pt x="231730" y="329296"/>
                </a:lnTo>
                <a:lnTo>
                  <a:pt x="240848" y="279708"/>
                </a:lnTo>
                <a:lnTo>
                  <a:pt x="255546" y="232689"/>
                </a:lnTo>
                <a:lnTo>
                  <a:pt x="275415" y="188693"/>
                </a:lnTo>
                <a:lnTo>
                  <a:pt x="300046" y="148174"/>
                </a:lnTo>
                <a:lnTo>
                  <a:pt x="329031" y="111585"/>
                </a:lnTo>
                <a:lnTo>
                  <a:pt x="361962" y="79380"/>
                </a:lnTo>
                <a:lnTo>
                  <a:pt x="398430" y="52013"/>
                </a:lnTo>
                <a:lnTo>
                  <a:pt x="438026" y="29938"/>
                </a:lnTo>
                <a:lnTo>
                  <a:pt x="480342" y="13608"/>
                </a:lnTo>
                <a:lnTo>
                  <a:pt x="524969" y="3477"/>
                </a:lnTo>
                <a:lnTo>
                  <a:pt x="571500" y="0"/>
                </a:lnTo>
                <a:lnTo>
                  <a:pt x="618030" y="3477"/>
                </a:lnTo>
                <a:lnTo>
                  <a:pt x="662657" y="13608"/>
                </a:lnTo>
                <a:lnTo>
                  <a:pt x="704973" y="29938"/>
                </a:lnTo>
                <a:lnTo>
                  <a:pt x="744569" y="52013"/>
                </a:lnTo>
                <a:lnTo>
                  <a:pt x="781037" y="79380"/>
                </a:lnTo>
                <a:lnTo>
                  <a:pt x="813968" y="111585"/>
                </a:lnTo>
                <a:lnTo>
                  <a:pt x="842953" y="148174"/>
                </a:lnTo>
                <a:lnTo>
                  <a:pt x="867584" y="188693"/>
                </a:lnTo>
                <a:lnTo>
                  <a:pt x="887453" y="232689"/>
                </a:lnTo>
                <a:lnTo>
                  <a:pt x="902151" y="279708"/>
                </a:lnTo>
                <a:lnTo>
                  <a:pt x="911269" y="329296"/>
                </a:lnTo>
                <a:lnTo>
                  <a:pt x="914400" y="381000"/>
                </a:lnTo>
                <a:lnTo>
                  <a:pt x="911269" y="432703"/>
                </a:lnTo>
                <a:lnTo>
                  <a:pt x="902151" y="482291"/>
                </a:lnTo>
                <a:lnTo>
                  <a:pt x="887453" y="529310"/>
                </a:lnTo>
                <a:lnTo>
                  <a:pt x="867584" y="573306"/>
                </a:lnTo>
                <a:lnTo>
                  <a:pt x="842953" y="613825"/>
                </a:lnTo>
                <a:lnTo>
                  <a:pt x="813968" y="650414"/>
                </a:lnTo>
                <a:lnTo>
                  <a:pt x="781037" y="682619"/>
                </a:lnTo>
                <a:lnTo>
                  <a:pt x="744569" y="709986"/>
                </a:lnTo>
                <a:lnTo>
                  <a:pt x="704973" y="732061"/>
                </a:lnTo>
                <a:lnTo>
                  <a:pt x="662657" y="748391"/>
                </a:lnTo>
                <a:lnTo>
                  <a:pt x="618030" y="758522"/>
                </a:lnTo>
                <a:lnTo>
                  <a:pt x="571500" y="762000"/>
                </a:lnTo>
                <a:lnTo>
                  <a:pt x="524969" y="758522"/>
                </a:lnTo>
                <a:lnTo>
                  <a:pt x="480342" y="748391"/>
                </a:lnTo>
                <a:lnTo>
                  <a:pt x="438026" y="732061"/>
                </a:lnTo>
                <a:lnTo>
                  <a:pt x="398430" y="709986"/>
                </a:lnTo>
                <a:lnTo>
                  <a:pt x="361962" y="682619"/>
                </a:lnTo>
                <a:lnTo>
                  <a:pt x="329031" y="650414"/>
                </a:lnTo>
                <a:lnTo>
                  <a:pt x="300046" y="613825"/>
                </a:lnTo>
                <a:lnTo>
                  <a:pt x="275415" y="573306"/>
                </a:lnTo>
                <a:lnTo>
                  <a:pt x="255546" y="529310"/>
                </a:lnTo>
                <a:lnTo>
                  <a:pt x="240848" y="482291"/>
                </a:lnTo>
                <a:lnTo>
                  <a:pt x="231730" y="432703"/>
                </a:lnTo>
                <a:lnTo>
                  <a:pt x="228600" y="381000"/>
                </a:lnTo>
                <a:close/>
              </a:path>
            </a:pathLst>
          </a:custGeom>
          <a:ln w="9525">
            <a:solidFill>
              <a:srgbClr val="000000"/>
            </a:solidFill>
          </a:ln>
        </p:spPr>
        <p:txBody>
          <a:bodyPr wrap="square" lIns="0" tIns="0" rIns="0" bIns="0" rtlCol="0"/>
          <a:lstStyle/>
          <a:p>
            <a:endParaRPr/>
          </a:p>
        </p:txBody>
      </p:sp>
      <p:sp>
        <p:nvSpPr>
          <p:cNvPr id="22" name="object 22"/>
          <p:cNvSpPr txBox="1"/>
          <p:nvPr/>
        </p:nvSpPr>
        <p:spPr>
          <a:xfrm>
            <a:off x="416153" y="4403217"/>
            <a:ext cx="669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MT"/>
                <a:cs typeface="Arial MT"/>
              </a:rPr>
              <a:t>Registers</a:t>
            </a:r>
            <a:endParaRPr sz="1200">
              <a:latin typeface="Arial MT"/>
              <a:cs typeface="Arial MT"/>
            </a:endParaRPr>
          </a:p>
        </p:txBody>
      </p:sp>
      <p:sp>
        <p:nvSpPr>
          <p:cNvPr id="23" name="object 23"/>
          <p:cNvSpPr txBox="1"/>
          <p:nvPr/>
        </p:nvSpPr>
        <p:spPr>
          <a:xfrm>
            <a:off x="685901" y="3839336"/>
            <a:ext cx="535940" cy="391160"/>
          </a:xfrm>
          <a:prstGeom prst="rect">
            <a:avLst/>
          </a:prstGeom>
        </p:spPr>
        <p:txBody>
          <a:bodyPr vert="horz" wrap="square" lIns="0" tIns="12700" rIns="0" bIns="0" rtlCol="0">
            <a:spAutoFit/>
          </a:bodyPr>
          <a:lstStyle/>
          <a:p>
            <a:pPr marL="135890" marR="5080" indent="-123825">
              <a:lnSpc>
                <a:spcPct val="100000"/>
              </a:lnSpc>
              <a:spcBef>
                <a:spcPts val="100"/>
              </a:spcBef>
            </a:pPr>
            <a:r>
              <a:rPr sz="1200" dirty="0">
                <a:latin typeface="Arial MT"/>
                <a:cs typeface="Arial MT"/>
              </a:rPr>
              <a:t>I</a:t>
            </a:r>
            <a:r>
              <a:rPr sz="1200" spc="5" dirty="0">
                <a:latin typeface="Arial MT"/>
                <a:cs typeface="Arial MT"/>
              </a:rPr>
              <a:t>n</a:t>
            </a:r>
            <a:r>
              <a:rPr sz="1200" dirty="0">
                <a:latin typeface="Arial MT"/>
                <a:cs typeface="Arial MT"/>
              </a:rPr>
              <a:t>t</a:t>
            </a:r>
            <a:r>
              <a:rPr sz="1200" spc="5" dirty="0">
                <a:latin typeface="Arial MT"/>
                <a:cs typeface="Arial MT"/>
              </a:rPr>
              <a:t>e</a:t>
            </a:r>
            <a:r>
              <a:rPr sz="1200" spc="-5" dirty="0">
                <a:latin typeface="Arial MT"/>
                <a:cs typeface="Arial MT"/>
              </a:rPr>
              <a:t>rnal  Bus</a:t>
            </a:r>
            <a:endParaRPr sz="1200">
              <a:latin typeface="Arial MT"/>
              <a:cs typeface="Arial MT"/>
            </a:endParaRPr>
          </a:p>
        </p:txBody>
      </p:sp>
      <p:sp>
        <p:nvSpPr>
          <p:cNvPr id="24" name="object 24"/>
          <p:cNvSpPr txBox="1"/>
          <p:nvPr/>
        </p:nvSpPr>
        <p:spPr>
          <a:xfrm>
            <a:off x="5490464" y="2312288"/>
            <a:ext cx="136715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Control</a:t>
            </a:r>
            <a:r>
              <a:rPr sz="2000" spc="-95" dirty="0">
                <a:latin typeface="Arial MT"/>
                <a:cs typeface="Arial MT"/>
              </a:rPr>
              <a:t> </a:t>
            </a:r>
            <a:r>
              <a:rPr sz="2000" dirty="0">
                <a:latin typeface="Arial MT"/>
                <a:cs typeface="Arial MT"/>
              </a:rPr>
              <a:t>Unit</a:t>
            </a:r>
            <a:endParaRPr sz="2000">
              <a:latin typeface="Arial MT"/>
              <a:cs typeface="Arial M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467600" cy="457200"/>
          </a:xfrm>
        </p:spPr>
        <p:txBody>
          <a:bodyPr>
            <a:normAutofit fontScale="90000"/>
          </a:bodyPr>
          <a:lstStyle/>
          <a:p>
            <a:r>
              <a:rPr lang="en-IN" b="1" i="1" dirty="0"/>
              <a:t>multicore computer structure</a:t>
            </a:r>
            <a:endParaRPr lang="en-IN" dirty="0"/>
          </a:p>
        </p:txBody>
      </p:sp>
      <p:sp>
        <p:nvSpPr>
          <p:cNvPr id="3" name="Content Placeholder 2"/>
          <p:cNvSpPr>
            <a:spLocks noGrp="1"/>
          </p:cNvSpPr>
          <p:nvPr>
            <p:ph sz="quarter" idx="1"/>
          </p:nvPr>
        </p:nvSpPr>
        <p:spPr>
          <a:xfrm>
            <a:off x="304800" y="914400"/>
            <a:ext cx="8305800" cy="4873752"/>
          </a:xfrm>
        </p:spPr>
        <p:txBody>
          <a:bodyPr>
            <a:noAutofit/>
          </a:bodyPr>
          <a:lstStyle/>
          <a:p>
            <a:pPr algn="just"/>
            <a:r>
              <a:rPr lang="en-US" dirty="0">
                <a:latin typeface="Times New Roman" panose="02020603050405020304" pitchFamily="18" charset="0"/>
                <a:cs typeface="Times New Roman" panose="02020603050405020304" pitchFamily="18" charset="0"/>
              </a:rPr>
              <a:t>When these processors all </a:t>
            </a:r>
            <a:r>
              <a:rPr lang="en-US" dirty="0" smtClean="0">
                <a:latin typeface="Times New Roman" panose="02020603050405020304" pitchFamily="18" charset="0"/>
                <a:cs typeface="Times New Roman" panose="02020603050405020304" pitchFamily="18" charset="0"/>
              </a:rPr>
              <a:t>reside on </a:t>
            </a:r>
            <a:r>
              <a:rPr lang="en-US" dirty="0">
                <a:latin typeface="Times New Roman" panose="02020603050405020304" pitchFamily="18" charset="0"/>
                <a:cs typeface="Times New Roman" panose="02020603050405020304" pitchFamily="18" charset="0"/>
              </a:rPr>
              <a:t>a single chip, the term </a:t>
            </a:r>
            <a:r>
              <a:rPr lang="en-US" i="1" dirty="0">
                <a:latin typeface="Times New Roman" panose="02020603050405020304" pitchFamily="18" charset="0"/>
                <a:cs typeface="Times New Roman" panose="02020603050405020304" pitchFamily="18" charset="0"/>
              </a:rPr>
              <a:t>multicore computer </a:t>
            </a:r>
            <a:r>
              <a:rPr lang="en-US" dirty="0">
                <a:latin typeface="Times New Roman" panose="02020603050405020304" pitchFamily="18" charset="0"/>
                <a:cs typeface="Times New Roman" panose="02020603050405020304" pitchFamily="18" charset="0"/>
              </a:rPr>
              <a:t>is used, and each processing </a:t>
            </a:r>
            <a:r>
              <a:rPr lang="en-US" dirty="0" smtClean="0">
                <a:latin typeface="Times New Roman" panose="02020603050405020304" pitchFamily="18" charset="0"/>
                <a:cs typeface="Times New Roman" panose="02020603050405020304" pitchFamily="18" charset="0"/>
              </a:rPr>
              <a:t>unit (consisting </a:t>
            </a:r>
            <a:r>
              <a:rPr lang="en-US" dirty="0">
                <a:latin typeface="Times New Roman" panose="02020603050405020304" pitchFamily="18" charset="0"/>
                <a:cs typeface="Times New Roman" panose="02020603050405020304" pitchFamily="18" charset="0"/>
              </a:rPr>
              <a:t>of a control unit, ALU, registers, and perhaps cache) is called a </a:t>
            </a:r>
            <a:r>
              <a:rPr lang="en-US" i="1" dirty="0" smtClean="0">
                <a:latin typeface="Times New Roman" panose="02020603050405020304" pitchFamily="18" charset="0"/>
                <a:cs typeface="Times New Roman" panose="02020603050405020304" pitchFamily="18" charset="0"/>
              </a:rPr>
              <a:t>core</a:t>
            </a:r>
          </a:p>
          <a:p>
            <a:pPr algn="just"/>
            <a:r>
              <a:rPr lang="en-US" b="1" dirty="0">
                <a:latin typeface="Times New Roman" panose="02020603050405020304" pitchFamily="18" charset="0"/>
                <a:cs typeface="Times New Roman" panose="02020603050405020304" pitchFamily="18" charset="0"/>
              </a:rPr>
              <a:t>Central processing unit (CPU): </a:t>
            </a:r>
            <a:r>
              <a:rPr lang="en-US" dirty="0">
                <a:latin typeface="Times New Roman" panose="02020603050405020304" pitchFamily="18" charset="0"/>
                <a:cs typeface="Times New Roman" panose="02020603050405020304" pitchFamily="18" charset="0"/>
              </a:rPr>
              <a:t>That portion of a computer that </a:t>
            </a:r>
            <a:r>
              <a:rPr lang="en-US" dirty="0">
                <a:solidFill>
                  <a:srgbClr val="FF0000"/>
                </a:solidFill>
                <a:latin typeface="Times New Roman" panose="02020603050405020304" pitchFamily="18" charset="0"/>
                <a:cs typeface="Times New Roman" panose="02020603050405020304" pitchFamily="18" charset="0"/>
              </a:rPr>
              <a:t>fetches </a:t>
            </a:r>
            <a:r>
              <a:rPr lang="en-US" dirty="0" smtClean="0">
                <a:solidFill>
                  <a:srgbClr val="FF0000"/>
                </a:solidFill>
                <a:latin typeface="Times New Roman" panose="02020603050405020304" pitchFamily="18" charset="0"/>
                <a:cs typeface="Times New Roman" panose="02020603050405020304" pitchFamily="18" charset="0"/>
              </a:rPr>
              <a:t>and executes </a:t>
            </a:r>
            <a:r>
              <a:rPr lang="en-US" dirty="0">
                <a:solidFill>
                  <a:srgbClr val="FF0000"/>
                </a:solidFill>
                <a:latin typeface="Times New Roman" panose="02020603050405020304" pitchFamily="18" charset="0"/>
                <a:cs typeface="Times New Roman" panose="02020603050405020304" pitchFamily="18" charset="0"/>
              </a:rPr>
              <a:t>instructions</a:t>
            </a:r>
            <a:r>
              <a:rPr lang="en-US" dirty="0">
                <a:latin typeface="Times New Roman" panose="02020603050405020304" pitchFamily="18" charset="0"/>
                <a:cs typeface="Times New Roman" panose="02020603050405020304" pitchFamily="18" charset="0"/>
              </a:rPr>
              <a:t>. It consists of an ALU, a control unit, and </a:t>
            </a:r>
            <a:r>
              <a:rPr lang="en-US" dirty="0" smtClean="0">
                <a:latin typeface="Times New Roman" panose="02020603050405020304" pitchFamily="18" charset="0"/>
                <a:cs typeface="Times New Roman" panose="02020603050405020304" pitchFamily="18" charset="0"/>
              </a:rPr>
              <a:t>registers</a:t>
            </a:r>
          </a:p>
          <a:p>
            <a:pPr algn="just"/>
            <a:r>
              <a:rPr lang="en-US" b="1" dirty="0">
                <a:latin typeface="Times New Roman" panose="02020603050405020304" pitchFamily="18" charset="0"/>
                <a:cs typeface="Times New Roman" panose="02020603050405020304" pitchFamily="18" charset="0"/>
              </a:rPr>
              <a:t>Core: </a:t>
            </a:r>
            <a:r>
              <a:rPr lang="en-US" dirty="0">
                <a:solidFill>
                  <a:srgbClr val="FF0000"/>
                </a:solidFill>
                <a:latin typeface="Times New Roman" panose="02020603050405020304" pitchFamily="18" charset="0"/>
                <a:cs typeface="Times New Roman" panose="02020603050405020304" pitchFamily="18" charset="0"/>
              </a:rPr>
              <a:t>An individual processing unit on a processor chip</a:t>
            </a:r>
            <a:r>
              <a:rPr lang="en-US" dirty="0">
                <a:latin typeface="Times New Roman" panose="02020603050405020304" pitchFamily="18" charset="0"/>
                <a:cs typeface="Times New Roman" panose="02020603050405020304" pitchFamily="18" charset="0"/>
              </a:rPr>
              <a:t>. A core may be </a:t>
            </a:r>
            <a:r>
              <a:rPr lang="en-US" dirty="0" smtClean="0">
                <a:solidFill>
                  <a:srgbClr val="FF0000"/>
                </a:solidFill>
                <a:latin typeface="Times New Roman" panose="02020603050405020304" pitchFamily="18" charset="0"/>
                <a:cs typeface="Times New Roman" panose="02020603050405020304" pitchFamily="18" charset="0"/>
              </a:rPr>
              <a:t>equivalent in </a:t>
            </a:r>
            <a:r>
              <a:rPr lang="en-US" dirty="0">
                <a:solidFill>
                  <a:srgbClr val="FF0000"/>
                </a:solidFill>
                <a:latin typeface="Times New Roman" panose="02020603050405020304" pitchFamily="18" charset="0"/>
                <a:cs typeface="Times New Roman" panose="02020603050405020304" pitchFamily="18" charset="0"/>
              </a:rPr>
              <a:t>functionality to a CPU </a:t>
            </a:r>
            <a:r>
              <a:rPr lang="en-US" dirty="0">
                <a:latin typeface="Times New Roman" panose="02020603050405020304" pitchFamily="18" charset="0"/>
                <a:cs typeface="Times New Roman" panose="02020603050405020304" pitchFamily="18" charset="0"/>
              </a:rPr>
              <a:t>on a </a:t>
            </a:r>
            <a:r>
              <a:rPr lang="en-US" dirty="0" smtClean="0">
                <a:latin typeface="Times New Roman" panose="02020603050405020304" pitchFamily="18" charset="0"/>
                <a:cs typeface="Times New Roman" panose="02020603050405020304" pitchFamily="18" charset="0"/>
              </a:rPr>
              <a:t>single- </a:t>
            </a:r>
            <a:r>
              <a:rPr lang="en-IN" dirty="0" smtClean="0">
                <a:latin typeface="Times New Roman" panose="02020603050405020304" pitchFamily="18" charset="0"/>
                <a:cs typeface="Times New Roman" panose="02020603050405020304" pitchFamily="18" charset="0"/>
              </a:rPr>
              <a:t>CPU</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system</a:t>
            </a:r>
          </a:p>
          <a:p>
            <a:pPr algn="just"/>
            <a:r>
              <a:rPr lang="en-US" dirty="0" smtClean="0">
                <a:latin typeface="Times New Roman" panose="02020603050405020304" pitchFamily="18" charset="0"/>
                <a:cs typeface="Times New Roman" panose="02020603050405020304" pitchFamily="18" charset="0"/>
              </a:rPr>
              <a:t>Processor-</a:t>
            </a:r>
            <a:r>
              <a:rPr lang="en-IN" dirty="0" smtClean="0">
                <a:latin typeface="Times New Roman" panose="02020603050405020304" pitchFamily="18" charset="0"/>
                <a:cs typeface="Times New Roman" panose="02020603050405020304" pitchFamily="18" charset="0"/>
              </a:rPr>
              <a:t>The</a:t>
            </a:r>
            <a:r>
              <a:rPr lang="en-US" dirty="0" smtClean="0">
                <a:latin typeface="Times New Roman" panose="02020603050405020304" pitchFamily="18" charset="0"/>
                <a:cs typeface="Times New Roman" panose="02020603050405020304" pitchFamily="18" charset="0"/>
              </a:rPr>
              <a:t>processor </a:t>
            </a:r>
            <a:r>
              <a:rPr lang="en-US" dirty="0">
                <a:latin typeface="Times New Roman" panose="02020603050405020304" pitchFamily="18" charset="0"/>
                <a:cs typeface="Times New Roman" panose="02020603050405020304" pitchFamily="18" charset="0"/>
              </a:rPr>
              <a:t>is the computer component that </a:t>
            </a:r>
            <a:r>
              <a:rPr lang="en-US" dirty="0">
                <a:solidFill>
                  <a:srgbClr val="FF0000"/>
                </a:solidFill>
                <a:latin typeface="Times New Roman" panose="02020603050405020304" pitchFamily="18" charset="0"/>
                <a:cs typeface="Times New Roman" panose="02020603050405020304" pitchFamily="18" charset="0"/>
              </a:rPr>
              <a:t>interprets and executes </a:t>
            </a:r>
            <a:r>
              <a:rPr lang="en-US" dirty="0" smtClean="0">
                <a:solidFill>
                  <a:srgbClr val="FF0000"/>
                </a:solidFill>
                <a:latin typeface="Times New Roman" panose="02020603050405020304" pitchFamily="18" charset="0"/>
                <a:cs typeface="Times New Roman" panose="02020603050405020304" pitchFamily="18" charset="0"/>
              </a:rPr>
              <a:t>instructions</a:t>
            </a:r>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a processor contains multiple cores, it is referred to as a </a:t>
            </a:r>
            <a:r>
              <a:rPr lang="en-US" b="1" dirty="0" smtClean="0">
                <a:latin typeface="Times New Roman" panose="02020603050405020304" pitchFamily="18" charset="0"/>
                <a:cs typeface="Times New Roman" panose="02020603050405020304" pitchFamily="18" charset="0"/>
              </a:rPr>
              <a:t>multicore </a:t>
            </a:r>
            <a:r>
              <a:rPr lang="en-IN" b="1" dirty="0" smtClean="0">
                <a:latin typeface="Times New Roman" panose="02020603050405020304" pitchFamily="18" charset="0"/>
                <a:cs typeface="Times New Roman" panose="02020603050405020304" pitchFamily="18" charset="0"/>
              </a:rPr>
              <a:t>processor</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64387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447800" y="1828800"/>
            <a:ext cx="6172200" cy="1894362"/>
          </a:xfrm>
          <a:prstGeom prst="rect">
            <a:avLst/>
          </a:prstGeom>
        </p:spPr>
        <p:txBody>
          <a:bodyPr vert="horz" wrap="square" lIns="0" tIns="12065" rIns="0" bIns="0" rtlCol="0">
            <a:spAutoFit/>
          </a:bodyPr>
          <a:lstStyle/>
          <a:p>
            <a:pPr marL="25400" marR="17780" indent="-1270" algn="ctr">
              <a:lnSpc>
                <a:spcPct val="100000"/>
              </a:lnSpc>
              <a:spcBef>
                <a:spcPts val="95"/>
              </a:spcBef>
            </a:pPr>
            <a:r>
              <a:rPr spc="-5" dirty="0"/>
              <a:t>William </a:t>
            </a:r>
            <a:r>
              <a:rPr spc="-10" dirty="0"/>
              <a:t>Stallings </a:t>
            </a:r>
            <a:r>
              <a:rPr spc="-5" dirty="0"/>
              <a:t> </a:t>
            </a:r>
            <a:r>
              <a:rPr spc="-10" dirty="0"/>
              <a:t>Computer </a:t>
            </a:r>
            <a:r>
              <a:rPr spc="-25" dirty="0"/>
              <a:t>Organization </a:t>
            </a:r>
            <a:r>
              <a:rPr spc="-894" dirty="0"/>
              <a:t> </a:t>
            </a:r>
            <a:r>
              <a:rPr spc="-5" dirty="0"/>
              <a:t>and</a:t>
            </a:r>
            <a:r>
              <a:rPr spc="-15" dirty="0"/>
              <a:t> Architecture</a:t>
            </a:r>
          </a:p>
          <a:p>
            <a:pPr algn="ctr">
              <a:lnSpc>
                <a:spcPct val="100000"/>
              </a:lnSpc>
              <a:spcBef>
                <a:spcPts val="5"/>
              </a:spcBef>
            </a:pPr>
            <a:r>
              <a:rPr dirty="0"/>
              <a:t>8</a:t>
            </a:r>
            <a:r>
              <a:rPr sz="3975" baseline="25157" dirty="0"/>
              <a:t>th</a:t>
            </a:r>
            <a:r>
              <a:rPr sz="3975" spc="375" baseline="25157" dirty="0"/>
              <a:t> </a:t>
            </a:r>
            <a:r>
              <a:rPr sz="4000" spc="-15" dirty="0"/>
              <a:t>Edition</a:t>
            </a:r>
            <a:endParaRPr sz="4000" dirty="0"/>
          </a:p>
        </p:txBody>
      </p:sp>
      <p:sp>
        <p:nvSpPr>
          <p:cNvPr id="3" name="object 3"/>
          <p:cNvSpPr txBox="1">
            <a:spLocks noGrp="1"/>
          </p:cNvSpPr>
          <p:nvPr>
            <p:ph type="subTitle" idx="1"/>
          </p:nvPr>
        </p:nvSpPr>
        <p:spPr>
          <a:xfrm>
            <a:off x="1752600" y="4038600"/>
            <a:ext cx="6172200" cy="1371600"/>
          </a:xfrm>
          <a:prstGeom prst="rect">
            <a:avLst/>
          </a:prstGeom>
        </p:spPr>
        <p:txBody>
          <a:bodyPr vert="horz" wrap="square" lIns="0" tIns="12700" rIns="0" bIns="0" rtlCol="0">
            <a:spAutoFit/>
          </a:bodyPr>
          <a:lstStyle/>
          <a:p>
            <a:pPr marL="12700" marR="5080" indent="1202055">
              <a:lnSpc>
                <a:spcPct val="100000"/>
              </a:lnSpc>
              <a:spcBef>
                <a:spcPts val="100"/>
              </a:spcBef>
            </a:pPr>
            <a:r>
              <a:rPr spc="-10" dirty="0"/>
              <a:t>Chapter</a:t>
            </a:r>
            <a:r>
              <a:rPr spc="5" dirty="0"/>
              <a:t> </a:t>
            </a:r>
            <a:r>
              <a:rPr dirty="0"/>
              <a:t>2 </a:t>
            </a:r>
            <a:r>
              <a:rPr spc="5" dirty="0"/>
              <a:t> </a:t>
            </a:r>
            <a:r>
              <a:rPr spc="-10" dirty="0"/>
              <a:t>Computer </a:t>
            </a:r>
            <a:r>
              <a:rPr spc="-15" dirty="0"/>
              <a:t>Evolution</a:t>
            </a:r>
            <a:r>
              <a:rPr spc="-10" dirty="0"/>
              <a:t> </a:t>
            </a:r>
            <a:r>
              <a:rPr dirty="0"/>
              <a:t>and</a:t>
            </a:r>
          </a:p>
          <a:p>
            <a:pPr marL="958850">
              <a:lnSpc>
                <a:spcPct val="100000"/>
              </a:lnSpc>
              <a:spcBef>
                <a:spcPts val="5"/>
              </a:spcBef>
            </a:pPr>
            <a:r>
              <a:rPr spc="-15" dirty="0"/>
              <a:t>Performance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6400" y="228600"/>
            <a:ext cx="5334000" cy="475130"/>
          </a:xfrm>
          <a:prstGeom prst="rect">
            <a:avLst/>
          </a:prstGeom>
        </p:spPr>
        <p:txBody>
          <a:bodyPr vert="horz" wrap="square" lIns="0" tIns="13335" rIns="0" bIns="0" rtlCol="0">
            <a:spAutoFit/>
          </a:bodyPr>
          <a:lstStyle/>
          <a:p>
            <a:pPr marL="12700">
              <a:lnSpc>
                <a:spcPct val="100000"/>
              </a:lnSpc>
              <a:spcBef>
                <a:spcPts val="105"/>
              </a:spcBef>
            </a:pPr>
            <a:r>
              <a:rPr spc="-60" dirty="0"/>
              <a:t>Von</a:t>
            </a:r>
            <a:r>
              <a:rPr spc="-80" dirty="0"/>
              <a:t> </a:t>
            </a:r>
            <a:r>
              <a:rPr spc="5" dirty="0" smtClean="0"/>
              <a:t>Neumann</a:t>
            </a:r>
            <a:r>
              <a:rPr lang="en-US" spc="5" dirty="0"/>
              <a:t> </a:t>
            </a:r>
            <a:r>
              <a:rPr lang="en-US" spc="5" dirty="0" smtClean="0"/>
              <a:t>architecture</a:t>
            </a:r>
            <a:endParaRPr spc="5" dirty="0"/>
          </a:p>
        </p:txBody>
      </p:sp>
      <p:sp>
        <p:nvSpPr>
          <p:cNvPr id="3" name="object 3"/>
          <p:cNvSpPr txBox="1"/>
          <p:nvPr/>
        </p:nvSpPr>
        <p:spPr>
          <a:xfrm>
            <a:off x="533400" y="817885"/>
            <a:ext cx="8382000" cy="6040115"/>
          </a:xfrm>
          <a:prstGeom prst="rect">
            <a:avLst/>
          </a:prstGeom>
        </p:spPr>
        <p:txBody>
          <a:bodyPr vert="horz" wrap="square" lIns="0" tIns="12700" rIns="0" bIns="0" rtlCol="0">
            <a:spAutoFit/>
          </a:bodyPr>
          <a:lstStyle/>
          <a:p>
            <a:pPr marL="287020" indent="-274320">
              <a:spcBef>
                <a:spcPts val="100"/>
              </a:spcBef>
              <a:buFont typeface="Arial MT"/>
              <a:buChar char="•"/>
              <a:tabLst>
                <a:tab pos="287020" algn="l"/>
              </a:tabLst>
            </a:pPr>
            <a:r>
              <a:rPr lang="en-US" sz="2000" b="1" dirty="0"/>
              <a:t>Fixed Program Computers –</a:t>
            </a:r>
            <a:r>
              <a:rPr lang="en-US" sz="2000" dirty="0"/>
              <a:t> Their function is very specific and they </a:t>
            </a:r>
            <a:r>
              <a:rPr lang="en-US" sz="2000" dirty="0">
                <a:solidFill>
                  <a:srgbClr val="FF0000"/>
                </a:solidFill>
              </a:rPr>
              <a:t>couldn’t be reprogrammed</a:t>
            </a:r>
            <a:r>
              <a:rPr lang="en-US" sz="2000" dirty="0"/>
              <a:t>, e.g. Calculators. </a:t>
            </a:r>
            <a:endParaRPr lang="en-US" sz="2000" b="1" spc="-15" dirty="0" smtClean="0">
              <a:solidFill>
                <a:srgbClr val="006FC0"/>
              </a:solidFill>
              <a:latin typeface="Times New Roman" panose="02020603050405020304" pitchFamily="18" charset="0"/>
              <a:cs typeface="Times New Roman" panose="02020603050405020304" pitchFamily="18" charset="0"/>
            </a:endParaRPr>
          </a:p>
          <a:p>
            <a:pPr marL="287020" indent="-274320">
              <a:lnSpc>
                <a:spcPct val="100000"/>
              </a:lnSpc>
              <a:spcBef>
                <a:spcPts val="100"/>
              </a:spcBef>
              <a:buFont typeface="Arial MT"/>
              <a:buChar char="•"/>
              <a:tabLst>
                <a:tab pos="287020" algn="l"/>
              </a:tabLst>
            </a:pPr>
            <a:r>
              <a:rPr lang="en-US" sz="2000" b="1" spc="-15" dirty="0" smtClean="0">
                <a:solidFill>
                  <a:srgbClr val="006FC0"/>
                </a:solidFill>
                <a:latin typeface="Times New Roman" panose="02020603050405020304" pitchFamily="18" charset="0"/>
                <a:cs typeface="Times New Roman" panose="02020603050405020304" pitchFamily="18" charset="0"/>
              </a:rPr>
              <a:t>Computers based on </a:t>
            </a:r>
            <a:r>
              <a:rPr sz="2000" b="1" spc="-15" dirty="0" smtClean="0">
                <a:solidFill>
                  <a:srgbClr val="006FC0"/>
                </a:solidFill>
                <a:latin typeface="Times New Roman" panose="02020603050405020304" pitchFamily="18" charset="0"/>
                <a:cs typeface="Times New Roman" panose="02020603050405020304" pitchFamily="18" charset="0"/>
              </a:rPr>
              <a:t>Stored</a:t>
            </a:r>
            <a:r>
              <a:rPr sz="2000" b="1" spc="-45" dirty="0" smtClean="0">
                <a:solidFill>
                  <a:srgbClr val="006FC0"/>
                </a:solidFill>
                <a:latin typeface="Times New Roman" panose="02020603050405020304" pitchFamily="18" charset="0"/>
                <a:cs typeface="Times New Roman" panose="02020603050405020304" pitchFamily="18" charset="0"/>
              </a:rPr>
              <a:t> </a:t>
            </a:r>
            <a:r>
              <a:rPr sz="2000" b="1" spc="-15" dirty="0">
                <a:solidFill>
                  <a:srgbClr val="006FC0"/>
                </a:solidFill>
                <a:latin typeface="Times New Roman" panose="02020603050405020304" pitchFamily="18" charset="0"/>
                <a:cs typeface="Times New Roman" panose="02020603050405020304" pitchFamily="18" charset="0"/>
              </a:rPr>
              <a:t>Program</a:t>
            </a:r>
            <a:r>
              <a:rPr sz="2000" b="1" spc="-30" dirty="0">
                <a:solidFill>
                  <a:srgbClr val="006FC0"/>
                </a:solidFill>
                <a:latin typeface="Times New Roman" panose="02020603050405020304" pitchFamily="18" charset="0"/>
                <a:cs typeface="Times New Roman" panose="02020603050405020304" pitchFamily="18" charset="0"/>
              </a:rPr>
              <a:t> </a:t>
            </a:r>
            <a:r>
              <a:rPr sz="2000" b="1" spc="-10" dirty="0" smtClean="0">
                <a:solidFill>
                  <a:srgbClr val="006FC0"/>
                </a:solidFill>
                <a:latin typeface="Times New Roman" panose="02020603050405020304" pitchFamily="18" charset="0"/>
                <a:cs typeface="Times New Roman" panose="02020603050405020304" pitchFamily="18" charset="0"/>
              </a:rPr>
              <a:t>concept</a:t>
            </a:r>
            <a:r>
              <a:rPr lang="en-US" sz="2000" b="1" spc="-10" dirty="0" smtClean="0">
                <a:solidFill>
                  <a:srgbClr val="006FC0"/>
                </a:solidFill>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programs and data are stored in a separate storage unit called memories and are treated the </a:t>
            </a:r>
            <a:r>
              <a:rPr lang="en-US" sz="2000" dirty="0" smtClean="0">
                <a:latin typeface="Times New Roman" panose="02020603050405020304" pitchFamily="18" charset="0"/>
                <a:cs typeface="Times New Roman" panose="02020603050405020304" pitchFamily="18" charset="0"/>
              </a:rPr>
              <a:t>same-</a:t>
            </a:r>
            <a:r>
              <a:rPr lang="en-IN" sz="2000" dirty="0">
                <a:solidFill>
                  <a:srgbClr val="FF0000"/>
                </a:solidFill>
                <a:latin typeface="Times New Roman" panose="02020603050405020304" pitchFamily="18" charset="0"/>
                <a:cs typeface="Times New Roman" panose="02020603050405020304" pitchFamily="18" charset="0"/>
              </a:rPr>
              <a:t>easier to reprogram</a:t>
            </a:r>
            <a:r>
              <a:rPr lang="en-IN" sz="2000" dirty="0" smtClean="0">
                <a:solidFill>
                  <a:srgbClr val="FF0000"/>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a:t>Uses a </a:t>
            </a:r>
            <a:r>
              <a:rPr lang="en-US" sz="2000" dirty="0">
                <a:solidFill>
                  <a:srgbClr val="FF0000"/>
                </a:solidFill>
              </a:rPr>
              <a:t>single processor</a:t>
            </a:r>
          </a:p>
          <a:p>
            <a:pPr marL="342900" indent="-342900">
              <a:buFont typeface="Arial" panose="020B0604020202020204" pitchFamily="34" charset="0"/>
              <a:buChar char="•"/>
            </a:pPr>
            <a:r>
              <a:rPr lang="en-US" sz="2000" dirty="0"/>
              <a:t>Uses one </a:t>
            </a:r>
            <a:r>
              <a:rPr lang="en-US" sz="2000" dirty="0">
                <a:solidFill>
                  <a:srgbClr val="FF0000"/>
                </a:solidFill>
              </a:rPr>
              <a:t>memory for both instructions and data</a:t>
            </a:r>
            <a:r>
              <a:rPr lang="en-US" sz="2000" dirty="0"/>
              <a:t>.</a:t>
            </a:r>
          </a:p>
          <a:p>
            <a:pPr marL="342900" indent="-342900">
              <a:buFont typeface="Arial" panose="020B0604020202020204" pitchFamily="34" charset="0"/>
              <a:buChar char="•"/>
            </a:pPr>
            <a:r>
              <a:rPr lang="en-US" sz="2000" dirty="0"/>
              <a:t>Executes programs following the </a:t>
            </a:r>
            <a:r>
              <a:rPr lang="en-US" sz="2000" dirty="0">
                <a:solidFill>
                  <a:srgbClr val="FF0000"/>
                </a:solidFill>
              </a:rPr>
              <a:t>fetch-decode-execute cycle</a:t>
            </a:r>
          </a:p>
          <a:p>
            <a:pPr marL="287020" indent="-274320">
              <a:lnSpc>
                <a:spcPct val="100000"/>
              </a:lnSpc>
              <a:spcBef>
                <a:spcPts val="100"/>
              </a:spcBef>
              <a:buFont typeface="Arial MT"/>
              <a:buChar char="•"/>
              <a:tabLst>
                <a:tab pos="287020" algn="l"/>
              </a:tabLst>
            </a:pPr>
            <a:endParaRPr lang="en-IN" sz="2000" dirty="0" smtClean="0">
              <a:latin typeface="Times New Roman" panose="02020603050405020304" pitchFamily="18" charset="0"/>
              <a:cs typeface="Times New Roman" panose="02020603050405020304" pitchFamily="18" charset="0"/>
            </a:endParaRPr>
          </a:p>
          <a:p>
            <a:pPr marL="287020" indent="-274320">
              <a:lnSpc>
                <a:spcPct val="100000"/>
              </a:lnSpc>
              <a:buFont typeface="Arial MT"/>
              <a:buChar char="•"/>
              <a:tabLst>
                <a:tab pos="287020" algn="l"/>
              </a:tabLst>
            </a:pPr>
            <a:r>
              <a:rPr lang="en-US" sz="2000" spc="-10" dirty="0">
                <a:latin typeface="Times New Roman" panose="02020603050405020304" pitchFamily="18" charset="0"/>
                <a:cs typeface="Times New Roman" panose="02020603050405020304" pitchFamily="18" charset="0"/>
              </a:rPr>
              <a:t>Princeton Institute</a:t>
            </a:r>
            <a:r>
              <a:rPr lang="en-US" sz="2000" spc="-3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for</a:t>
            </a:r>
            <a:r>
              <a:rPr lang="en-US" sz="2000" spc="-10" dirty="0">
                <a:latin typeface="Times New Roman" panose="02020603050405020304" pitchFamily="18" charset="0"/>
                <a:cs typeface="Times New Roman" panose="02020603050405020304" pitchFamily="18" charset="0"/>
              </a:rPr>
              <a:t> Advanced</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Studies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
            </a:r>
            <a:r>
              <a:rPr lang="en-US" sz="2000" spc="-50" dirty="0">
                <a:latin typeface="Times New Roman" panose="02020603050405020304" pitchFamily="18" charset="0"/>
                <a:cs typeface="Times New Roman" panose="02020603050405020304" pitchFamily="18" charset="0"/>
              </a:rPr>
              <a:t> </a:t>
            </a:r>
            <a:r>
              <a:rPr lang="en-US" sz="2000" spc="-50" dirty="0" smtClean="0">
                <a:latin typeface="Times New Roman" panose="02020603050405020304" pitchFamily="18" charset="0"/>
                <a:cs typeface="Times New Roman" panose="02020603050405020304" pitchFamily="18" charset="0"/>
              </a:rPr>
              <a:t>Design of new </a:t>
            </a:r>
            <a:r>
              <a:rPr lang="en-IN" sz="2000" dirty="0" smtClean="0">
                <a:latin typeface="Times New Roman" panose="02020603050405020304" pitchFamily="18" charset="0"/>
                <a:cs typeface="Times New Roman" panose="02020603050405020304" pitchFamily="18" charset="0"/>
              </a:rPr>
              <a:t>stored program </a:t>
            </a:r>
            <a:r>
              <a:rPr lang="en-US" sz="2000" dirty="0" smtClean="0">
                <a:latin typeface="Times New Roman" panose="02020603050405020304" pitchFamily="18" charset="0"/>
                <a:cs typeface="Times New Roman" panose="02020603050405020304" pitchFamily="18" charset="0"/>
              </a:rPr>
              <a:t>computer</a:t>
            </a:r>
            <a:r>
              <a:rPr lang="en-US" sz="2000" dirty="0">
                <a:latin typeface="Times New Roman" panose="02020603050405020304" pitchFamily="18" charset="0"/>
                <a:cs typeface="Times New Roman" panose="02020603050405020304" pitchFamily="18" charset="0"/>
              </a:rPr>
              <a:t>, referred to as the </a:t>
            </a:r>
            <a:r>
              <a:rPr lang="en-US" sz="2000" dirty="0" smtClean="0">
                <a:solidFill>
                  <a:srgbClr val="FF0000"/>
                </a:solidFill>
                <a:latin typeface="Times New Roman" panose="02020603050405020304" pitchFamily="18" charset="0"/>
                <a:cs typeface="Times New Roman" panose="02020603050405020304" pitchFamily="18" charset="0"/>
              </a:rPr>
              <a:t>IAS computer</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Institute for Advanced </a:t>
            </a:r>
            <a:r>
              <a:rPr lang="en-IN" sz="2000" dirty="0" smtClean="0">
                <a:latin typeface="Times New Roman" panose="02020603050405020304" pitchFamily="18" charset="0"/>
                <a:cs typeface="Times New Roman" panose="02020603050405020304" pitchFamily="18" charset="0"/>
              </a:rPr>
              <a:t>Study)</a:t>
            </a:r>
          </a:p>
          <a:p>
            <a:pPr marL="342900" indent="-342900">
              <a:buFont typeface="Arial" panose="020B0604020202020204" pitchFamily="34" charset="0"/>
              <a:buChar char="•"/>
            </a:pPr>
            <a:r>
              <a:rPr lang="en-IN" sz="2000" spc="-10" dirty="0">
                <a:latin typeface="Times New Roman" panose="02020603050405020304" pitchFamily="18" charset="0"/>
                <a:cs typeface="Times New Roman" panose="02020603050405020304" pitchFamily="18" charset="0"/>
              </a:rPr>
              <a:t>Completed</a:t>
            </a:r>
            <a:r>
              <a:rPr lang="en-IN" sz="2000" spc="-5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1952</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It consists </a:t>
            </a:r>
            <a:r>
              <a:rPr lang="en-IN" sz="2000" dirty="0" smtClean="0">
                <a:latin typeface="Times New Roman" panose="02020603050405020304" pitchFamily="18" charset="0"/>
                <a:cs typeface="Times New Roman" panose="02020603050405020304" pitchFamily="18" charset="0"/>
              </a:rPr>
              <a:t>of</a:t>
            </a:r>
            <a:endParaRPr sz="2000" dirty="0">
              <a:latin typeface="Times New Roman" panose="02020603050405020304" pitchFamily="18" charset="0"/>
              <a:cs typeface="Times New Roman" panose="02020603050405020304" pitchFamily="18" charset="0"/>
            </a:endParaRPr>
          </a:p>
          <a:p>
            <a:pPr marL="744220" lvl="1" indent="-274320">
              <a:buFont typeface="Arial MT"/>
              <a:buChar char="•"/>
              <a:tabLst>
                <a:tab pos="287020" algn="l"/>
              </a:tabLst>
            </a:pPr>
            <a:r>
              <a:rPr sz="2000" b="1" spc="-5" dirty="0">
                <a:solidFill>
                  <a:srgbClr val="FF0000"/>
                </a:solidFill>
                <a:latin typeface="Times New Roman" panose="02020603050405020304" pitchFamily="18" charset="0"/>
                <a:cs typeface="Times New Roman" panose="02020603050405020304" pitchFamily="18" charset="0"/>
              </a:rPr>
              <a:t>Main</a:t>
            </a:r>
            <a:r>
              <a:rPr sz="2000" b="1" spc="-15"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memory</a:t>
            </a:r>
            <a:r>
              <a:rPr sz="2000" b="1" spc="10" dirty="0">
                <a:solidFill>
                  <a:srgbClr val="FF0000"/>
                </a:solidFill>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storing</a:t>
            </a:r>
            <a:r>
              <a:rPr sz="200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programs</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data</a:t>
            </a:r>
            <a:endParaRPr sz="2000" dirty="0">
              <a:latin typeface="Times New Roman" panose="02020603050405020304" pitchFamily="18" charset="0"/>
              <a:cs typeface="Times New Roman" panose="02020603050405020304" pitchFamily="18" charset="0"/>
            </a:endParaRPr>
          </a:p>
          <a:p>
            <a:pPr marL="744220" lvl="1" indent="-274320">
              <a:buFont typeface="Arial MT"/>
              <a:buChar char="•"/>
              <a:tabLst>
                <a:tab pos="287020" algn="l"/>
              </a:tabLst>
            </a:pPr>
            <a:r>
              <a:rPr sz="2000" b="1" spc="-30" dirty="0">
                <a:solidFill>
                  <a:srgbClr val="FF0000"/>
                </a:solidFill>
                <a:latin typeface="Times New Roman" panose="02020603050405020304" pitchFamily="18" charset="0"/>
                <a:cs typeface="Times New Roman" panose="02020603050405020304" pitchFamily="18" charset="0"/>
              </a:rPr>
              <a:t>ALU</a:t>
            </a:r>
            <a:r>
              <a:rPr sz="2000" b="1" spc="-15" dirty="0">
                <a:solidFill>
                  <a:srgbClr val="FF0000"/>
                </a:solidFill>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operating </a:t>
            </a:r>
            <a:r>
              <a:rPr sz="2000" spc="-5" dirty="0">
                <a:latin typeface="Times New Roman" panose="02020603050405020304" pitchFamily="18" charset="0"/>
                <a:cs typeface="Times New Roman" panose="02020603050405020304" pitchFamily="18" charset="0"/>
              </a:rPr>
              <a:t>on</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binary</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data</a:t>
            </a:r>
            <a:endParaRPr sz="2000" dirty="0">
              <a:latin typeface="Times New Roman" panose="02020603050405020304" pitchFamily="18" charset="0"/>
              <a:cs typeface="Times New Roman" panose="02020603050405020304" pitchFamily="18" charset="0"/>
            </a:endParaRPr>
          </a:p>
          <a:p>
            <a:pPr marL="744220" marR="372110" lvl="1" indent="-274320">
              <a:lnSpc>
                <a:spcPts val="2880"/>
              </a:lnSpc>
              <a:spcBef>
                <a:spcPts val="700"/>
              </a:spcBef>
              <a:buFont typeface="Arial MT"/>
              <a:buChar char="•"/>
              <a:tabLst>
                <a:tab pos="287020" algn="l"/>
              </a:tabLst>
            </a:pPr>
            <a:r>
              <a:rPr sz="2000" b="1" spc="-15" dirty="0">
                <a:solidFill>
                  <a:srgbClr val="FF0000"/>
                </a:solidFill>
                <a:latin typeface="Times New Roman" panose="02020603050405020304" pitchFamily="18" charset="0"/>
                <a:cs typeface="Times New Roman" panose="02020603050405020304" pitchFamily="18" charset="0"/>
              </a:rPr>
              <a:t>Control</a:t>
            </a:r>
            <a:r>
              <a:rPr sz="2000" b="1" spc="-20" dirty="0">
                <a:solidFill>
                  <a:srgbClr val="FF0000"/>
                </a:solidFill>
                <a:latin typeface="Times New Roman" panose="02020603050405020304" pitchFamily="18" charset="0"/>
                <a:cs typeface="Times New Roman" panose="02020603050405020304" pitchFamily="18" charset="0"/>
              </a:rPr>
              <a:t> </a:t>
            </a:r>
            <a:r>
              <a:rPr sz="2000" b="1" dirty="0">
                <a:solidFill>
                  <a:srgbClr val="FF0000"/>
                </a:solidFill>
                <a:latin typeface="Times New Roman" panose="02020603050405020304" pitchFamily="18" charset="0"/>
                <a:cs typeface="Times New Roman" panose="02020603050405020304" pitchFamily="18" charset="0"/>
              </a:rPr>
              <a:t>unit</a:t>
            </a:r>
            <a:r>
              <a:rPr sz="2000" b="1" spc="-5" dirty="0">
                <a:solidFill>
                  <a:srgbClr val="FF0000"/>
                </a:solidFill>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interpreting</a:t>
            </a:r>
            <a:r>
              <a:rPr sz="2000" spc="-5" dirty="0">
                <a:latin typeface="Times New Roman" panose="02020603050405020304" pitchFamily="18" charset="0"/>
                <a:cs typeface="Times New Roman" panose="02020603050405020304" pitchFamily="18" charset="0"/>
              </a:rPr>
              <a:t> instructions </a:t>
            </a:r>
            <a:r>
              <a:rPr sz="2000" spc="-20" dirty="0">
                <a:latin typeface="Times New Roman" panose="02020603050405020304" pitchFamily="18" charset="0"/>
                <a:cs typeface="Times New Roman" panose="02020603050405020304" pitchFamily="18" charset="0"/>
              </a:rPr>
              <a:t>from</a:t>
            </a:r>
            <a:r>
              <a:rPr sz="2000" dirty="0">
                <a:latin typeface="Times New Roman" panose="02020603050405020304" pitchFamily="18" charset="0"/>
                <a:cs typeface="Times New Roman" panose="02020603050405020304" pitchFamily="18" charset="0"/>
              </a:rPr>
              <a:t> memory </a:t>
            </a:r>
            <a:r>
              <a:rPr sz="2000" spc="-66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executing</a:t>
            </a:r>
            <a:endParaRPr sz="2000" dirty="0">
              <a:latin typeface="Times New Roman" panose="02020603050405020304" pitchFamily="18" charset="0"/>
              <a:cs typeface="Times New Roman" panose="02020603050405020304" pitchFamily="18" charset="0"/>
            </a:endParaRPr>
          </a:p>
          <a:p>
            <a:pPr marL="744220" lvl="1" indent="-274320">
              <a:spcBef>
                <a:spcPts val="25"/>
              </a:spcBef>
              <a:buFont typeface="Arial MT"/>
              <a:buChar char="•"/>
              <a:tabLst>
                <a:tab pos="287020" algn="l"/>
              </a:tabLst>
            </a:pPr>
            <a:r>
              <a:rPr sz="2000" b="1" spc="-5" dirty="0">
                <a:solidFill>
                  <a:srgbClr val="FF0000"/>
                </a:solidFill>
                <a:latin typeface="Times New Roman" panose="02020603050405020304" pitchFamily="18" charset="0"/>
                <a:cs typeface="Times New Roman" panose="02020603050405020304" pitchFamily="18" charset="0"/>
              </a:rPr>
              <a:t>Input</a:t>
            </a:r>
            <a:r>
              <a:rPr sz="2000" b="1"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and</a:t>
            </a:r>
            <a:r>
              <a:rPr sz="2000" b="1" spc="5" dirty="0">
                <a:solidFill>
                  <a:srgbClr val="FF0000"/>
                </a:solidFill>
                <a:latin typeface="Times New Roman" panose="02020603050405020304" pitchFamily="18" charset="0"/>
                <a:cs typeface="Times New Roman" panose="02020603050405020304" pitchFamily="18" charset="0"/>
              </a:rPr>
              <a:t> </a:t>
            </a:r>
            <a:r>
              <a:rPr sz="2000" b="1" spc="-5" dirty="0">
                <a:solidFill>
                  <a:srgbClr val="FF0000"/>
                </a:solidFill>
                <a:latin typeface="Times New Roman" panose="02020603050405020304" pitchFamily="18" charset="0"/>
                <a:cs typeface="Times New Roman" panose="02020603050405020304" pitchFamily="18" charset="0"/>
              </a:rPr>
              <a:t>output</a:t>
            </a:r>
            <a:r>
              <a:rPr sz="2000" b="1" spc="5" dirty="0">
                <a:solidFill>
                  <a:srgbClr val="FF0000"/>
                </a:solidFill>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equipment</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operated</a:t>
            </a:r>
            <a:r>
              <a:rPr sz="2000" spc="-15" dirty="0">
                <a:latin typeface="Times New Roman" panose="02020603050405020304" pitchFamily="18" charset="0"/>
                <a:cs typeface="Times New Roman" panose="02020603050405020304" pitchFamily="18" charset="0"/>
              </a:rPr>
              <a:t> by</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control</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unit</a:t>
            </a:r>
            <a:endParaRPr sz="2000" dirty="0">
              <a:latin typeface="Times New Roman" panose="02020603050405020304" pitchFamily="18" charset="0"/>
              <a:cs typeface="Times New Roman" panose="02020603050405020304" pitchFamily="18" charset="0"/>
            </a:endParaRPr>
          </a:p>
          <a:p>
            <a:pPr>
              <a:lnSpc>
                <a:spcPct val="100000"/>
              </a:lnSpc>
              <a:buChar char="•"/>
            </a:pPr>
            <a:endParaRPr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8418" y="496646"/>
            <a:ext cx="7429500" cy="635000"/>
          </a:xfrm>
          <a:prstGeom prst="rect">
            <a:avLst/>
          </a:prstGeom>
        </p:spPr>
        <p:txBody>
          <a:bodyPr vert="horz" wrap="square" lIns="0" tIns="12065" rIns="0" bIns="0" rtlCol="0">
            <a:spAutoFit/>
          </a:bodyPr>
          <a:lstStyle/>
          <a:p>
            <a:pPr marL="12700">
              <a:lnSpc>
                <a:spcPct val="100000"/>
              </a:lnSpc>
              <a:spcBef>
                <a:spcPts val="95"/>
              </a:spcBef>
            </a:pPr>
            <a:r>
              <a:rPr sz="4000" spc="-15" dirty="0"/>
              <a:t>Structure </a:t>
            </a:r>
            <a:r>
              <a:rPr sz="4000" spc="-5" dirty="0"/>
              <a:t>of</a:t>
            </a:r>
            <a:r>
              <a:rPr sz="4000" dirty="0"/>
              <a:t> </a:t>
            </a:r>
            <a:r>
              <a:rPr sz="4000" spc="-60" dirty="0"/>
              <a:t>Von</a:t>
            </a:r>
            <a:r>
              <a:rPr sz="4000" spc="5" dirty="0"/>
              <a:t> </a:t>
            </a:r>
            <a:r>
              <a:rPr sz="4000" spc="-5" dirty="0"/>
              <a:t>Neumann</a:t>
            </a:r>
            <a:r>
              <a:rPr sz="4000" spc="5" dirty="0"/>
              <a:t> </a:t>
            </a:r>
            <a:r>
              <a:rPr sz="4000" spc="-5" dirty="0"/>
              <a:t>machine</a:t>
            </a:r>
            <a:endParaRPr sz="4000"/>
          </a:p>
        </p:txBody>
      </p:sp>
      <p:pic>
        <p:nvPicPr>
          <p:cNvPr id="3" name="object 3"/>
          <p:cNvPicPr/>
          <p:nvPr/>
        </p:nvPicPr>
        <p:blipFill>
          <a:blip r:embed="rId2" cstate="print"/>
          <a:stretch>
            <a:fillRect/>
          </a:stretch>
        </p:blipFill>
        <p:spPr>
          <a:xfrm>
            <a:off x="918541" y="1236721"/>
            <a:ext cx="7230717" cy="552962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61594"/>
            <a:ext cx="7391400" cy="1107996"/>
          </a:xfrm>
        </p:spPr>
        <p:txBody>
          <a:bodyPr>
            <a:normAutofit fontScale="90000"/>
          </a:bodyPr>
          <a:lstStyle/>
          <a:p>
            <a:pPr algn="ctr"/>
            <a:r>
              <a:rPr lang="en-US" sz="3600" dirty="0" smtClean="0">
                <a:latin typeface="Times New Roman" panose="02020603050405020304" pitchFamily="18" charset="0"/>
                <a:cs typeface="Times New Roman" panose="02020603050405020304" pitchFamily="18" charset="0"/>
              </a:rPr>
              <a:t>Introduction to Computer System &amp; its sub-modules</a:t>
            </a:r>
            <a:endParaRPr lang="en-IN" sz="36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sz="quarter" idx="1"/>
          </p:nvPr>
        </p:nvSpPr>
        <p:spPr>
          <a:xfrm>
            <a:off x="304800" y="1600200"/>
            <a:ext cx="8229600" cy="4343400"/>
          </a:xfrm>
        </p:spPr>
        <p:txBody>
          <a:bodyPr>
            <a:normAutofit fontScale="92500"/>
          </a:bodyPr>
          <a:lstStyle/>
          <a:p>
            <a:pPr marL="457200" indent="-45720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Computer?</a:t>
            </a:r>
          </a:p>
          <a:p>
            <a:pPr marL="457200" indent="-45720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Digital electronic device</a:t>
            </a:r>
          </a:p>
          <a:p>
            <a:pPr marL="457200" indent="-45720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Binary number system</a:t>
            </a: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smallest unit of information that is represented in computer is known as </a:t>
            </a:r>
            <a:r>
              <a:rPr lang="en-US" sz="2400" b="1" dirty="0">
                <a:latin typeface="Times New Roman" panose="02020603050405020304" pitchFamily="18" charset="0"/>
                <a:cs typeface="Times New Roman" panose="02020603050405020304" pitchFamily="18" charset="0"/>
              </a:rPr>
              <a:t>Bit</a:t>
            </a:r>
            <a:r>
              <a:rPr lang="en-US" sz="2400" dirty="0">
                <a:latin typeface="Times New Roman" panose="02020603050405020304" pitchFamily="18" charset="0"/>
                <a:cs typeface="Times New Roman" panose="02020603050405020304" pitchFamily="18" charset="0"/>
              </a:rPr>
              <a:t> ( Binary Digit ), which is either 0 or 1. </a:t>
            </a:r>
            <a:endParaRPr lang="en-US" sz="2400" dirty="0" smtClean="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Four </a:t>
            </a:r>
            <a:r>
              <a:rPr lang="en-US" sz="2400" dirty="0">
                <a:latin typeface="Times New Roman" panose="02020603050405020304" pitchFamily="18" charset="0"/>
                <a:cs typeface="Times New Roman" panose="02020603050405020304" pitchFamily="18" charset="0"/>
              </a:rPr>
              <a:t>bits together is known as </a:t>
            </a:r>
            <a:r>
              <a:rPr lang="en-US" sz="2400" b="1" dirty="0">
                <a:latin typeface="Times New Roman" panose="02020603050405020304" pitchFamily="18" charset="0"/>
                <a:cs typeface="Times New Roman" panose="02020603050405020304" pitchFamily="18" charset="0"/>
              </a:rPr>
              <a:t>Nibble</a:t>
            </a:r>
            <a:r>
              <a:rPr lang="en-US" sz="2400" dirty="0">
                <a:latin typeface="Times New Roman" panose="02020603050405020304" pitchFamily="18" charset="0"/>
                <a:cs typeface="Times New Roman" panose="02020603050405020304" pitchFamily="18" charset="0"/>
              </a:rPr>
              <a:t>, and Eight bits together is known as </a:t>
            </a:r>
            <a:r>
              <a:rPr lang="en-US" sz="2400" b="1" dirty="0">
                <a:latin typeface="Times New Roman" panose="02020603050405020304" pitchFamily="18" charset="0"/>
                <a:cs typeface="Times New Roman" panose="02020603050405020304" pitchFamily="18" charset="0"/>
              </a:rPr>
              <a:t>Byte</a:t>
            </a:r>
            <a:r>
              <a:rPr lang="en-US" sz="2400" dirty="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0445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endParaRPr lang="en-IN" dirty="0"/>
          </a:p>
        </p:txBody>
      </p:sp>
      <p:sp>
        <p:nvSpPr>
          <p:cNvPr id="3" name="Content Placeholder 2"/>
          <p:cNvSpPr>
            <a:spLocks noGrp="1"/>
          </p:cNvSpPr>
          <p:nvPr>
            <p:ph sz="quarter" idx="1"/>
          </p:nvPr>
        </p:nvSpPr>
        <p:spPr>
          <a:xfrm>
            <a:off x="457200" y="914400"/>
            <a:ext cx="7467600" cy="5559552"/>
          </a:xfrm>
        </p:spPr>
        <p:txBody>
          <a:bodyPr/>
          <a:lstStyle/>
          <a:p>
            <a:pPr algn="just"/>
            <a:r>
              <a:rPr lang="en-US" dirty="0" smtClean="0">
                <a:solidFill>
                  <a:srgbClr val="FF0000"/>
                </a:solidFill>
                <a:latin typeface="Times New Roman" panose="02020603050405020304" pitchFamily="18" charset="0"/>
                <a:cs typeface="Times New Roman" panose="02020603050405020304" pitchFamily="18" charset="0"/>
              </a:rPr>
              <a:t>CA</a:t>
            </a:r>
            <a:r>
              <a:rPr lang="en-US" dirty="0" smtClean="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C</a:t>
            </a:r>
            <a:r>
              <a:rPr lang="en-IN" dirty="0" smtClean="0">
                <a:latin typeface="Times New Roman" panose="02020603050405020304" pitchFamily="18" charset="0"/>
                <a:cs typeface="Times New Roman" panose="02020603050405020304" pitchFamily="18" charset="0"/>
              </a:rPr>
              <a:t>entral </a:t>
            </a:r>
            <a:r>
              <a:rPr lang="en-IN" dirty="0">
                <a:latin typeface="Times New Roman" panose="02020603050405020304" pitchFamily="18" charset="0"/>
                <a:cs typeface="Times New Roman" panose="02020603050405020304" pitchFamily="18" charset="0"/>
              </a:rPr>
              <a:t>arithmetical </a:t>
            </a:r>
            <a:r>
              <a:rPr lang="en-IN" dirty="0" smtClean="0">
                <a:latin typeface="Times New Roman" panose="02020603050405020304" pitchFamily="18" charset="0"/>
                <a:cs typeface="Times New Roman" panose="02020603050405020304" pitchFamily="18" charset="0"/>
              </a:rPr>
              <a:t>part </a:t>
            </a:r>
            <a:r>
              <a:rPr lang="en-US" dirty="0" smtClean="0">
                <a:latin typeface="Times New Roman" panose="02020603050405020304" pitchFamily="18" charset="0"/>
                <a:cs typeface="Times New Roman" panose="02020603050405020304" pitchFamily="18" charset="0"/>
              </a:rPr>
              <a:t>perform </a:t>
            </a:r>
            <a:r>
              <a:rPr lang="en-US" dirty="0">
                <a:latin typeface="Times New Roman" panose="02020603050405020304" pitchFamily="18" charset="0"/>
                <a:cs typeface="Times New Roman" panose="02020603050405020304" pitchFamily="18" charset="0"/>
              </a:rPr>
              <a:t>the elementary operations of </a:t>
            </a:r>
            <a:r>
              <a:rPr lang="en-US" b="1" dirty="0" smtClean="0">
                <a:latin typeface="Times New Roman" panose="02020603050405020304" pitchFamily="18" charset="0"/>
                <a:cs typeface="Times New Roman" panose="02020603050405020304" pitchFamily="18" charset="0"/>
              </a:rPr>
              <a:t>arithmetic</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Addition, Subtraction, Comparisons. It performs </a:t>
            </a:r>
            <a:r>
              <a:rPr lang="en-US" b="1" dirty="0">
                <a:latin typeface="Times New Roman" panose="02020603050405020304" pitchFamily="18" charset="0"/>
                <a:cs typeface="Times New Roman" panose="02020603050405020304" pitchFamily="18" charset="0"/>
              </a:rPr>
              <a:t>Logical</a:t>
            </a:r>
            <a:r>
              <a:rPr lang="en-US" dirty="0">
                <a:latin typeface="Times New Roman" panose="02020603050405020304" pitchFamily="18" charset="0"/>
                <a:cs typeface="Times New Roman" panose="02020603050405020304" pitchFamily="18" charset="0"/>
              </a:rPr>
              <a:t> Operations, Bit Shifting Operations, and Arithmetic operations. </a:t>
            </a:r>
            <a:r>
              <a:rPr lang="en-US" dirty="0" smtClean="0">
                <a:latin typeface="Times New Roman" panose="02020603050405020304" pitchFamily="18" charset="0"/>
                <a:cs typeface="Times New Roman" panose="02020603050405020304" pitchFamily="18" charset="0"/>
              </a:rPr>
              <a:t>)</a:t>
            </a:r>
          </a:p>
          <a:p>
            <a:pPr algn="just"/>
            <a:r>
              <a:rPr lang="en-US" dirty="0" smtClean="0">
                <a:solidFill>
                  <a:srgbClr val="FF0000"/>
                </a:solidFill>
                <a:latin typeface="Times New Roman" panose="02020603050405020304" pitchFamily="18" charset="0"/>
                <a:cs typeface="Times New Roman" panose="02020603050405020304" pitchFamily="18" charset="0"/>
              </a:rPr>
              <a:t>CC-</a:t>
            </a:r>
            <a:r>
              <a:rPr lang="en-US"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a:t>
            </a:r>
            <a:r>
              <a:rPr lang="en-IN" dirty="0" smtClean="0">
                <a:latin typeface="Times New Roman" panose="02020603050405020304" pitchFamily="18" charset="0"/>
                <a:cs typeface="Times New Roman" panose="02020603050405020304" pitchFamily="18" charset="0"/>
              </a:rPr>
              <a:t>entral control-</a:t>
            </a:r>
            <a:r>
              <a:rPr lang="en-US" dirty="0" smtClean="0">
                <a:latin typeface="Times New Roman" panose="02020603050405020304" pitchFamily="18" charset="0"/>
                <a:cs typeface="Times New Roman" panose="02020603050405020304" pitchFamily="18" charset="0"/>
              </a:rPr>
              <a:t>proper </a:t>
            </a:r>
            <a:r>
              <a:rPr lang="en-US" b="1" dirty="0">
                <a:latin typeface="Times New Roman" panose="02020603050405020304" pitchFamily="18" charset="0"/>
                <a:cs typeface="Times New Roman" panose="02020603050405020304" pitchFamily="18" charset="0"/>
              </a:rPr>
              <a:t>sequencing of its </a:t>
            </a:r>
            <a:r>
              <a:rPr lang="en-US" b="1" dirty="0" smtClean="0">
                <a:latin typeface="Times New Roman" panose="02020603050405020304" pitchFamily="18" charset="0"/>
                <a:cs typeface="Times New Roman" panose="02020603050405020304" pitchFamily="18" charset="0"/>
              </a:rPr>
              <a:t>operations/</a:t>
            </a:r>
            <a:r>
              <a:rPr lang="en-US" b="1" dirty="0">
                <a:latin typeface="Times New Roman" panose="02020603050405020304" pitchFamily="18" charset="0"/>
                <a:cs typeface="Times New Roman" panose="02020603050405020304" pitchFamily="18" charset="0"/>
              </a:rPr>
              <a:t>logical control of the </a:t>
            </a:r>
            <a:r>
              <a:rPr lang="en-US" b="1" dirty="0" smtClean="0">
                <a:latin typeface="Times New Roman" panose="02020603050405020304" pitchFamily="18" charset="0"/>
                <a:cs typeface="Times New Roman" panose="02020603050405020304" pitchFamily="18" charset="0"/>
              </a:rPr>
              <a:t>device</a:t>
            </a:r>
          </a:p>
          <a:p>
            <a:pPr algn="just"/>
            <a:r>
              <a:rPr lang="en-US" dirty="0" smtClean="0">
                <a:solidFill>
                  <a:srgbClr val="FF0000"/>
                </a:solidFill>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-Main memory-</a:t>
            </a:r>
            <a:r>
              <a:rPr lang="en-US" b="1" dirty="0">
                <a:latin typeface="Times New Roman" panose="02020603050405020304" pitchFamily="18" charset="0"/>
                <a:cs typeface="Times New Roman" panose="02020603050405020304" pitchFamily="18" charset="0"/>
              </a:rPr>
              <a:t>collection of storage cells </a:t>
            </a:r>
            <a:r>
              <a:rPr lang="en-US" dirty="0">
                <a:latin typeface="Times New Roman" panose="02020603050405020304" pitchFamily="18" charset="0"/>
                <a:cs typeface="Times New Roman" panose="02020603050405020304" pitchFamily="18" charset="0"/>
              </a:rPr>
              <a:t>together with associated circuits needed to transfer information in and out of the storage. The memory </a:t>
            </a:r>
            <a:r>
              <a:rPr lang="en-US" b="1" dirty="0">
                <a:latin typeface="Times New Roman" panose="02020603050405020304" pitchFamily="18" charset="0"/>
                <a:cs typeface="Times New Roman" panose="02020603050405020304" pitchFamily="18" charset="0"/>
              </a:rPr>
              <a:t>stores binary information </a:t>
            </a:r>
            <a:r>
              <a:rPr lang="en-US" dirty="0">
                <a:latin typeface="Times New Roman" panose="02020603050405020304" pitchFamily="18" charset="0"/>
                <a:cs typeface="Times New Roman" panose="02020603050405020304" pitchFamily="18" charset="0"/>
              </a:rPr>
              <a:t>in groups of bits called words</a:t>
            </a:r>
            <a:r>
              <a:rPr lang="en-US" dirty="0" smtClean="0">
                <a:latin typeface="Times New Roman" panose="02020603050405020304" pitchFamily="18" charset="0"/>
                <a:cs typeface="Times New Roman" panose="02020603050405020304" pitchFamily="18" charset="0"/>
              </a:rPr>
              <a:t>.</a:t>
            </a:r>
          </a:p>
          <a:p>
            <a:pPr algn="just"/>
            <a:r>
              <a:rPr lang="en-US" dirty="0" smtClean="0">
                <a:solidFill>
                  <a:srgbClr val="FF0000"/>
                </a:solidFill>
                <a:latin typeface="Times New Roman" panose="02020603050405020304" pitchFamily="18" charset="0"/>
                <a:cs typeface="Times New Roman" panose="02020603050405020304" pitchFamily="18" charset="0"/>
              </a:rPr>
              <a:t>I,O</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capable of </a:t>
            </a:r>
            <a:r>
              <a:rPr lang="en-US" b="1" dirty="0">
                <a:latin typeface="Times New Roman" panose="02020603050405020304" pitchFamily="18" charset="0"/>
                <a:cs typeface="Times New Roman" panose="02020603050405020304" pitchFamily="18" charset="0"/>
              </a:rPr>
              <a:t>delivering data </a:t>
            </a:r>
            <a:r>
              <a:rPr lang="en-US" dirty="0">
                <a:latin typeface="Times New Roman" panose="02020603050405020304" pitchFamily="18" charset="0"/>
                <a:cs typeface="Times New Roman" panose="02020603050405020304" pitchFamily="18" charset="0"/>
              </a:rPr>
              <a:t>(output) to and </a:t>
            </a:r>
            <a:r>
              <a:rPr lang="en-US" b="1" dirty="0">
                <a:latin typeface="Times New Roman" panose="02020603050405020304" pitchFamily="18" charset="0"/>
                <a:cs typeface="Times New Roman" panose="02020603050405020304" pitchFamily="18" charset="0"/>
              </a:rPr>
              <a:t>receiving data</a:t>
            </a:r>
            <a:r>
              <a:rPr lang="en-US" dirty="0">
                <a:latin typeface="Times New Roman" panose="02020603050405020304" pitchFamily="18" charset="0"/>
                <a:cs typeface="Times New Roman" panose="02020603050405020304" pitchFamily="18" charset="0"/>
              </a:rPr>
              <a:t> from a computer (input)</a:t>
            </a:r>
            <a:endParaRPr lang="en-US" dirty="0" smtClean="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4522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7727" y="86995"/>
            <a:ext cx="5391785" cy="696595"/>
          </a:xfrm>
          <a:prstGeom prst="rect">
            <a:avLst/>
          </a:prstGeom>
        </p:spPr>
        <p:txBody>
          <a:bodyPr vert="horz" wrap="square" lIns="0" tIns="12700" rIns="0" bIns="0" rtlCol="0">
            <a:spAutoFit/>
          </a:bodyPr>
          <a:lstStyle/>
          <a:p>
            <a:pPr marL="12700">
              <a:lnSpc>
                <a:spcPct val="100000"/>
              </a:lnSpc>
              <a:spcBef>
                <a:spcPts val="100"/>
              </a:spcBef>
            </a:pPr>
            <a:r>
              <a:rPr spc="-10" dirty="0"/>
              <a:t>Structure</a:t>
            </a:r>
            <a:r>
              <a:rPr spc="-15" dirty="0"/>
              <a:t> </a:t>
            </a:r>
            <a:r>
              <a:rPr spc="-5" dirty="0"/>
              <a:t>of</a:t>
            </a:r>
            <a:r>
              <a:rPr spc="-15" dirty="0"/>
              <a:t> </a:t>
            </a:r>
            <a:r>
              <a:rPr dirty="0"/>
              <a:t>IAS</a:t>
            </a:r>
            <a:r>
              <a:rPr spc="15" dirty="0"/>
              <a:t> </a:t>
            </a:r>
            <a:r>
              <a:rPr dirty="0"/>
              <a:t>–</a:t>
            </a:r>
            <a:r>
              <a:rPr spc="-10" dirty="0"/>
              <a:t> </a:t>
            </a:r>
            <a:r>
              <a:rPr spc="-15" dirty="0"/>
              <a:t>detail</a:t>
            </a:r>
          </a:p>
        </p:txBody>
      </p:sp>
      <p:pic>
        <p:nvPicPr>
          <p:cNvPr id="3" name="object 3"/>
          <p:cNvPicPr/>
          <p:nvPr/>
        </p:nvPicPr>
        <p:blipFill>
          <a:blip r:embed="rId2" cstate="print"/>
          <a:stretch>
            <a:fillRect/>
          </a:stretch>
        </p:blipFill>
        <p:spPr>
          <a:xfrm>
            <a:off x="755530" y="926238"/>
            <a:ext cx="8155373" cy="548213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endParaRPr lang="en-IN" dirty="0"/>
          </a:p>
        </p:txBody>
      </p:sp>
      <p:sp>
        <p:nvSpPr>
          <p:cNvPr id="3" name="Content Placeholder 2"/>
          <p:cNvSpPr>
            <a:spLocks noGrp="1"/>
          </p:cNvSpPr>
          <p:nvPr>
            <p:ph sz="quarter" idx="1"/>
          </p:nvPr>
        </p:nvSpPr>
        <p:spPr>
          <a:xfrm>
            <a:off x="457200" y="838200"/>
            <a:ext cx="7848600" cy="5635752"/>
          </a:xfrm>
        </p:spPr>
        <p:txBody>
          <a:bodyPr>
            <a:normAutofit/>
          </a:bodyPr>
          <a:lstStyle/>
          <a:p>
            <a:pPr algn="just"/>
            <a:r>
              <a:rPr lang="en-US" sz="2000" dirty="0">
                <a:latin typeface="Times New Roman" panose="02020603050405020304" pitchFamily="18" charset="0"/>
                <a:cs typeface="Times New Roman" panose="02020603050405020304" pitchFamily="18" charset="0"/>
              </a:rPr>
              <a:t>B</a:t>
            </a:r>
            <a:r>
              <a:rPr lang="en-US" sz="2000" dirty="0" smtClean="0">
                <a:latin typeface="Times New Roman" panose="02020603050405020304" pitchFamily="18" charset="0"/>
                <a:cs typeface="Times New Roman" panose="02020603050405020304" pitchFamily="18" charset="0"/>
              </a:rPr>
              <a:t>oth </a:t>
            </a:r>
            <a:r>
              <a:rPr lang="en-US" sz="2000" dirty="0">
                <a:latin typeface="Times New Roman" panose="02020603050405020304" pitchFamily="18" charset="0"/>
                <a:cs typeface="Times New Roman" panose="02020603050405020304" pitchFamily="18" charset="0"/>
              </a:rPr>
              <a:t>the control unit </a:t>
            </a:r>
            <a:r>
              <a:rPr lang="en-US" sz="2000" dirty="0" smtClean="0">
                <a:latin typeface="Times New Roman" panose="02020603050405020304" pitchFamily="18" charset="0"/>
                <a:cs typeface="Times New Roman" panose="02020603050405020304" pitchFamily="18" charset="0"/>
              </a:rPr>
              <a:t>and the </a:t>
            </a:r>
            <a:r>
              <a:rPr lang="en-US" sz="2000" dirty="0">
                <a:latin typeface="Times New Roman" panose="02020603050405020304" pitchFamily="18" charset="0"/>
                <a:cs typeface="Times New Roman" panose="02020603050405020304" pitchFamily="18" charset="0"/>
              </a:rPr>
              <a:t>ALU contain storage locations, called </a:t>
            </a:r>
            <a:r>
              <a:rPr lang="en-US" sz="2000" i="1" dirty="0" smtClean="0">
                <a:latin typeface="Times New Roman" panose="02020603050405020304" pitchFamily="18" charset="0"/>
                <a:cs typeface="Times New Roman" panose="02020603050405020304" pitchFamily="18" charset="0"/>
              </a:rPr>
              <a:t>registers</a:t>
            </a:r>
          </a:p>
          <a:p>
            <a:pPr algn="just"/>
            <a:r>
              <a:rPr lang="en-US" sz="2000" b="1" dirty="0">
                <a:latin typeface="Times New Roman" panose="02020603050405020304" pitchFamily="18" charset="0"/>
                <a:cs typeface="Times New Roman" panose="02020603050405020304" pitchFamily="18" charset="0"/>
              </a:rPr>
              <a:t>Memory buffer register (MBR): </a:t>
            </a:r>
            <a:r>
              <a:rPr lang="en-US" sz="2000" dirty="0">
                <a:latin typeface="Times New Roman" panose="02020603050405020304" pitchFamily="18" charset="0"/>
                <a:cs typeface="Times New Roman" panose="02020603050405020304" pitchFamily="18" charset="0"/>
              </a:rPr>
              <a:t>Contains a </a:t>
            </a:r>
            <a:r>
              <a:rPr lang="en-US" sz="2000" dirty="0">
                <a:solidFill>
                  <a:srgbClr val="FF0000"/>
                </a:solidFill>
                <a:latin typeface="Times New Roman" panose="02020603050405020304" pitchFamily="18" charset="0"/>
                <a:cs typeface="Times New Roman" panose="02020603050405020304" pitchFamily="18" charset="0"/>
              </a:rPr>
              <a:t>word to be stored in memory </a:t>
            </a:r>
            <a:r>
              <a:rPr lang="en-US" sz="2000" dirty="0" smtClean="0">
                <a:solidFill>
                  <a:srgbClr val="FF0000"/>
                </a:solidFill>
                <a:latin typeface="Times New Roman" panose="02020603050405020304" pitchFamily="18" charset="0"/>
                <a:cs typeface="Times New Roman" panose="02020603050405020304" pitchFamily="18" charset="0"/>
              </a:rPr>
              <a:t>or sent </a:t>
            </a:r>
            <a:r>
              <a:rPr lang="en-US" sz="2000" dirty="0">
                <a:solidFill>
                  <a:srgbClr val="FF0000"/>
                </a:solidFill>
                <a:latin typeface="Times New Roman" panose="02020603050405020304" pitchFamily="18" charset="0"/>
                <a:cs typeface="Times New Roman" panose="02020603050405020304" pitchFamily="18" charset="0"/>
              </a:rPr>
              <a:t>to the I/O unit</a:t>
            </a:r>
            <a:r>
              <a:rPr lang="en-US" sz="2000" dirty="0">
                <a:latin typeface="Times New Roman" panose="02020603050405020304" pitchFamily="18" charset="0"/>
                <a:cs typeface="Times New Roman" panose="02020603050405020304" pitchFamily="18" charset="0"/>
              </a:rPr>
              <a:t>, or is used to </a:t>
            </a:r>
            <a:r>
              <a:rPr lang="en-US" sz="2000" dirty="0">
                <a:solidFill>
                  <a:srgbClr val="FF0000"/>
                </a:solidFill>
                <a:latin typeface="Times New Roman" panose="02020603050405020304" pitchFamily="18" charset="0"/>
                <a:cs typeface="Times New Roman" panose="02020603050405020304" pitchFamily="18" charset="0"/>
              </a:rPr>
              <a:t>receive a word from memory or from </a:t>
            </a:r>
            <a:r>
              <a:rPr lang="en-US" sz="2000" dirty="0" smtClean="0">
                <a:solidFill>
                  <a:srgbClr val="FF0000"/>
                </a:solidFill>
                <a:latin typeface="Times New Roman" panose="02020603050405020304" pitchFamily="18" charset="0"/>
                <a:cs typeface="Times New Roman" panose="02020603050405020304" pitchFamily="18" charset="0"/>
              </a:rPr>
              <a:t>the</a:t>
            </a:r>
            <a:r>
              <a:rPr lang="en-IN" sz="2000" dirty="0" smtClean="0">
                <a:solidFill>
                  <a:srgbClr val="FF0000"/>
                </a:solidFill>
                <a:latin typeface="Times New Roman" panose="02020603050405020304" pitchFamily="18" charset="0"/>
                <a:cs typeface="Times New Roman" panose="02020603050405020304" pitchFamily="18" charset="0"/>
              </a:rPr>
              <a:t>I/O </a:t>
            </a:r>
            <a:r>
              <a:rPr lang="en-IN" sz="2000" dirty="0">
                <a:solidFill>
                  <a:srgbClr val="FF0000"/>
                </a:solidFill>
                <a:latin typeface="Times New Roman" panose="02020603050405020304" pitchFamily="18" charset="0"/>
                <a:cs typeface="Times New Roman" panose="02020603050405020304" pitchFamily="18" charset="0"/>
              </a:rPr>
              <a:t>unit.</a:t>
            </a:r>
          </a:p>
          <a:p>
            <a:pPr algn="just"/>
            <a:r>
              <a:rPr lang="en-US" sz="2000" b="1" dirty="0" smtClean="0">
                <a:latin typeface="Times New Roman" panose="02020603050405020304" pitchFamily="18" charset="0"/>
                <a:cs typeface="Times New Roman" panose="02020603050405020304" pitchFamily="18" charset="0"/>
              </a:rPr>
              <a:t>Memory </a:t>
            </a:r>
            <a:r>
              <a:rPr lang="en-US" sz="2000" b="1" dirty="0">
                <a:latin typeface="Times New Roman" panose="02020603050405020304" pitchFamily="18" charset="0"/>
                <a:cs typeface="Times New Roman" panose="02020603050405020304" pitchFamily="18" charset="0"/>
              </a:rPr>
              <a:t>address register (MAR): </a:t>
            </a:r>
            <a:r>
              <a:rPr lang="en-US" sz="2000" dirty="0">
                <a:latin typeface="Times New Roman" panose="02020603050405020304" pitchFamily="18" charset="0"/>
                <a:cs typeface="Times New Roman" panose="02020603050405020304" pitchFamily="18" charset="0"/>
              </a:rPr>
              <a:t>Specifies </a:t>
            </a:r>
            <a:r>
              <a:rPr lang="en-US" sz="2000" dirty="0">
                <a:solidFill>
                  <a:srgbClr val="FF0000"/>
                </a:solidFill>
                <a:latin typeface="Times New Roman" panose="02020603050405020304" pitchFamily="18" charset="0"/>
                <a:cs typeface="Times New Roman" panose="02020603050405020304" pitchFamily="18" charset="0"/>
              </a:rPr>
              <a:t>the address in memory of </a:t>
            </a:r>
            <a:r>
              <a:rPr lang="en-US" sz="2000" dirty="0" smtClean="0">
                <a:solidFill>
                  <a:srgbClr val="FF0000"/>
                </a:solidFill>
                <a:latin typeface="Times New Roman" panose="02020603050405020304" pitchFamily="18" charset="0"/>
                <a:cs typeface="Times New Roman" panose="02020603050405020304" pitchFamily="18" charset="0"/>
              </a:rPr>
              <a:t>the word </a:t>
            </a:r>
            <a:r>
              <a:rPr lang="en-US" sz="2000" dirty="0">
                <a:solidFill>
                  <a:srgbClr val="FF0000"/>
                </a:solidFill>
                <a:latin typeface="Times New Roman" panose="02020603050405020304" pitchFamily="18" charset="0"/>
                <a:cs typeface="Times New Roman" panose="02020603050405020304" pitchFamily="18" charset="0"/>
              </a:rPr>
              <a:t>to be written from or read into the MBR</a:t>
            </a:r>
            <a:r>
              <a:rPr lang="en-US" sz="2000" dirty="0">
                <a:latin typeface="Times New Roman" panose="02020603050405020304" pitchFamily="18" charset="0"/>
                <a:cs typeface="Times New Roman" panose="02020603050405020304" pitchFamily="18" charset="0"/>
              </a:rPr>
              <a:t>.</a:t>
            </a:r>
          </a:p>
          <a:p>
            <a:pPr algn="just"/>
            <a:r>
              <a:rPr lang="en-US" sz="2000" b="1" dirty="0" smtClean="0">
                <a:latin typeface="Times New Roman" panose="02020603050405020304" pitchFamily="18" charset="0"/>
                <a:cs typeface="Times New Roman" panose="02020603050405020304" pitchFamily="18" charset="0"/>
              </a:rPr>
              <a:t>Instruction </a:t>
            </a:r>
            <a:r>
              <a:rPr lang="en-US" sz="2000" b="1" dirty="0">
                <a:latin typeface="Times New Roman" panose="02020603050405020304" pitchFamily="18" charset="0"/>
                <a:cs typeface="Times New Roman" panose="02020603050405020304" pitchFamily="18" charset="0"/>
              </a:rPr>
              <a:t>register (IR): </a:t>
            </a:r>
            <a:r>
              <a:rPr lang="en-US" sz="2000" dirty="0">
                <a:latin typeface="Times New Roman" panose="02020603050405020304" pitchFamily="18" charset="0"/>
                <a:cs typeface="Times New Roman" panose="02020603050405020304" pitchFamily="18" charset="0"/>
              </a:rPr>
              <a:t>Contains the 8-bit </a:t>
            </a:r>
            <a:r>
              <a:rPr lang="en-US" sz="2000" dirty="0" smtClean="0">
                <a:latin typeface="Times New Roman" panose="02020603050405020304" pitchFamily="18" charset="0"/>
                <a:cs typeface="Times New Roman" panose="02020603050405020304" pitchFamily="18" charset="0"/>
              </a:rPr>
              <a:t>opcode (</a:t>
            </a:r>
            <a:r>
              <a:rPr lang="en-US" sz="2000" dirty="0">
                <a:latin typeface="Times New Roman" panose="02020603050405020304" pitchFamily="18" charset="0"/>
                <a:cs typeface="Times New Roman" panose="02020603050405020304" pitchFamily="18" charset="0"/>
              </a:rPr>
              <a:t>identifies which basic computer operation in the instruction set is to be performed.</a:t>
            </a: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FF0000"/>
                </a:solidFill>
                <a:latin typeface="Times New Roman" panose="02020603050405020304" pitchFamily="18" charset="0"/>
                <a:cs typeface="Times New Roman" panose="02020603050405020304" pitchFamily="18" charset="0"/>
              </a:rPr>
              <a:t>instruction </a:t>
            </a:r>
            <a:r>
              <a:rPr lang="en-US" sz="2000" dirty="0">
                <a:solidFill>
                  <a:srgbClr val="FF0000"/>
                </a:solidFill>
                <a:latin typeface="Times New Roman" panose="02020603050405020304" pitchFamily="18" charset="0"/>
                <a:cs typeface="Times New Roman" panose="02020603050405020304" pitchFamily="18" charset="0"/>
              </a:rPr>
              <a:t>being executed.</a:t>
            </a:r>
          </a:p>
          <a:p>
            <a:pPr algn="just"/>
            <a:r>
              <a:rPr lang="en-US" sz="2000" b="1" dirty="0" smtClean="0">
                <a:latin typeface="Times New Roman" panose="02020603050405020304" pitchFamily="18" charset="0"/>
                <a:cs typeface="Times New Roman" panose="02020603050405020304" pitchFamily="18" charset="0"/>
              </a:rPr>
              <a:t>Instruction </a:t>
            </a:r>
            <a:r>
              <a:rPr lang="en-US" sz="2000" b="1" dirty="0">
                <a:latin typeface="Times New Roman" panose="02020603050405020304" pitchFamily="18" charset="0"/>
                <a:cs typeface="Times New Roman" panose="02020603050405020304" pitchFamily="18" charset="0"/>
              </a:rPr>
              <a:t>buffer register (IBR): </a:t>
            </a:r>
            <a:r>
              <a:rPr lang="en-US" sz="2000" dirty="0">
                <a:latin typeface="Times New Roman" panose="02020603050405020304" pitchFamily="18" charset="0"/>
                <a:cs typeface="Times New Roman" panose="02020603050405020304" pitchFamily="18" charset="0"/>
              </a:rPr>
              <a:t>Employed to </a:t>
            </a:r>
            <a:r>
              <a:rPr lang="en-US" sz="2000" dirty="0">
                <a:solidFill>
                  <a:srgbClr val="FF0000"/>
                </a:solidFill>
                <a:latin typeface="Times New Roman" panose="02020603050405020304" pitchFamily="18" charset="0"/>
                <a:cs typeface="Times New Roman" panose="02020603050405020304" pitchFamily="18" charset="0"/>
              </a:rPr>
              <a:t>hold temporarily </a:t>
            </a:r>
            <a:r>
              <a:rPr lang="en-US" sz="2000" dirty="0">
                <a:latin typeface="Times New Roman" panose="02020603050405020304" pitchFamily="18" charset="0"/>
                <a:cs typeface="Times New Roman" panose="02020603050405020304" pitchFamily="18" charset="0"/>
              </a:rPr>
              <a:t>the </a:t>
            </a:r>
            <a:r>
              <a:rPr lang="en-US" sz="2000" dirty="0" smtClean="0">
                <a:latin typeface="Times New Roman" panose="02020603050405020304" pitchFamily="18" charset="0"/>
                <a:cs typeface="Times New Roman" panose="02020603050405020304" pitchFamily="18" charset="0"/>
              </a:rPr>
              <a:t>right hand instruction </a:t>
            </a:r>
            <a:r>
              <a:rPr lang="en-US" sz="2000" dirty="0">
                <a:latin typeface="Times New Roman" panose="02020603050405020304" pitchFamily="18" charset="0"/>
                <a:cs typeface="Times New Roman" panose="02020603050405020304" pitchFamily="18" charset="0"/>
              </a:rPr>
              <a:t>from a word in memory.</a:t>
            </a:r>
          </a:p>
          <a:p>
            <a:pPr algn="just"/>
            <a:r>
              <a:rPr lang="en-US" sz="2000" b="1" dirty="0" smtClean="0">
                <a:latin typeface="Times New Roman" panose="02020603050405020304" pitchFamily="18" charset="0"/>
                <a:cs typeface="Times New Roman" panose="02020603050405020304" pitchFamily="18" charset="0"/>
              </a:rPr>
              <a:t>Program </a:t>
            </a:r>
            <a:r>
              <a:rPr lang="en-US" sz="2000" b="1" dirty="0">
                <a:latin typeface="Times New Roman" panose="02020603050405020304" pitchFamily="18" charset="0"/>
                <a:cs typeface="Times New Roman" panose="02020603050405020304" pitchFamily="18" charset="0"/>
              </a:rPr>
              <a:t>counter (PC): </a:t>
            </a:r>
            <a:r>
              <a:rPr lang="en-US" sz="2000" dirty="0">
                <a:latin typeface="Times New Roman" panose="02020603050405020304" pitchFamily="18" charset="0"/>
                <a:cs typeface="Times New Roman" panose="02020603050405020304" pitchFamily="18" charset="0"/>
              </a:rPr>
              <a:t>Contains the </a:t>
            </a:r>
            <a:r>
              <a:rPr lang="en-US" sz="2000" dirty="0">
                <a:solidFill>
                  <a:srgbClr val="FF0000"/>
                </a:solidFill>
                <a:latin typeface="Times New Roman" panose="02020603050405020304" pitchFamily="18" charset="0"/>
                <a:cs typeface="Times New Roman" panose="02020603050405020304" pitchFamily="18" charset="0"/>
              </a:rPr>
              <a:t>address of the next instruction-pair to </a:t>
            </a:r>
            <a:r>
              <a:rPr lang="en-US" sz="2000" dirty="0" smtClean="0">
                <a:solidFill>
                  <a:srgbClr val="FF0000"/>
                </a:solidFill>
                <a:latin typeface="Times New Roman" panose="02020603050405020304" pitchFamily="18" charset="0"/>
                <a:cs typeface="Times New Roman" panose="02020603050405020304" pitchFamily="18" charset="0"/>
              </a:rPr>
              <a:t>be </a:t>
            </a:r>
            <a:r>
              <a:rPr lang="en-IN" sz="2000" dirty="0" smtClean="0">
                <a:solidFill>
                  <a:srgbClr val="FF0000"/>
                </a:solidFill>
                <a:latin typeface="Times New Roman" panose="02020603050405020304" pitchFamily="18" charset="0"/>
                <a:cs typeface="Times New Roman" panose="02020603050405020304" pitchFamily="18" charset="0"/>
              </a:rPr>
              <a:t>fetched </a:t>
            </a:r>
            <a:r>
              <a:rPr lang="en-IN" sz="2000" dirty="0">
                <a:solidFill>
                  <a:srgbClr val="FF0000"/>
                </a:solidFill>
                <a:latin typeface="Times New Roman" panose="02020603050405020304" pitchFamily="18" charset="0"/>
                <a:cs typeface="Times New Roman" panose="02020603050405020304" pitchFamily="18" charset="0"/>
              </a:rPr>
              <a:t>from memory.</a:t>
            </a:r>
          </a:p>
          <a:p>
            <a:pPr algn="just"/>
            <a:r>
              <a:rPr lang="en-US" sz="2000" b="1" dirty="0" smtClean="0">
                <a:latin typeface="Times New Roman" panose="02020603050405020304" pitchFamily="18" charset="0"/>
                <a:cs typeface="Times New Roman" panose="02020603050405020304" pitchFamily="18" charset="0"/>
              </a:rPr>
              <a:t>Accumulator </a:t>
            </a:r>
            <a:r>
              <a:rPr lang="en-US" sz="2000" b="1" dirty="0">
                <a:latin typeface="Times New Roman" panose="02020603050405020304" pitchFamily="18" charset="0"/>
                <a:cs typeface="Times New Roman" panose="02020603050405020304" pitchFamily="18" charset="0"/>
              </a:rPr>
              <a:t>(AC) and multiplier quotient (MQ): </a:t>
            </a:r>
            <a:r>
              <a:rPr lang="en-US" sz="2000" dirty="0">
                <a:latin typeface="Times New Roman" panose="02020603050405020304" pitchFamily="18" charset="0"/>
                <a:cs typeface="Times New Roman" panose="02020603050405020304" pitchFamily="18" charset="0"/>
              </a:rPr>
              <a:t>Employed to </a:t>
            </a:r>
            <a:r>
              <a:rPr lang="en-US" sz="2000" dirty="0">
                <a:solidFill>
                  <a:srgbClr val="FF0000"/>
                </a:solidFill>
                <a:latin typeface="Times New Roman" panose="02020603050405020304" pitchFamily="18" charset="0"/>
                <a:cs typeface="Times New Roman" panose="02020603050405020304" pitchFamily="18" charset="0"/>
              </a:rPr>
              <a:t>hold </a:t>
            </a:r>
            <a:r>
              <a:rPr lang="en-US" sz="2000" dirty="0" smtClean="0">
                <a:solidFill>
                  <a:srgbClr val="FF0000"/>
                </a:solidFill>
                <a:latin typeface="Times New Roman" panose="02020603050405020304" pitchFamily="18" charset="0"/>
                <a:cs typeface="Times New Roman" panose="02020603050405020304" pitchFamily="18" charset="0"/>
              </a:rPr>
              <a:t>temporarily operands </a:t>
            </a:r>
            <a:r>
              <a:rPr lang="en-US" sz="2000" dirty="0">
                <a:solidFill>
                  <a:srgbClr val="FF0000"/>
                </a:solidFill>
                <a:latin typeface="Times New Roman" panose="02020603050405020304" pitchFamily="18" charset="0"/>
                <a:cs typeface="Times New Roman" panose="02020603050405020304" pitchFamily="18" charset="0"/>
              </a:rPr>
              <a:t>and results of ALU operations</a:t>
            </a:r>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892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8836" y="86995"/>
            <a:ext cx="5799455" cy="696595"/>
          </a:xfrm>
          <a:prstGeom prst="rect">
            <a:avLst/>
          </a:prstGeom>
        </p:spPr>
        <p:txBody>
          <a:bodyPr vert="horz" wrap="square" lIns="0" tIns="12700" rIns="0" bIns="0" rtlCol="0">
            <a:spAutoFit/>
          </a:bodyPr>
          <a:lstStyle/>
          <a:p>
            <a:pPr marL="12700">
              <a:lnSpc>
                <a:spcPct val="100000"/>
              </a:lnSpc>
              <a:spcBef>
                <a:spcPts val="100"/>
              </a:spcBef>
            </a:pPr>
            <a:r>
              <a:rPr spc="-10" dirty="0"/>
              <a:t>Generations</a:t>
            </a:r>
            <a:r>
              <a:rPr spc="-25" dirty="0"/>
              <a:t> </a:t>
            </a:r>
            <a:r>
              <a:rPr spc="-5" dirty="0"/>
              <a:t>of</a:t>
            </a:r>
            <a:r>
              <a:rPr spc="-55" dirty="0"/>
              <a:t> </a:t>
            </a:r>
            <a:r>
              <a:rPr spc="-10" dirty="0"/>
              <a:t>Computer</a:t>
            </a:r>
          </a:p>
        </p:txBody>
      </p:sp>
      <p:sp>
        <p:nvSpPr>
          <p:cNvPr id="3" name="object 3"/>
          <p:cNvSpPr txBox="1"/>
          <p:nvPr/>
        </p:nvSpPr>
        <p:spPr>
          <a:xfrm>
            <a:off x="72339" y="761135"/>
            <a:ext cx="8158480" cy="5574665"/>
          </a:xfrm>
          <a:prstGeom prst="rect">
            <a:avLst/>
          </a:prstGeom>
        </p:spPr>
        <p:txBody>
          <a:bodyPr vert="horz" wrap="square" lIns="0" tIns="55244" rIns="0" bIns="0" rtlCol="0">
            <a:spAutoFit/>
          </a:bodyPr>
          <a:lstStyle/>
          <a:p>
            <a:pPr marL="355600" indent="-342900">
              <a:lnSpc>
                <a:spcPct val="100000"/>
              </a:lnSpc>
              <a:spcBef>
                <a:spcPts val="434"/>
              </a:spcBef>
              <a:buFont typeface="Arial MT"/>
              <a:buChar char="•"/>
              <a:tabLst>
                <a:tab pos="354965" algn="l"/>
                <a:tab pos="355600" algn="l"/>
              </a:tabLst>
            </a:pPr>
            <a:r>
              <a:rPr sz="2800" spc="-30" dirty="0">
                <a:solidFill>
                  <a:srgbClr val="FF0000"/>
                </a:solidFill>
                <a:latin typeface="Calibri"/>
                <a:cs typeface="Calibri"/>
              </a:rPr>
              <a:t>Vacuum</a:t>
            </a:r>
            <a:r>
              <a:rPr sz="2800" spc="-10" dirty="0">
                <a:solidFill>
                  <a:srgbClr val="FF0000"/>
                </a:solidFill>
                <a:latin typeface="Calibri"/>
                <a:cs typeface="Calibri"/>
              </a:rPr>
              <a:t> </a:t>
            </a:r>
            <a:r>
              <a:rPr sz="2800" spc="-5" dirty="0">
                <a:solidFill>
                  <a:srgbClr val="FF0000"/>
                </a:solidFill>
                <a:latin typeface="Calibri"/>
                <a:cs typeface="Calibri"/>
              </a:rPr>
              <a:t>tube</a:t>
            </a:r>
            <a:r>
              <a:rPr sz="2800" spc="15" dirty="0">
                <a:solidFill>
                  <a:srgbClr val="FF0000"/>
                </a:solidFill>
                <a:latin typeface="Calibri"/>
                <a:cs typeface="Calibri"/>
              </a:rPr>
              <a:t> </a:t>
            </a:r>
            <a:r>
              <a:rPr sz="2800" spc="-5" dirty="0">
                <a:latin typeface="Calibri"/>
                <a:cs typeface="Calibri"/>
              </a:rPr>
              <a:t>- 1946-1957</a:t>
            </a:r>
            <a:endParaRPr sz="2800">
              <a:latin typeface="Calibri"/>
              <a:cs typeface="Calibri"/>
            </a:endParaRPr>
          </a:p>
          <a:p>
            <a:pPr marL="355600" indent="-342900">
              <a:lnSpc>
                <a:spcPct val="100000"/>
              </a:lnSpc>
              <a:spcBef>
                <a:spcPts val="335"/>
              </a:spcBef>
              <a:buFont typeface="Arial MT"/>
              <a:buChar char="•"/>
              <a:tabLst>
                <a:tab pos="354965" algn="l"/>
                <a:tab pos="355600" algn="l"/>
              </a:tabLst>
            </a:pPr>
            <a:r>
              <a:rPr sz="2800" spc="-35" dirty="0">
                <a:solidFill>
                  <a:srgbClr val="FF0000"/>
                </a:solidFill>
                <a:latin typeface="Calibri"/>
                <a:cs typeface="Calibri"/>
              </a:rPr>
              <a:t>Transistor</a:t>
            </a:r>
            <a:r>
              <a:rPr sz="2800" spc="10" dirty="0">
                <a:solidFill>
                  <a:srgbClr val="FF0000"/>
                </a:solidFill>
                <a:latin typeface="Calibri"/>
                <a:cs typeface="Calibri"/>
              </a:rPr>
              <a:t> </a:t>
            </a:r>
            <a:r>
              <a:rPr sz="2800" spc="-5" dirty="0">
                <a:latin typeface="Calibri"/>
                <a:cs typeface="Calibri"/>
              </a:rPr>
              <a:t>- 1958-1964</a:t>
            </a:r>
            <a:endParaRPr sz="2800">
              <a:latin typeface="Calibri"/>
              <a:cs typeface="Calibri"/>
            </a:endParaRPr>
          </a:p>
          <a:p>
            <a:pPr marL="355600" indent="-342900">
              <a:lnSpc>
                <a:spcPct val="100000"/>
              </a:lnSpc>
              <a:spcBef>
                <a:spcPts val="335"/>
              </a:spcBef>
              <a:buFont typeface="Arial MT"/>
              <a:buChar char="•"/>
              <a:tabLst>
                <a:tab pos="354965" algn="l"/>
                <a:tab pos="355600" algn="l"/>
              </a:tabLst>
            </a:pPr>
            <a:r>
              <a:rPr sz="2800" spc="-10" dirty="0">
                <a:solidFill>
                  <a:srgbClr val="FF0000"/>
                </a:solidFill>
                <a:latin typeface="Calibri"/>
                <a:cs typeface="Calibri"/>
              </a:rPr>
              <a:t>Small</a:t>
            </a:r>
            <a:r>
              <a:rPr sz="2800" dirty="0">
                <a:solidFill>
                  <a:srgbClr val="FF0000"/>
                </a:solidFill>
                <a:latin typeface="Calibri"/>
                <a:cs typeface="Calibri"/>
              </a:rPr>
              <a:t> </a:t>
            </a:r>
            <a:r>
              <a:rPr sz="2800" spc="-10" dirty="0">
                <a:solidFill>
                  <a:srgbClr val="FF0000"/>
                </a:solidFill>
                <a:latin typeface="Calibri"/>
                <a:cs typeface="Calibri"/>
              </a:rPr>
              <a:t>scale</a:t>
            </a:r>
            <a:r>
              <a:rPr sz="2800" spc="-5" dirty="0">
                <a:solidFill>
                  <a:srgbClr val="FF0000"/>
                </a:solidFill>
                <a:latin typeface="Calibri"/>
                <a:cs typeface="Calibri"/>
              </a:rPr>
              <a:t> </a:t>
            </a:r>
            <a:r>
              <a:rPr sz="2800" spc="-20" dirty="0">
                <a:solidFill>
                  <a:srgbClr val="FF0000"/>
                </a:solidFill>
                <a:latin typeface="Calibri"/>
                <a:cs typeface="Calibri"/>
              </a:rPr>
              <a:t>integration</a:t>
            </a:r>
            <a:r>
              <a:rPr sz="2800" spc="5" dirty="0">
                <a:solidFill>
                  <a:srgbClr val="FF0000"/>
                </a:solidFill>
                <a:latin typeface="Calibri"/>
                <a:cs typeface="Calibri"/>
              </a:rPr>
              <a:t> </a:t>
            </a:r>
            <a:r>
              <a:rPr sz="2800" spc="-5" dirty="0">
                <a:latin typeface="Calibri"/>
                <a:cs typeface="Calibri"/>
              </a:rPr>
              <a:t>-</a:t>
            </a:r>
            <a:r>
              <a:rPr sz="2800" spc="10" dirty="0">
                <a:latin typeface="Calibri"/>
                <a:cs typeface="Calibri"/>
              </a:rPr>
              <a:t> </a:t>
            </a:r>
            <a:r>
              <a:rPr sz="2800" spc="-10" dirty="0">
                <a:latin typeface="Calibri"/>
                <a:cs typeface="Calibri"/>
              </a:rPr>
              <a:t>1965</a:t>
            </a:r>
            <a:endParaRPr sz="2800">
              <a:latin typeface="Calibri"/>
              <a:cs typeface="Calibri"/>
            </a:endParaRPr>
          </a:p>
          <a:p>
            <a:pPr marL="756285" lvl="1" indent="-287020">
              <a:lnSpc>
                <a:spcPct val="100000"/>
              </a:lnSpc>
              <a:spcBef>
                <a:spcPts val="340"/>
              </a:spcBef>
              <a:buFont typeface="Arial MT"/>
              <a:buChar char="–"/>
              <a:tabLst>
                <a:tab pos="756920" algn="l"/>
              </a:tabLst>
            </a:pPr>
            <a:r>
              <a:rPr sz="2800" spc="-5" dirty="0">
                <a:latin typeface="Calibri"/>
                <a:cs typeface="Calibri"/>
              </a:rPr>
              <a:t>Up</a:t>
            </a:r>
            <a:r>
              <a:rPr sz="2800" spc="5" dirty="0">
                <a:latin typeface="Calibri"/>
                <a:cs typeface="Calibri"/>
              </a:rPr>
              <a:t> </a:t>
            </a:r>
            <a:r>
              <a:rPr sz="2800" spc="-20" dirty="0">
                <a:latin typeface="Calibri"/>
                <a:cs typeface="Calibri"/>
              </a:rPr>
              <a:t>to</a:t>
            </a:r>
            <a:r>
              <a:rPr sz="2800" spc="-10" dirty="0">
                <a:latin typeface="Calibri"/>
                <a:cs typeface="Calibri"/>
              </a:rPr>
              <a:t> </a:t>
            </a:r>
            <a:r>
              <a:rPr sz="2800" spc="-5" dirty="0">
                <a:latin typeface="Calibri"/>
                <a:cs typeface="Calibri"/>
              </a:rPr>
              <a:t>100</a:t>
            </a:r>
            <a:r>
              <a:rPr sz="2800" spc="20" dirty="0">
                <a:latin typeface="Calibri"/>
                <a:cs typeface="Calibri"/>
              </a:rPr>
              <a:t> </a:t>
            </a:r>
            <a:r>
              <a:rPr sz="2800" spc="-10" dirty="0">
                <a:latin typeface="Calibri"/>
                <a:cs typeface="Calibri"/>
              </a:rPr>
              <a:t>devices</a:t>
            </a:r>
            <a:r>
              <a:rPr sz="2800" spc="10" dirty="0">
                <a:latin typeface="Calibri"/>
                <a:cs typeface="Calibri"/>
              </a:rPr>
              <a:t> </a:t>
            </a:r>
            <a:r>
              <a:rPr sz="2800" spc="-5" dirty="0">
                <a:latin typeface="Calibri"/>
                <a:cs typeface="Calibri"/>
              </a:rPr>
              <a:t>on</a:t>
            </a:r>
            <a:r>
              <a:rPr sz="2800" dirty="0">
                <a:latin typeface="Calibri"/>
                <a:cs typeface="Calibri"/>
              </a:rPr>
              <a:t> </a:t>
            </a:r>
            <a:r>
              <a:rPr sz="2800" spc="-5" dirty="0">
                <a:latin typeface="Calibri"/>
                <a:cs typeface="Calibri"/>
              </a:rPr>
              <a:t>a</a:t>
            </a:r>
            <a:r>
              <a:rPr sz="2800" spc="-10" dirty="0">
                <a:latin typeface="Calibri"/>
                <a:cs typeface="Calibri"/>
              </a:rPr>
              <a:t> </a:t>
            </a:r>
            <a:r>
              <a:rPr sz="2800" spc="-5" dirty="0">
                <a:latin typeface="Calibri"/>
                <a:cs typeface="Calibri"/>
              </a:rPr>
              <a:t>chip</a:t>
            </a:r>
            <a:endParaRPr sz="2800">
              <a:latin typeface="Calibri"/>
              <a:cs typeface="Calibri"/>
            </a:endParaRPr>
          </a:p>
          <a:p>
            <a:pPr marL="355600" indent="-342900">
              <a:lnSpc>
                <a:spcPct val="100000"/>
              </a:lnSpc>
              <a:spcBef>
                <a:spcPts val="335"/>
              </a:spcBef>
              <a:buFont typeface="Arial MT"/>
              <a:buChar char="•"/>
              <a:tabLst>
                <a:tab pos="354965" algn="l"/>
                <a:tab pos="355600" algn="l"/>
              </a:tabLst>
            </a:pPr>
            <a:r>
              <a:rPr sz="2800" spc="-10" dirty="0">
                <a:solidFill>
                  <a:srgbClr val="FF0000"/>
                </a:solidFill>
                <a:latin typeface="Calibri"/>
                <a:cs typeface="Calibri"/>
              </a:rPr>
              <a:t>Medium</a:t>
            </a:r>
            <a:r>
              <a:rPr sz="2800" spc="25" dirty="0">
                <a:solidFill>
                  <a:srgbClr val="FF0000"/>
                </a:solidFill>
                <a:latin typeface="Calibri"/>
                <a:cs typeface="Calibri"/>
              </a:rPr>
              <a:t> </a:t>
            </a:r>
            <a:r>
              <a:rPr sz="2800" spc="-10" dirty="0">
                <a:solidFill>
                  <a:srgbClr val="FF0000"/>
                </a:solidFill>
                <a:latin typeface="Calibri"/>
                <a:cs typeface="Calibri"/>
              </a:rPr>
              <a:t>scale</a:t>
            </a:r>
            <a:r>
              <a:rPr sz="2800" dirty="0">
                <a:solidFill>
                  <a:srgbClr val="FF0000"/>
                </a:solidFill>
                <a:latin typeface="Calibri"/>
                <a:cs typeface="Calibri"/>
              </a:rPr>
              <a:t> </a:t>
            </a:r>
            <a:r>
              <a:rPr sz="2800" spc="-20" dirty="0">
                <a:solidFill>
                  <a:srgbClr val="FF0000"/>
                </a:solidFill>
                <a:latin typeface="Calibri"/>
                <a:cs typeface="Calibri"/>
              </a:rPr>
              <a:t>integration</a:t>
            </a:r>
            <a:r>
              <a:rPr sz="2800" spc="20" dirty="0">
                <a:solidFill>
                  <a:srgbClr val="FF0000"/>
                </a:solidFill>
                <a:latin typeface="Calibri"/>
                <a:cs typeface="Calibri"/>
              </a:rPr>
              <a:t> </a:t>
            </a:r>
            <a:r>
              <a:rPr sz="2800" spc="-5" dirty="0">
                <a:latin typeface="Calibri"/>
                <a:cs typeface="Calibri"/>
              </a:rPr>
              <a:t>-</a:t>
            </a:r>
            <a:r>
              <a:rPr sz="2800" spc="15" dirty="0">
                <a:latin typeface="Calibri"/>
                <a:cs typeface="Calibri"/>
              </a:rPr>
              <a:t> </a:t>
            </a:r>
            <a:r>
              <a:rPr sz="2800" spc="-20" dirty="0">
                <a:latin typeface="Calibri"/>
                <a:cs typeface="Calibri"/>
              </a:rPr>
              <a:t>to</a:t>
            </a:r>
            <a:r>
              <a:rPr sz="2800" spc="-5" dirty="0">
                <a:latin typeface="Calibri"/>
                <a:cs typeface="Calibri"/>
              </a:rPr>
              <a:t> 1971</a:t>
            </a:r>
            <a:endParaRPr sz="2800">
              <a:latin typeface="Calibri"/>
              <a:cs typeface="Calibri"/>
            </a:endParaRPr>
          </a:p>
          <a:p>
            <a:pPr marL="756285" lvl="1" indent="-287020">
              <a:lnSpc>
                <a:spcPct val="100000"/>
              </a:lnSpc>
              <a:spcBef>
                <a:spcPts val="340"/>
              </a:spcBef>
              <a:buFont typeface="Arial MT"/>
              <a:buChar char="–"/>
              <a:tabLst>
                <a:tab pos="756920" algn="l"/>
              </a:tabLst>
            </a:pPr>
            <a:r>
              <a:rPr sz="2800" spc="-5" dirty="0">
                <a:latin typeface="Calibri"/>
                <a:cs typeface="Calibri"/>
              </a:rPr>
              <a:t>100-3,000</a:t>
            </a:r>
            <a:r>
              <a:rPr sz="2800" spc="55" dirty="0">
                <a:latin typeface="Calibri"/>
                <a:cs typeface="Calibri"/>
              </a:rPr>
              <a:t> </a:t>
            </a:r>
            <a:r>
              <a:rPr sz="2800" spc="-10" dirty="0">
                <a:latin typeface="Calibri"/>
                <a:cs typeface="Calibri"/>
              </a:rPr>
              <a:t>devices</a:t>
            </a:r>
            <a:r>
              <a:rPr sz="2800" spc="5" dirty="0">
                <a:latin typeface="Calibri"/>
                <a:cs typeface="Calibri"/>
              </a:rPr>
              <a:t> </a:t>
            </a:r>
            <a:r>
              <a:rPr sz="2800" spc="-5" dirty="0">
                <a:latin typeface="Calibri"/>
                <a:cs typeface="Calibri"/>
              </a:rPr>
              <a:t>on a</a:t>
            </a:r>
            <a:r>
              <a:rPr sz="2800" spc="-15" dirty="0">
                <a:latin typeface="Calibri"/>
                <a:cs typeface="Calibri"/>
              </a:rPr>
              <a:t> </a:t>
            </a:r>
            <a:r>
              <a:rPr sz="2800" spc="-5" dirty="0">
                <a:latin typeface="Calibri"/>
                <a:cs typeface="Calibri"/>
              </a:rPr>
              <a:t>chip</a:t>
            </a:r>
            <a:endParaRPr sz="2800">
              <a:latin typeface="Calibri"/>
              <a:cs typeface="Calibri"/>
            </a:endParaRPr>
          </a:p>
          <a:p>
            <a:pPr marL="355600" indent="-342900">
              <a:lnSpc>
                <a:spcPct val="100000"/>
              </a:lnSpc>
              <a:spcBef>
                <a:spcPts val="335"/>
              </a:spcBef>
              <a:buFont typeface="Arial MT"/>
              <a:buChar char="•"/>
              <a:tabLst>
                <a:tab pos="354965" algn="l"/>
                <a:tab pos="355600" algn="l"/>
              </a:tabLst>
            </a:pPr>
            <a:r>
              <a:rPr sz="2800" spc="-15" dirty="0">
                <a:solidFill>
                  <a:srgbClr val="FF0000"/>
                </a:solidFill>
                <a:latin typeface="Calibri"/>
                <a:cs typeface="Calibri"/>
              </a:rPr>
              <a:t>Large</a:t>
            </a:r>
            <a:r>
              <a:rPr sz="2800" spc="-5" dirty="0">
                <a:solidFill>
                  <a:srgbClr val="FF0000"/>
                </a:solidFill>
                <a:latin typeface="Calibri"/>
                <a:cs typeface="Calibri"/>
              </a:rPr>
              <a:t> </a:t>
            </a:r>
            <a:r>
              <a:rPr sz="2800" spc="-10" dirty="0">
                <a:solidFill>
                  <a:srgbClr val="FF0000"/>
                </a:solidFill>
                <a:latin typeface="Calibri"/>
                <a:cs typeface="Calibri"/>
              </a:rPr>
              <a:t>scale </a:t>
            </a:r>
            <a:r>
              <a:rPr sz="2800" spc="-20" dirty="0">
                <a:solidFill>
                  <a:srgbClr val="FF0000"/>
                </a:solidFill>
                <a:latin typeface="Calibri"/>
                <a:cs typeface="Calibri"/>
              </a:rPr>
              <a:t>integration</a:t>
            </a:r>
            <a:r>
              <a:rPr sz="2800" spc="-10" dirty="0">
                <a:solidFill>
                  <a:srgbClr val="FF0000"/>
                </a:solidFill>
                <a:latin typeface="Calibri"/>
                <a:cs typeface="Calibri"/>
              </a:rPr>
              <a:t> </a:t>
            </a:r>
            <a:r>
              <a:rPr sz="2800" spc="-5" dirty="0">
                <a:latin typeface="Calibri"/>
                <a:cs typeface="Calibri"/>
              </a:rPr>
              <a:t>-</a:t>
            </a:r>
            <a:r>
              <a:rPr sz="2800" spc="10" dirty="0">
                <a:latin typeface="Calibri"/>
                <a:cs typeface="Calibri"/>
              </a:rPr>
              <a:t> </a:t>
            </a:r>
            <a:r>
              <a:rPr sz="2800" spc="-5" dirty="0">
                <a:latin typeface="Calibri"/>
                <a:cs typeface="Calibri"/>
              </a:rPr>
              <a:t>1971-1977</a:t>
            </a:r>
            <a:endParaRPr sz="2800">
              <a:latin typeface="Calibri"/>
              <a:cs typeface="Calibri"/>
            </a:endParaRPr>
          </a:p>
          <a:p>
            <a:pPr marL="756285" lvl="1" indent="-287020">
              <a:lnSpc>
                <a:spcPct val="100000"/>
              </a:lnSpc>
              <a:spcBef>
                <a:spcPts val="335"/>
              </a:spcBef>
              <a:buFont typeface="Arial MT"/>
              <a:buChar char="–"/>
              <a:tabLst>
                <a:tab pos="756920" algn="l"/>
              </a:tabLst>
            </a:pPr>
            <a:r>
              <a:rPr sz="2800" spc="-5" dirty="0">
                <a:latin typeface="Calibri"/>
                <a:cs typeface="Calibri"/>
              </a:rPr>
              <a:t>3,000</a:t>
            </a:r>
            <a:r>
              <a:rPr sz="2800" spc="20" dirty="0">
                <a:latin typeface="Calibri"/>
                <a:cs typeface="Calibri"/>
              </a:rPr>
              <a:t> </a:t>
            </a:r>
            <a:r>
              <a:rPr sz="2800" spc="-5" dirty="0">
                <a:latin typeface="Calibri"/>
                <a:cs typeface="Calibri"/>
              </a:rPr>
              <a:t>-</a:t>
            </a:r>
            <a:r>
              <a:rPr sz="2800" spc="5" dirty="0">
                <a:latin typeface="Calibri"/>
                <a:cs typeface="Calibri"/>
              </a:rPr>
              <a:t> </a:t>
            </a:r>
            <a:r>
              <a:rPr sz="2800" spc="-5" dirty="0">
                <a:latin typeface="Calibri"/>
                <a:cs typeface="Calibri"/>
              </a:rPr>
              <a:t>100,000</a:t>
            </a:r>
            <a:r>
              <a:rPr sz="2800" spc="50" dirty="0">
                <a:latin typeface="Calibri"/>
                <a:cs typeface="Calibri"/>
              </a:rPr>
              <a:t> </a:t>
            </a:r>
            <a:r>
              <a:rPr sz="2800" spc="-10" dirty="0">
                <a:latin typeface="Calibri"/>
                <a:cs typeface="Calibri"/>
              </a:rPr>
              <a:t>devices</a:t>
            </a:r>
            <a:r>
              <a:rPr sz="2800" spc="20" dirty="0">
                <a:latin typeface="Calibri"/>
                <a:cs typeface="Calibri"/>
              </a:rPr>
              <a:t> </a:t>
            </a:r>
            <a:r>
              <a:rPr sz="2800" spc="-5" dirty="0">
                <a:latin typeface="Calibri"/>
                <a:cs typeface="Calibri"/>
              </a:rPr>
              <a:t>on</a:t>
            </a:r>
            <a:r>
              <a:rPr sz="2800" dirty="0">
                <a:latin typeface="Calibri"/>
                <a:cs typeface="Calibri"/>
              </a:rPr>
              <a:t> </a:t>
            </a:r>
            <a:r>
              <a:rPr sz="2800" spc="-5" dirty="0">
                <a:latin typeface="Calibri"/>
                <a:cs typeface="Calibri"/>
              </a:rPr>
              <a:t>a</a:t>
            </a:r>
            <a:r>
              <a:rPr sz="2800" spc="-15" dirty="0">
                <a:latin typeface="Calibri"/>
                <a:cs typeface="Calibri"/>
              </a:rPr>
              <a:t> </a:t>
            </a:r>
            <a:r>
              <a:rPr sz="2800" spc="-5" dirty="0">
                <a:latin typeface="Calibri"/>
                <a:cs typeface="Calibri"/>
              </a:rPr>
              <a:t>chip</a:t>
            </a:r>
            <a:endParaRPr sz="2800">
              <a:latin typeface="Calibri"/>
              <a:cs typeface="Calibri"/>
            </a:endParaRPr>
          </a:p>
          <a:p>
            <a:pPr marL="355600" indent="-342900">
              <a:lnSpc>
                <a:spcPct val="100000"/>
              </a:lnSpc>
              <a:spcBef>
                <a:spcPts val="340"/>
              </a:spcBef>
              <a:buFont typeface="Arial MT"/>
              <a:buChar char="•"/>
              <a:tabLst>
                <a:tab pos="354965" algn="l"/>
                <a:tab pos="355600" algn="l"/>
              </a:tabLst>
            </a:pPr>
            <a:r>
              <a:rPr sz="2800" spc="-40" dirty="0">
                <a:solidFill>
                  <a:srgbClr val="FF0000"/>
                </a:solidFill>
                <a:latin typeface="Calibri"/>
                <a:cs typeface="Calibri"/>
              </a:rPr>
              <a:t>Very</a:t>
            </a:r>
            <a:r>
              <a:rPr sz="2800" spc="5" dirty="0">
                <a:solidFill>
                  <a:srgbClr val="FF0000"/>
                </a:solidFill>
                <a:latin typeface="Calibri"/>
                <a:cs typeface="Calibri"/>
              </a:rPr>
              <a:t> </a:t>
            </a:r>
            <a:r>
              <a:rPr sz="2800" spc="-15" dirty="0">
                <a:solidFill>
                  <a:srgbClr val="FF0000"/>
                </a:solidFill>
                <a:latin typeface="Calibri"/>
                <a:cs typeface="Calibri"/>
              </a:rPr>
              <a:t>large</a:t>
            </a:r>
            <a:r>
              <a:rPr sz="2800" spc="-10" dirty="0">
                <a:solidFill>
                  <a:srgbClr val="FF0000"/>
                </a:solidFill>
                <a:latin typeface="Calibri"/>
                <a:cs typeface="Calibri"/>
              </a:rPr>
              <a:t> scale</a:t>
            </a:r>
            <a:r>
              <a:rPr sz="2800" spc="-5" dirty="0">
                <a:solidFill>
                  <a:srgbClr val="FF0000"/>
                </a:solidFill>
                <a:latin typeface="Calibri"/>
                <a:cs typeface="Calibri"/>
              </a:rPr>
              <a:t> </a:t>
            </a:r>
            <a:r>
              <a:rPr sz="2800" spc="-20" dirty="0">
                <a:solidFill>
                  <a:srgbClr val="FF0000"/>
                </a:solidFill>
                <a:latin typeface="Calibri"/>
                <a:cs typeface="Calibri"/>
              </a:rPr>
              <a:t>integration</a:t>
            </a:r>
            <a:r>
              <a:rPr sz="2800" dirty="0">
                <a:solidFill>
                  <a:srgbClr val="FF0000"/>
                </a:solidFill>
                <a:latin typeface="Calibri"/>
                <a:cs typeface="Calibri"/>
              </a:rPr>
              <a:t> </a:t>
            </a:r>
            <a:r>
              <a:rPr sz="2800" spc="-5" dirty="0">
                <a:latin typeface="Calibri"/>
                <a:cs typeface="Calibri"/>
              </a:rPr>
              <a:t>-</a:t>
            </a:r>
            <a:r>
              <a:rPr sz="2800" spc="10" dirty="0">
                <a:latin typeface="Calibri"/>
                <a:cs typeface="Calibri"/>
              </a:rPr>
              <a:t> </a:t>
            </a:r>
            <a:r>
              <a:rPr sz="2800" spc="-5" dirty="0">
                <a:latin typeface="Calibri"/>
                <a:cs typeface="Calibri"/>
              </a:rPr>
              <a:t>1978</a:t>
            </a:r>
            <a:r>
              <a:rPr sz="2800" spc="35" dirty="0">
                <a:latin typeface="Calibri"/>
                <a:cs typeface="Calibri"/>
              </a:rPr>
              <a:t> </a:t>
            </a:r>
            <a:r>
              <a:rPr sz="2800" spc="-10" dirty="0">
                <a:latin typeface="Calibri"/>
                <a:cs typeface="Calibri"/>
              </a:rPr>
              <a:t>-1991</a:t>
            </a:r>
            <a:endParaRPr sz="2800">
              <a:latin typeface="Calibri"/>
              <a:cs typeface="Calibri"/>
            </a:endParaRPr>
          </a:p>
          <a:p>
            <a:pPr marL="469900">
              <a:lnSpc>
                <a:spcPct val="100000"/>
              </a:lnSpc>
              <a:spcBef>
                <a:spcPts val="335"/>
              </a:spcBef>
            </a:pPr>
            <a:r>
              <a:rPr sz="2800" spc="-5" dirty="0">
                <a:latin typeface="Arial MT"/>
                <a:cs typeface="Arial MT"/>
              </a:rPr>
              <a:t>–</a:t>
            </a:r>
            <a:r>
              <a:rPr sz="2800" spc="-80" dirty="0">
                <a:latin typeface="Arial MT"/>
                <a:cs typeface="Arial MT"/>
              </a:rPr>
              <a:t> </a:t>
            </a:r>
            <a:r>
              <a:rPr sz="2800" spc="-5" dirty="0">
                <a:latin typeface="Calibri"/>
                <a:cs typeface="Calibri"/>
              </a:rPr>
              <a:t>100,000</a:t>
            </a:r>
            <a:r>
              <a:rPr sz="2800" spc="50" dirty="0">
                <a:latin typeface="Calibri"/>
                <a:cs typeface="Calibri"/>
              </a:rPr>
              <a:t> </a:t>
            </a:r>
            <a:r>
              <a:rPr sz="2800" spc="-5" dirty="0">
                <a:latin typeface="Calibri"/>
                <a:cs typeface="Calibri"/>
              </a:rPr>
              <a:t>-</a:t>
            </a:r>
            <a:r>
              <a:rPr sz="2800" spc="10" dirty="0">
                <a:latin typeface="Calibri"/>
                <a:cs typeface="Calibri"/>
              </a:rPr>
              <a:t> </a:t>
            </a:r>
            <a:r>
              <a:rPr sz="2800" spc="-5" dirty="0">
                <a:latin typeface="Calibri"/>
                <a:cs typeface="Calibri"/>
              </a:rPr>
              <a:t>100,000,000</a:t>
            </a:r>
            <a:r>
              <a:rPr sz="2800" spc="60" dirty="0">
                <a:latin typeface="Calibri"/>
                <a:cs typeface="Calibri"/>
              </a:rPr>
              <a:t> </a:t>
            </a:r>
            <a:r>
              <a:rPr sz="2800" spc="-10" dirty="0">
                <a:latin typeface="Calibri"/>
                <a:cs typeface="Calibri"/>
              </a:rPr>
              <a:t>devices</a:t>
            </a:r>
            <a:r>
              <a:rPr sz="2800" spc="15" dirty="0">
                <a:latin typeface="Calibri"/>
                <a:cs typeface="Calibri"/>
              </a:rPr>
              <a:t> </a:t>
            </a:r>
            <a:r>
              <a:rPr sz="2800" spc="-5" dirty="0">
                <a:latin typeface="Calibri"/>
                <a:cs typeface="Calibri"/>
              </a:rPr>
              <a:t>on</a:t>
            </a:r>
            <a:r>
              <a:rPr sz="2800" dirty="0">
                <a:latin typeface="Calibri"/>
                <a:cs typeface="Calibri"/>
              </a:rPr>
              <a:t> </a:t>
            </a:r>
            <a:r>
              <a:rPr sz="2800" spc="-5" dirty="0">
                <a:latin typeface="Calibri"/>
                <a:cs typeface="Calibri"/>
              </a:rPr>
              <a:t>a chip</a:t>
            </a:r>
            <a:endParaRPr sz="2800">
              <a:latin typeface="Calibri"/>
              <a:cs typeface="Calibri"/>
            </a:endParaRPr>
          </a:p>
          <a:p>
            <a:pPr marL="355600" marR="5080" indent="-342900">
              <a:lnSpc>
                <a:spcPts val="3030"/>
              </a:lnSpc>
              <a:spcBef>
                <a:spcPts val="715"/>
              </a:spcBef>
              <a:buFont typeface="Arial MT"/>
              <a:buChar char="•"/>
              <a:tabLst>
                <a:tab pos="354965" algn="l"/>
                <a:tab pos="355600" algn="l"/>
              </a:tabLst>
            </a:pPr>
            <a:r>
              <a:rPr sz="2800" spc="-20" dirty="0">
                <a:solidFill>
                  <a:srgbClr val="FF0000"/>
                </a:solidFill>
                <a:latin typeface="Calibri"/>
                <a:cs typeface="Calibri"/>
              </a:rPr>
              <a:t>Ultra</a:t>
            </a:r>
            <a:r>
              <a:rPr sz="2800" spc="5" dirty="0">
                <a:solidFill>
                  <a:srgbClr val="FF0000"/>
                </a:solidFill>
                <a:latin typeface="Calibri"/>
                <a:cs typeface="Calibri"/>
              </a:rPr>
              <a:t> </a:t>
            </a:r>
            <a:r>
              <a:rPr sz="2800" spc="-15" dirty="0">
                <a:solidFill>
                  <a:srgbClr val="FF0000"/>
                </a:solidFill>
                <a:latin typeface="Calibri"/>
                <a:cs typeface="Calibri"/>
              </a:rPr>
              <a:t>large</a:t>
            </a:r>
            <a:r>
              <a:rPr sz="2800" spc="10" dirty="0">
                <a:solidFill>
                  <a:srgbClr val="FF0000"/>
                </a:solidFill>
                <a:latin typeface="Calibri"/>
                <a:cs typeface="Calibri"/>
              </a:rPr>
              <a:t> </a:t>
            </a:r>
            <a:r>
              <a:rPr sz="2800" spc="-10" dirty="0">
                <a:solidFill>
                  <a:srgbClr val="FF0000"/>
                </a:solidFill>
                <a:latin typeface="Calibri"/>
                <a:cs typeface="Calibri"/>
              </a:rPr>
              <a:t>scale</a:t>
            </a:r>
            <a:r>
              <a:rPr sz="2800" spc="5" dirty="0">
                <a:solidFill>
                  <a:srgbClr val="FF0000"/>
                </a:solidFill>
                <a:latin typeface="Calibri"/>
                <a:cs typeface="Calibri"/>
              </a:rPr>
              <a:t> </a:t>
            </a:r>
            <a:r>
              <a:rPr sz="2800" spc="-20" dirty="0">
                <a:solidFill>
                  <a:srgbClr val="FF0000"/>
                </a:solidFill>
                <a:latin typeface="Calibri"/>
                <a:cs typeface="Calibri"/>
              </a:rPr>
              <a:t>integration</a:t>
            </a:r>
            <a:r>
              <a:rPr sz="2800" spc="15" dirty="0">
                <a:solidFill>
                  <a:srgbClr val="FF0000"/>
                </a:solidFill>
                <a:latin typeface="Calibri"/>
                <a:cs typeface="Calibri"/>
              </a:rPr>
              <a:t> </a:t>
            </a:r>
            <a:r>
              <a:rPr sz="2800" spc="-5" dirty="0">
                <a:latin typeface="Calibri"/>
                <a:cs typeface="Calibri"/>
              </a:rPr>
              <a:t>–</a:t>
            </a:r>
            <a:r>
              <a:rPr sz="2800" spc="10" dirty="0">
                <a:latin typeface="Calibri"/>
                <a:cs typeface="Calibri"/>
              </a:rPr>
              <a:t> </a:t>
            </a:r>
            <a:r>
              <a:rPr sz="2800" spc="-10" dirty="0">
                <a:latin typeface="Calibri"/>
                <a:cs typeface="Calibri"/>
              </a:rPr>
              <a:t>1991</a:t>
            </a:r>
            <a:r>
              <a:rPr sz="2800" spc="60" dirty="0">
                <a:latin typeface="Calibri"/>
                <a:cs typeface="Calibri"/>
              </a:rPr>
              <a:t> </a:t>
            </a:r>
            <a:r>
              <a:rPr sz="2800" spc="-15" dirty="0">
                <a:latin typeface="Calibri"/>
                <a:cs typeface="Calibri"/>
              </a:rPr>
              <a:t>-Over</a:t>
            </a:r>
            <a:r>
              <a:rPr sz="2800" spc="15" dirty="0">
                <a:latin typeface="Calibri"/>
                <a:cs typeface="Calibri"/>
              </a:rPr>
              <a:t> </a:t>
            </a:r>
            <a:r>
              <a:rPr sz="2800" spc="-5" dirty="0">
                <a:latin typeface="Calibri"/>
                <a:cs typeface="Calibri"/>
              </a:rPr>
              <a:t>100,000,000 </a:t>
            </a:r>
            <a:r>
              <a:rPr sz="2800" spc="-620" dirty="0">
                <a:latin typeface="Calibri"/>
                <a:cs typeface="Calibri"/>
              </a:rPr>
              <a:t> </a:t>
            </a:r>
            <a:r>
              <a:rPr sz="2800" spc="-10" dirty="0">
                <a:latin typeface="Calibri"/>
                <a:cs typeface="Calibri"/>
              </a:rPr>
              <a:t>devices</a:t>
            </a:r>
            <a:r>
              <a:rPr sz="2800" spc="5" dirty="0">
                <a:latin typeface="Calibri"/>
                <a:cs typeface="Calibri"/>
              </a:rPr>
              <a:t> </a:t>
            </a:r>
            <a:r>
              <a:rPr sz="2800" spc="-5" dirty="0">
                <a:latin typeface="Calibri"/>
                <a:cs typeface="Calibri"/>
              </a:rPr>
              <a:t>on</a:t>
            </a:r>
            <a:r>
              <a:rPr sz="2800" spc="5" dirty="0">
                <a:latin typeface="Calibri"/>
                <a:cs typeface="Calibri"/>
              </a:rPr>
              <a:t> </a:t>
            </a:r>
            <a:r>
              <a:rPr sz="2800" spc="-5" dirty="0">
                <a:latin typeface="Calibri"/>
                <a:cs typeface="Calibri"/>
              </a:rPr>
              <a:t>a </a:t>
            </a:r>
            <a:r>
              <a:rPr sz="2800" spc="-10" dirty="0">
                <a:latin typeface="Calibri"/>
                <a:cs typeface="Calibri"/>
              </a:rPr>
              <a:t>chip</a:t>
            </a:r>
            <a:endParaRPr sz="2800">
              <a:latin typeface="Calibri"/>
              <a:cs typeface="Calibri"/>
            </a:endParaRPr>
          </a:p>
        </p:txBody>
      </p:sp>
      <p:pic>
        <p:nvPicPr>
          <p:cNvPr id="4" name="object 4"/>
          <p:cNvPicPr/>
          <p:nvPr/>
        </p:nvPicPr>
        <p:blipFill>
          <a:blip r:embed="rId2" cstate="print"/>
          <a:stretch>
            <a:fillRect/>
          </a:stretch>
        </p:blipFill>
        <p:spPr>
          <a:xfrm>
            <a:off x="5724525" y="428498"/>
            <a:ext cx="3419475" cy="2154301"/>
          </a:xfrm>
          <a:prstGeom prst="rect">
            <a:avLst/>
          </a:prstGeom>
        </p:spPr>
      </p:pic>
      <p:pic>
        <p:nvPicPr>
          <p:cNvPr id="5" name="object 5"/>
          <p:cNvPicPr/>
          <p:nvPr/>
        </p:nvPicPr>
        <p:blipFill>
          <a:blip r:embed="rId3" cstate="print"/>
          <a:stretch>
            <a:fillRect/>
          </a:stretch>
        </p:blipFill>
        <p:spPr>
          <a:xfrm>
            <a:off x="6003925" y="3068573"/>
            <a:ext cx="3140075" cy="15748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7772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4462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92086"/>
            <a:ext cx="9144000" cy="540232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9753" y="788939"/>
            <a:ext cx="7995396" cy="508718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0" y="304800"/>
            <a:ext cx="3961636" cy="475130"/>
          </a:xfrm>
          <a:prstGeom prst="rect">
            <a:avLst/>
          </a:prstGeom>
        </p:spPr>
        <p:txBody>
          <a:bodyPr vert="horz" wrap="square" lIns="0" tIns="13335" rIns="0" bIns="0" rtlCol="0">
            <a:spAutoFit/>
          </a:bodyPr>
          <a:lstStyle/>
          <a:p>
            <a:pPr marL="12700">
              <a:lnSpc>
                <a:spcPct val="100000"/>
              </a:lnSpc>
              <a:spcBef>
                <a:spcPts val="105"/>
              </a:spcBef>
            </a:pPr>
            <a:r>
              <a:rPr spc="-5" dirty="0"/>
              <a:t>What</a:t>
            </a:r>
            <a:r>
              <a:rPr spc="-25" dirty="0"/>
              <a:t> </a:t>
            </a:r>
            <a:r>
              <a:rPr dirty="0"/>
              <a:t>is</a:t>
            </a:r>
            <a:r>
              <a:rPr spc="-20" dirty="0"/>
              <a:t> </a:t>
            </a:r>
            <a:r>
              <a:rPr dirty="0"/>
              <a:t>a</a:t>
            </a:r>
            <a:r>
              <a:rPr spc="-20" dirty="0"/>
              <a:t> </a:t>
            </a:r>
            <a:r>
              <a:rPr dirty="0"/>
              <a:t>Bus?</a:t>
            </a:r>
          </a:p>
        </p:txBody>
      </p:sp>
      <p:sp>
        <p:nvSpPr>
          <p:cNvPr id="3" name="object 3"/>
          <p:cNvSpPr txBox="1"/>
          <p:nvPr/>
        </p:nvSpPr>
        <p:spPr>
          <a:xfrm>
            <a:off x="258266" y="990790"/>
            <a:ext cx="5704205" cy="5555367"/>
          </a:xfrm>
          <a:prstGeom prst="rect">
            <a:avLst/>
          </a:prstGeom>
        </p:spPr>
        <p:txBody>
          <a:bodyPr vert="horz" wrap="square" lIns="0" tIns="12700" rIns="0" bIns="0" rtlCol="0">
            <a:spAutoFit/>
          </a:bodyPr>
          <a:lstStyle/>
          <a:p>
            <a:pPr marL="355600" marR="128905" indent="-342900">
              <a:lnSpc>
                <a:spcPct val="130100"/>
              </a:lnSpc>
              <a:spcBef>
                <a:spcPts val="100"/>
              </a:spcBef>
              <a:buFont typeface="Arial MT"/>
              <a:buChar char="•"/>
              <a:tabLst>
                <a:tab pos="354965" algn="l"/>
                <a:tab pos="355600" algn="l"/>
              </a:tabLst>
            </a:pPr>
            <a:r>
              <a:rPr sz="2000" spc="-5"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 </a:t>
            </a:r>
            <a:r>
              <a:rPr sz="2000" b="1" spc="-10" dirty="0">
                <a:latin typeface="Times New Roman" panose="02020603050405020304" pitchFamily="18" charset="0"/>
                <a:cs typeface="Times New Roman" panose="02020603050405020304" pitchFamily="18" charset="0"/>
              </a:rPr>
              <a:t>communication</a:t>
            </a:r>
            <a:r>
              <a:rPr sz="2000" b="1" spc="30" dirty="0">
                <a:latin typeface="Times New Roman" panose="02020603050405020304" pitchFamily="18" charset="0"/>
                <a:cs typeface="Times New Roman" panose="02020603050405020304" pitchFamily="18" charset="0"/>
              </a:rPr>
              <a:t> </a:t>
            </a:r>
            <a:r>
              <a:rPr sz="2000" b="1" spc="-25" dirty="0">
                <a:latin typeface="Times New Roman" panose="02020603050405020304" pitchFamily="18" charset="0"/>
                <a:cs typeface="Times New Roman" panose="02020603050405020304" pitchFamily="18" charset="0"/>
              </a:rPr>
              <a:t>pathway</a:t>
            </a:r>
            <a:r>
              <a:rPr sz="2000" b="1"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connecting</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two</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 </a:t>
            </a:r>
            <a:r>
              <a:rPr sz="2000" spc="-484"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more</a:t>
            </a:r>
            <a:r>
              <a:rPr sz="2000" spc="-5" dirty="0">
                <a:latin typeface="Times New Roman" panose="02020603050405020304" pitchFamily="18" charset="0"/>
                <a:cs typeface="Times New Roman" panose="02020603050405020304" pitchFamily="18" charset="0"/>
              </a:rPr>
              <a:t> devices</a:t>
            </a:r>
            <a:endParaRPr sz="2000" dirty="0">
              <a:latin typeface="Times New Roman" panose="02020603050405020304" pitchFamily="18" charset="0"/>
              <a:cs typeface="Times New Roman" panose="02020603050405020304" pitchFamily="18" charset="0"/>
            </a:endParaRPr>
          </a:p>
          <a:p>
            <a:pPr marL="355600" marR="341630" indent="-342900">
              <a:lnSpc>
                <a:spcPct val="130000"/>
              </a:lnSpc>
              <a:spcBef>
                <a:spcPts val="525"/>
              </a:spcBef>
              <a:buFont typeface="Arial MT"/>
              <a:buChar char="•"/>
              <a:tabLst>
                <a:tab pos="354965" algn="l"/>
                <a:tab pos="355600" algn="l"/>
              </a:tabLst>
            </a:pPr>
            <a:r>
              <a:rPr sz="2000" b="1" spc="-20" dirty="0">
                <a:latin typeface="Times New Roman" panose="02020603050405020304" pitchFamily="18" charset="0"/>
                <a:cs typeface="Times New Roman" panose="02020603050405020304" pitchFamily="18" charset="0"/>
              </a:rPr>
              <a:t>Data</a:t>
            </a:r>
            <a:r>
              <a:rPr sz="2000" b="1" spc="-10" dirty="0">
                <a:latin typeface="Times New Roman" panose="02020603050405020304" pitchFamily="18" charset="0"/>
                <a:cs typeface="Times New Roman" panose="02020603050405020304" pitchFamily="18" charset="0"/>
              </a:rPr>
              <a:t> connection</a:t>
            </a:r>
            <a:r>
              <a:rPr sz="2000" b="1"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between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2</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 </a:t>
            </a:r>
            <a:r>
              <a:rPr sz="2000" spc="-10" dirty="0">
                <a:latin typeface="Times New Roman" panose="02020603050405020304" pitchFamily="18" charset="0"/>
                <a:cs typeface="Times New Roman" panose="02020603050405020304" pitchFamily="18" charset="0"/>
              </a:rPr>
              <a:t>more</a:t>
            </a:r>
            <a:r>
              <a:rPr sz="2000" spc="-5" dirty="0">
                <a:latin typeface="Times New Roman" panose="02020603050405020304" pitchFamily="18" charset="0"/>
                <a:cs typeface="Times New Roman" panose="02020603050405020304" pitchFamily="18" charset="0"/>
              </a:rPr>
              <a:t> devices </a:t>
            </a:r>
            <a:r>
              <a:rPr sz="2000" spc="-48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connected</a:t>
            </a:r>
            <a:r>
              <a:rPr sz="2000" spc="1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to</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 </a:t>
            </a:r>
            <a:r>
              <a:rPr sz="2000" spc="-15" dirty="0">
                <a:latin typeface="Times New Roman" panose="02020603050405020304" pitchFamily="18" charset="0"/>
                <a:cs typeface="Times New Roman" panose="02020603050405020304" pitchFamily="18" charset="0"/>
              </a:rPr>
              <a:t>computer</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1325"/>
              </a:spcBef>
              <a:buFont typeface="Arial MT"/>
              <a:buChar char="•"/>
              <a:tabLst>
                <a:tab pos="354965" algn="l"/>
                <a:tab pos="355600" algn="l"/>
              </a:tabLst>
            </a:pPr>
            <a:r>
              <a:rPr sz="2000" spc="-5" dirty="0">
                <a:latin typeface="Times New Roman" panose="02020603050405020304" pitchFamily="18" charset="0"/>
                <a:cs typeface="Times New Roman" panose="02020603050405020304" pitchFamily="18" charset="0"/>
              </a:rPr>
              <a:t>Usually</a:t>
            </a:r>
            <a:r>
              <a:rPr sz="2000" spc="-15"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broadcast</a:t>
            </a:r>
            <a:r>
              <a:rPr sz="2000" b="1" spc="3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,Often</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grouped</a:t>
            </a:r>
            <a:endParaRPr sz="2000" dirty="0">
              <a:latin typeface="Times New Roman" panose="02020603050405020304" pitchFamily="18" charset="0"/>
              <a:cs typeface="Times New Roman" panose="02020603050405020304" pitchFamily="18" charset="0"/>
            </a:endParaRPr>
          </a:p>
          <a:p>
            <a:pPr marL="756285" marR="5080" lvl="1" indent="-287020">
              <a:lnSpc>
                <a:spcPct val="130000"/>
              </a:lnSpc>
              <a:spcBef>
                <a:spcPts val="509"/>
              </a:spcBef>
              <a:buFont typeface="Arial MT"/>
              <a:buChar char="–"/>
              <a:tabLst>
                <a:tab pos="756285" algn="l"/>
                <a:tab pos="756920" algn="l"/>
              </a:tabLst>
            </a:pPr>
            <a:r>
              <a:rPr sz="2000" spc="-10" dirty="0">
                <a:latin typeface="Times New Roman" panose="02020603050405020304" pitchFamily="18" charset="0"/>
                <a:cs typeface="Times New Roman" panose="02020603050405020304" pitchFamily="18" charset="0"/>
              </a:rPr>
              <a:t>For </a:t>
            </a:r>
            <a:r>
              <a:rPr sz="2000" spc="-5" dirty="0">
                <a:latin typeface="Times New Roman" panose="02020603050405020304" pitchFamily="18" charset="0"/>
                <a:cs typeface="Times New Roman" panose="02020603050405020304" pitchFamily="18" charset="0"/>
              </a:rPr>
              <a:t>Ex: </a:t>
            </a:r>
            <a:r>
              <a:rPr sz="2000" dirty="0">
                <a:latin typeface="Times New Roman" panose="02020603050405020304" pitchFamily="18" charset="0"/>
                <a:cs typeface="Times New Roman" panose="02020603050405020304" pitchFamily="18" charset="0"/>
              </a:rPr>
              <a:t>A </a:t>
            </a:r>
            <a:r>
              <a:rPr sz="2000" spc="-5" dirty="0">
                <a:latin typeface="Times New Roman" panose="02020603050405020304" pitchFamily="18" charset="0"/>
                <a:cs typeface="Times New Roman" panose="02020603050405020304" pitchFamily="18" charset="0"/>
              </a:rPr>
              <a:t>bus </a:t>
            </a:r>
            <a:r>
              <a:rPr sz="2000" dirty="0">
                <a:solidFill>
                  <a:srgbClr val="FF0000"/>
                </a:solidFill>
                <a:latin typeface="Times New Roman" panose="02020603050405020304" pitchFamily="18" charset="0"/>
                <a:cs typeface="Times New Roman" panose="02020603050405020304" pitchFamily="18" charset="0"/>
              </a:rPr>
              <a:t>enables a </a:t>
            </a:r>
            <a:r>
              <a:rPr sz="2000" spc="-5" dirty="0">
                <a:solidFill>
                  <a:srgbClr val="FF0000"/>
                </a:solidFill>
                <a:latin typeface="Times New Roman" panose="02020603050405020304" pitchFamily="18" charset="0"/>
                <a:cs typeface="Times New Roman" panose="02020603050405020304" pitchFamily="18" charset="0"/>
              </a:rPr>
              <a:t>computer </a:t>
            </a:r>
            <a:r>
              <a:rPr sz="2000" spc="-10" dirty="0">
                <a:solidFill>
                  <a:srgbClr val="FF0000"/>
                </a:solidFill>
                <a:latin typeface="Times New Roman" panose="02020603050405020304" pitchFamily="18" charset="0"/>
                <a:cs typeface="Times New Roman" panose="02020603050405020304" pitchFamily="18" charset="0"/>
              </a:rPr>
              <a:t>processor </a:t>
            </a:r>
            <a:r>
              <a:rPr sz="2000" spc="-15" dirty="0">
                <a:solidFill>
                  <a:srgbClr val="FF0000"/>
                </a:solidFill>
                <a:latin typeface="Times New Roman" panose="02020603050405020304" pitchFamily="18" charset="0"/>
                <a:cs typeface="Times New Roman" panose="02020603050405020304" pitchFamily="18" charset="0"/>
              </a:rPr>
              <a:t>to </a:t>
            </a:r>
            <a:r>
              <a:rPr sz="2000" spc="-10" dirty="0">
                <a:solidFill>
                  <a:srgbClr val="FF0000"/>
                </a:solidFill>
                <a:latin typeface="Times New Roman" panose="02020603050405020304" pitchFamily="18" charset="0"/>
                <a:cs typeface="Times New Roman" panose="02020603050405020304" pitchFamily="18" charset="0"/>
              </a:rPr>
              <a:t> communicate </a:t>
            </a:r>
            <a:r>
              <a:rPr sz="2000" dirty="0">
                <a:solidFill>
                  <a:srgbClr val="FF0000"/>
                </a:solidFill>
                <a:latin typeface="Times New Roman" panose="02020603050405020304" pitchFamily="18" charset="0"/>
                <a:cs typeface="Times New Roman" panose="02020603050405020304" pitchFamily="18" charset="0"/>
              </a:rPr>
              <a:t>with the </a:t>
            </a:r>
            <a:r>
              <a:rPr sz="2000" spc="-5" dirty="0">
                <a:solidFill>
                  <a:srgbClr val="FF0000"/>
                </a:solidFill>
                <a:latin typeface="Times New Roman" panose="02020603050405020304" pitchFamily="18" charset="0"/>
                <a:cs typeface="Times New Roman" panose="02020603050405020304" pitchFamily="18" charset="0"/>
              </a:rPr>
              <a:t>memory </a:t>
            </a:r>
            <a:r>
              <a:rPr sz="2000" dirty="0">
                <a:latin typeface="Times New Roman" panose="02020603050405020304" pitchFamily="18" charset="0"/>
                <a:cs typeface="Times New Roman" panose="02020603050405020304" pitchFamily="18" charset="0"/>
              </a:rPr>
              <a:t>or video </a:t>
            </a:r>
            <a:r>
              <a:rPr sz="2000" spc="-10" dirty="0">
                <a:latin typeface="Times New Roman" panose="02020603050405020304" pitchFamily="18" charset="0"/>
                <a:cs typeface="Times New Roman" panose="02020603050405020304" pitchFamily="18" charset="0"/>
              </a:rPr>
              <a:t>card to </a:t>
            </a:r>
            <a:r>
              <a:rPr sz="2000" spc="-4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communicate</a:t>
            </a:r>
            <a:r>
              <a:rPr sz="2000" spc="-5" dirty="0">
                <a:latin typeface="Times New Roman" panose="02020603050405020304" pitchFamily="18" charset="0"/>
                <a:cs typeface="Times New Roman" panose="02020603050405020304" pitchFamily="18" charset="0"/>
              </a:rPr>
              <a:t> with</a:t>
            </a:r>
            <a:r>
              <a:rPr sz="2000" dirty="0">
                <a:latin typeface="Times New Roman" panose="02020603050405020304" pitchFamily="18" charset="0"/>
                <a:cs typeface="Times New Roman" panose="02020603050405020304" pitchFamily="18" charset="0"/>
              </a:rPr>
              <a:t> the </a:t>
            </a:r>
            <a:r>
              <a:rPr sz="2000" spc="-5" dirty="0">
                <a:latin typeface="Times New Roman" panose="02020603050405020304" pitchFamily="18" charset="0"/>
                <a:cs typeface="Times New Roman" panose="02020603050405020304" pitchFamily="18" charset="0"/>
              </a:rPr>
              <a:t>memory</a:t>
            </a:r>
            <a:endParaRPr sz="2000" dirty="0">
              <a:latin typeface="Times New Roman" panose="02020603050405020304" pitchFamily="18" charset="0"/>
              <a:cs typeface="Times New Roman" panose="02020603050405020304" pitchFamily="18" charset="0"/>
            </a:endParaRPr>
          </a:p>
          <a:p>
            <a:pPr marL="756285" marR="504825" lvl="1" indent="-287020">
              <a:lnSpc>
                <a:spcPct val="130000"/>
              </a:lnSpc>
              <a:spcBef>
                <a:spcPts val="480"/>
              </a:spcBef>
              <a:buFont typeface="Arial MT"/>
              <a:buChar char="–"/>
              <a:tabLst>
                <a:tab pos="756285" algn="l"/>
                <a:tab pos="756920" algn="l"/>
              </a:tabLst>
            </a:pPr>
            <a:r>
              <a:rPr lang="en-US" sz="2000" spc="5" dirty="0">
                <a:latin typeface="Times New Roman" panose="02020603050405020304" pitchFamily="18" charset="0"/>
                <a:cs typeface="Times New Roman" panose="02020603050405020304" pitchFamily="18" charset="0"/>
              </a:rPr>
              <a:t>several </a:t>
            </a:r>
            <a:r>
              <a:rPr lang="en-US" sz="2000" spc="5" dirty="0">
                <a:solidFill>
                  <a:srgbClr val="FF0000"/>
                </a:solidFill>
                <a:latin typeface="Times New Roman" panose="02020603050405020304" pitchFamily="18" charset="0"/>
                <a:cs typeface="Times New Roman" panose="02020603050405020304" pitchFamily="18" charset="0"/>
              </a:rPr>
              <a:t>lines </a:t>
            </a:r>
            <a:r>
              <a:rPr lang="en-US" sz="2000" spc="5" dirty="0">
                <a:latin typeface="Times New Roman" panose="02020603050405020304" pitchFamily="18" charset="0"/>
                <a:cs typeface="Times New Roman" panose="02020603050405020304" pitchFamily="18" charset="0"/>
              </a:rPr>
              <a:t>of a bus can be used to </a:t>
            </a:r>
            <a:r>
              <a:rPr lang="en-US" sz="2000" spc="5" dirty="0">
                <a:solidFill>
                  <a:srgbClr val="FF0000"/>
                </a:solidFill>
                <a:latin typeface="Times New Roman" panose="02020603050405020304" pitchFamily="18" charset="0"/>
                <a:cs typeface="Times New Roman" panose="02020603050405020304" pitchFamily="18" charset="0"/>
              </a:rPr>
              <a:t>transmit binary digits </a:t>
            </a:r>
            <a:r>
              <a:rPr lang="en-US" sz="2000" spc="5" dirty="0" smtClean="0">
                <a:solidFill>
                  <a:srgbClr val="FF0000"/>
                </a:solidFill>
                <a:latin typeface="Times New Roman" panose="02020603050405020304" pitchFamily="18" charset="0"/>
                <a:cs typeface="Times New Roman" panose="02020603050405020304" pitchFamily="18" charset="0"/>
              </a:rPr>
              <a:t>simultaneously </a:t>
            </a:r>
            <a:r>
              <a:rPr sz="2000" spc="5" dirty="0" smtClean="0">
                <a:latin typeface="Times New Roman" panose="02020603050405020304" pitchFamily="18" charset="0"/>
                <a:cs typeface="Times New Roman" panose="02020603050405020304" pitchFamily="18" charset="0"/>
              </a:rPr>
              <a:t>e.g</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32 </a:t>
            </a:r>
            <a:r>
              <a:rPr sz="2000" spc="-5" dirty="0">
                <a:latin typeface="Times New Roman" panose="02020603050405020304" pitchFamily="18" charset="0"/>
                <a:cs typeface="Times New Roman" panose="02020603050405020304" pitchFamily="18" charset="0"/>
              </a:rPr>
              <a:t>bit </a:t>
            </a:r>
            <a:r>
              <a:rPr sz="2000" spc="-15" dirty="0">
                <a:latin typeface="Times New Roman" panose="02020603050405020304" pitchFamily="18" charset="0"/>
                <a:cs typeface="Times New Roman" panose="02020603050405020304" pitchFamily="18" charset="0"/>
              </a:rPr>
              <a:t>data </a:t>
            </a:r>
            <a:r>
              <a:rPr sz="2000" dirty="0">
                <a:latin typeface="Times New Roman" panose="02020603050405020304" pitchFamily="18" charset="0"/>
                <a:cs typeface="Times New Roman" panose="02020603050405020304" pitchFamily="18" charset="0"/>
              </a:rPr>
              <a:t>bus is 32 </a:t>
            </a:r>
            <a:r>
              <a:rPr sz="2000" spc="-15" dirty="0">
                <a:latin typeface="Times New Roman" panose="02020603050405020304" pitchFamily="18" charset="0"/>
                <a:cs typeface="Times New Roman" panose="02020603050405020304" pitchFamily="18" charset="0"/>
              </a:rPr>
              <a:t>separate </a:t>
            </a:r>
            <a:r>
              <a:rPr sz="2000" spc="-5" dirty="0">
                <a:latin typeface="Times New Roman" panose="02020603050405020304" pitchFamily="18" charset="0"/>
                <a:cs typeface="Times New Roman" panose="02020603050405020304" pitchFamily="18" charset="0"/>
              </a:rPr>
              <a:t>single </a:t>
            </a:r>
            <a:r>
              <a:rPr sz="2000" dirty="0">
                <a:latin typeface="Times New Roman" panose="02020603050405020304" pitchFamily="18" charset="0"/>
                <a:cs typeface="Times New Roman" panose="02020603050405020304" pitchFamily="18" charset="0"/>
              </a:rPr>
              <a:t>bit </a:t>
            </a:r>
            <a:r>
              <a:rPr sz="2000" spc="-44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channels</a:t>
            </a:r>
          </a:p>
          <a:p>
            <a:pPr marL="355600" indent="-342900">
              <a:lnSpc>
                <a:spcPct val="100000"/>
              </a:lnSpc>
              <a:spcBef>
                <a:spcPts val="1290"/>
              </a:spcBef>
              <a:buFont typeface="Arial MT"/>
              <a:buChar char="•"/>
              <a:tabLst>
                <a:tab pos="354965" algn="l"/>
                <a:tab pos="355600" algn="l"/>
              </a:tabLst>
            </a:pPr>
            <a:r>
              <a:rPr sz="2000" spc="-20" dirty="0">
                <a:latin typeface="Times New Roman" panose="02020603050405020304" pitchFamily="18" charset="0"/>
                <a:cs typeface="Times New Roman" panose="02020603050405020304" pitchFamily="18" charset="0"/>
              </a:rPr>
              <a:t>Power</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lines </a:t>
            </a:r>
            <a:r>
              <a:rPr sz="2000" spc="-20" dirty="0">
                <a:latin typeface="Times New Roman" panose="02020603050405020304" pitchFamily="18" charset="0"/>
                <a:cs typeface="Times New Roman" panose="02020603050405020304" pitchFamily="18" charset="0"/>
              </a:rPr>
              <a:t>may</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not</a:t>
            </a:r>
            <a:r>
              <a:rPr sz="2000" spc="-5" dirty="0">
                <a:latin typeface="Times New Roman" panose="02020603050405020304" pitchFamily="18" charset="0"/>
                <a:cs typeface="Times New Roman" panose="02020603050405020304" pitchFamily="18" charset="0"/>
              </a:rPr>
              <a:t> be</a:t>
            </a:r>
            <a:r>
              <a:rPr sz="2000" spc="-10" dirty="0">
                <a:latin typeface="Times New Roman" panose="02020603050405020304" pitchFamily="18" charset="0"/>
                <a:cs typeface="Times New Roman" panose="02020603050405020304" pitchFamily="18" charset="0"/>
              </a:rPr>
              <a:t> shown</a:t>
            </a:r>
            <a:endParaRPr sz="20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5962472" y="990600"/>
            <a:ext cx="3030474" cy="447622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endParaRPr lang="en-IN" dirty="0"/>
          </a:p>
        </p:txBody>
      </p:sp>
      <p:sp>
        <p:nvSpPr>
          <p:cNvPr id="3" name="Content Placeholder 2"/>
          <p:cNvSpPr>
            <a:spLocks noGrp="1"/>
          </p:cNvSpPr>
          <p:nvPr>
            <p:ph sz="quarter" idx="1"/>
          </p:nvPr>
        </p:nvSpPr>
        <p:spPr>
          <a:xfrm>
            <a:off x="381000" y="762000"/>
            <a:ext cx="8077200" cy="5711952"/>
          </a:xfrm>
        </p:spPr>
        <p:txBody>
          <a:bodyPr/>
          <a:lstStyle/>
          <a:p>
            <a:pPr algn="just"/>
            <a:r>
              <a:rPr lang="en-US" dirty="0">
                <a:latin typeface="Times New Roman" panose="02020603050405020304" pitchFamily="18" charset="0"/>
                <a:cs typeface="Times New Roman" panose="02020603050405020304" pitchFamily="18" charset="0"/>
              </a:rPr>
              <a:t>it is a </a:t>
            </a:r>
            <a:r>
              <a:rPr lang="en-US" b="1" dirty="0">
                <a:latin typeface="Times New Roman" panose="02020603050405020304" pitchFamily="18" charset="0"/>
                <a:cs typeface="Times New Roman" panose="02020603050405020304" pitchFamily="18" charset="0"/>
              </a:rPr>
              <a:t>shared transmission </a:t>
            </a:r>
            <a:r>
              <a:rPr lang="en-US" b="1" dirty="0" smtClean="0">
                <a:latin typeface="Times New Roman" panose="02020603050405020304" pitchFamily="18" charset="0"/>
                <a:cs typeface="Times New Roman" panose="02020603050405020304" pitchFamily="18" charset="0"/>
              </a:rPr>
              <a:t>medium-</a:t>
            </a:r>
            <a:r>
              <a:rPr lang="en-IN" dirty="0">
                <a:latin typeface="Times New Roman" panose="02020603050405020304" pitchFamily="18" charset="0"/>
                <a:cs typeface="Times New Roman" panose="02020603050405020304" pitchFamily="18" charset="0"/>
              </a:rPr>
              <a:t>Multiple devices </a:t>
            </a:r>
            <a:r>
              <a:rPr lang="en-IN" dirty="0" smtClean="0">
                <a:latin typeface="Times New Roman" panose="02020603050405020304" pitchFamily="18" charset="0"/>
                <a:cs typeface="Times New Roman" panose="02020603050405020304" pitchFamily="18" charset="0"/>
              </a:rPr>
              <a:t>connect </a:t>
            </a: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the bus, and a signal transmitted by any one device is </a:t>
            </a:r>
            <a:r>
              <a:rPr lang="en-US" dirty="0">
                <a:solidFill>
                  <a:schemeClr val="accent3"/>
                </a:solidFill>
                <a:latin typeface="Times New Roman" panose="02020603050405020304" pitchFamily="18" charset="0"/>
                <a:cs typeface="Times New Roman" panose="02020603050405020304" pitchFamily="18" charset="0"/>
              </a:rPr>
              <a:t>available for reception by </a:t>
            </a:r>
            <a:r>
              <a:rPr lang="en-US" dirty="0" smtClean="0">
                <a:solidFill>
                  <a:schemeClr val="accent3"/>
                </a:solidFill>
                <a:latin typeface="Times New Roman" panose="02020603050405020304" pitchFamily="18" charset="0"/>
                <a:cs typeface="Times New Roman" panose="02020603050405020304" pitchFamily="18" charset="0"/>
              </a:rPr>
              <a:t>all other </a:t>
            </a:r>
            <a:r>
              <a:rPr lang="en-US" dirty="0">
                <a:solidFill>
                  <a:schemeClr val="accent3"/>
                </a:solidFill>
                <a:latin typeface="Times New Roman" panose="02020603050405020304" pitchFamily="18" charset="0"/>
                <a:cs typeface="Times New Roman" panose="02020603050405020304" pitchFamily="18" charset="0"/>
              </a:rPr>
              <a:t>devices attached to the bus. </a:t>
            </a:r>
            <a:endParaRPr lang="en-US" dirty="0" smtClean="0">
              <a:solidFill>
                <a:schemeClr val="accent3"/>
              </a:solidFill>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two devices transmit during the same time </a:t>
            </a:r>
            <a:r>
              <a:rPr lang="en-US" dirty="0" smtClean="0">
                <a:latin typeface="Times New Roman" panose="02020603050405020304" pitchFamily="18" charset="0"/>
                <a:cs typeface="Times New Roman" panose="02020603050405020304" pitchFamily="18" charset="0"/>
              </a:rPr>
              <a:t>period, their </a:t>
            </a:r>
            <a:r>
              <a:rPr lang="en-US" dirty="0">
                <a:latin typeface="Times New Roman" panose="02020603050405020304" pitchFamily="18" charset="0"/>
                <a:cs typeface="Times New Roman" panose="02020603050405020304" pitchFamily="18" charset="0"/>
              </a:rPr>
              <a:t>signals will overlap and become </a:t>
            </a:r>
            <a:r>
              <a:rPr lang="en-US" dirty="0" smtClean="0">
                <a:solidFill>
                  <a:srgbClr val="FF0000"/>
                </a:solidFill>
                <a:latin typeface="Times New Roman" panose="02020603050405020304" pitchFamily="18" charset="0"/>
                <a:cs typeface="Times New Roman" panose="02020603050405020304" pitchFamily="18" charset="0"/>
              </a:rPr>
              <a:t>garbled-Only one </a:t>
            </a:r>
            <a:r>
              <a:rPr lang="en-US" dirty="0">
                <a:solidFill>
                  <a:srgbClr val="FF0000"/>
                </a:solidFill>
                <a:latin typeface="Times New Roman" panose="02020603050405020304" pitchFamily="18" charset="0"/>
                <a:cs typeface="Times New Roman" panose="02020603050405020304" pitchFamily="18" charset="0"/>
              </a:rPr>
              <a:t>device at a </a:t>
            </a:r>
            <a:r>
              <a:rPr lang="en-US" dirty="0" smtClean="0">
                <a:solidFill>
                  <a:srgbClr val="FF0000"/>
                </a:solidFill>
                <a:latin typeface="Times New Roman" panose="02020603050405020304" pitchFamily="18" charset="0"/>
                <a:cs typeface="Times New Roman" panose="02020603050405020304" pitchFamily="18" charset="0"/>
              </a:rPr>
              <a:t>time </a:t>
            </a:r>
            <a:r>
              <a:rPr lang="en-IN" dirty="0" smtClean="0">
                <a:solidFill>
                  <a:srgbClr val="FF0000"/>
                </a:solidFill>
                <a:latin typeface="Times New Roman" panose="02020603050405020304" pitchFamily="18" charset="0"/>
                <a:cs typeface="Times New Roman" panose="02020603050405020304" pitchFamily="18" charset="0"/>
              </a:rPr>
              <a:t>can </a:t>
            </a:r>
            <a:r>
              <a:rPr lang="en-IN" dirty="0">
                <a:solidFill>
                  <a:srgbClr val="FF0000"/>
                </a:solidFill>
                <a:latin typeface="Times New Roman" panose="02020603050405020304" pitchFamily="18" charset="0"/>
                <a:cs typeface="Times New Roman" panose="02020603050405020304" pitchFamily="18" charset="0"/>
              </a:rPr>
              <a:t>successfully transmit</a:t>
            </a:r>
            <a:r>
              <a:rPr lang="en-IN" dirty="0" smtClean="0">
                <a:solidFill>
                  <a:srgbClr val="FF0000"/>
                </a:solidFill>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B</a:t>
            </a:r>
            <a:r>
              <a:rPr lang="en-US" dirty="0" smtClean="0">
                <a:latin typeface="Times New Roman" panose="02020603050405020304" pitchFamily="18" charset="0"/>
                <a:cs typeface="Times New Roman" panose="02020603050405020304" pitchFamily="18" charset="0"/>
              </a:rPr>
              <a:t>us </a:t>
            </a:r>
            <a:r>
              <a:rPr lang="en-US" dirty="0">
                <a:latin typeface="Times New Roman" panose="02020603050405020304" pitchFamily="18" charset="0"/>
                <a:cs typeface="Times New Roman" panose="02020603050405020304" pitchFamily="18" charset="0"/>
              </a:rPr>
              <a:t>consists of </a:t>
            </a:r>
            <a:r>
              <a:rPr lang="en-US" dirty="0">
                <a:solidFill>
                  <a:schemeClr val="accent3"/>
                </a:solidFill>
                <a:latin typeface="Times New Roman" panose="02020603050405020304" pitchFamily="18" charset="0"/>
                <a:cs typeface="Times New Roman" panose="02020603050405020304" pitchFamily="18" charset="0"/>
              </a:rPr>
              <a:t>multiple communication </a:t>
            </a:r>
            <a:r>
              <a:rPr lang="en-US" dirty="0" smtClean="0">
                <a:solidFill>
                  <a:schemeClr val="accent3"/>
                </a:solidFill>
                <a:latin typeface="Times New Roman" panose="02020603050405020304" pitchFamily="18" charset="0"/>
                <a:cs typeface="Times New Roman" panose="02020603050405020304" pitchFamily="18" charset="0"/>
              </a:rPr>
              <a:t>pathways</a:t>
            </a:r>
            <a:r>
              <a:rPr lang="en-US" dirty="0">
                <a:solidFill>
                  <a:schemeClr val="accent3"/>
                </a:solidFill>
                <a:latin typeface="Times New Roman" panose="02020603050405020304" pitchFamily="18" charset="0"/>
                <a:cs typeface="Times New Roman" panose="02020603050405020304" pitchFamily="18" charset="0"/>
              </a:rPr>
              <a:t>/</a:t>
            </a:r>
            <a:r>
              <a:rPr lang="en-US" dirty="0" smtClean="0">
                <a:solidFill>
                  <a:schemeClr val="accent3"/>
                </a:solidFill>
                <a:latin typeface="Times New Roman" panose="02020603050405020304" pitchFamily="18" charset="0"/>
                <a:cs typeface="Times New Roman" panose="02020603050405020304" pitchFamily="18" charset="0"/>
              </a:rPr>
              <a:t> lines</a:t>
            </a:r>
          </a:p>
          <a:p>
            <a:pPr algn="just"/>
            <a:r>
              <a:rPr lang="en-IN" dirty="0">
                <a:latin typeface="Times New Roman" panose="02020603050405020304" pitchFamily="18" charset="0"/>
                <a:cs typeface="Times New Roman" panose="02020603050405020304" pitchFamily="18" charset="0"/>
              </a:rPr>
              <a:t>A bus </a:t>
            </a:r>
            <a:r>
              <a:rPr lang="en-IN" dirty="0" smtClean="0">
                <a:latin typeface="Times New Roman" panose="02020603050405020304" pitchFamily="18" charset="0"/>
                <a:cs typeface="Times New Roman" panose="02020603050405020304" pitchFamily="18" charset="0"/>
              </a:rPr>
              <a:t>that </a:t>
            </a:r>
            <a:r>
              <a:rPr lang="en-US" dirty="0" smtClean="0">
                <a:latin typeface="Times New Roman" panose="02020603050405020304" pitchFamily="18" charset="0"/>
                <a:cs typeface="Times New Roman" panose="02020603050405020304" pitchFamily="18" charset="0"/>
              </a:rPr>
              <a:t>connects </a:t>
            </a:r>
            <a:r>
              <a:rPr lang="en-US" dirty="0">
                <a:latin typeface="Times New Roman" panose="02020603050405020304" pitchFamily="18" charset="0"/>
                <a:cs typeface="Times New Roman" panose="02020603050405020304" pitchFamily="18" charset="0"/>
              </a:rPr>
              <a:t>major computer components (processor, memory, I/O) is called a </a:t>
            </a:r>
            <a:r>
              <a:rPr lang="en-US" b="1" i="1" dirty="0" smtClean="0">
                <a:latin typeface="Times New Roman" panose="02020603050405020304" pitchFamily="18" charset="0"/>
                <a:cs typeface="Times New Roman" panose="02020603050405020304" pitchFamily="18" charset="0"/>
              </a:rPr>
              <a:t>system </a:t>
            </a:r>
            <a:r>
              <a:rPr lang="en-IN" b="1" i="1" dirty="0" smtClean="0">
                <a:latin typeface="Times New Roman" panose="02020603050405020304" pitchFamily="18" charset="0"/>
                <a:cs typeface="Times New Roman" panose="02020603050405020304" pitchFamily="18" charset="0"/>
              </a:rPr>
              <a:t>bus</a:t>
            </a:r>
            <a:endParaRPr lang="en-IN" b="1" dirty="0" smtClean="0">
              <a:solidFill>
                <a:srgbClr val="FF0000"/>
              </a:solidFill>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784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0932" y="324357"/>
            <a:ext cx="1341120" cy="696595"/>
          </a:xfrm>
          <a:prstGeom prst="rect">
            <a:avLst/>
          </a:prstGeom>
        </p:spPr>
        <p:txBody>
          <a:bodyPr vert="horz" wrap="square" lIns="0" tIns="12700" rIns="0" bIns="0" rtlCol="0">
            <a:spAutoFit/>
          </a:bodyPr>
          <a:lstStyle/>
          <a:p>
            <a:pPr marL="12700">
              <a:lnSpc>
                <a:spcPct val="100000"/>
              </a:lnSpc>
              <a:spcBef>
                <a:spcPts val="100"/>
              </a:spcBef>
            </a:pPr>
            <a:r>
              <a:rPr dirty="0"/>
              <a:t>Bu</a:t>
            </a:r>
            <a:r>
              <a:rPr spc="5" dirty="0"/>
              <a:t>s</a:t>
            </a:r>
            <a:r>
              <a:rPr dirty="0"/>
              <a:t>es</a:t>
            </a:r>
          </a:p>
        </p:txBody>
      </p:sp>
      <p:sp>
        <p:nvSpPr>
          <p:cNvPr id="3" name="object 3"/>
          <p:cNvSpPr txBox="1"/>
          <p:nvPr/>
        </p:nvSpPr>
        <p:spPr>
          <a:xfrm>
            <a:off x="78739" y="958469"/>
            <a:ext cx="7757159" cy="3154045"/>
          </a:xfrm>
          <a:prstGeom prst="rect">
            <a:avLst/>
          </a:prstGeom>
        </p:spPr>
        <p:txBody>
          <a:bodyPr vert="horz" wrap="square" lIns="0" tIns="12065" rIns="0" bIns="0" rtlCol="0">
            <a:spAutoFit/>
          </a:bodyPr>
          <a:lstStyle/>
          <a:p>
            <a:pPr marL="355600" marR="792480" indent="-342900">
              <a:lnSpc>
                <a:spcPct val="140100"/>
              </a:lnSpc>
              <a:spcBef>
                <a:spcPts val="95"/>
              </a:spcBef>
              <a:buFont typeface="Arial MT"/>
              <a:buChar char="•"/>
              <a:tabLst>
                <a:tab pos="354965" algn="l"/>
                <a:tab pos="355600" algn="l"/>
              </a:tabLst>
            </a:pPr>
            <a:r>
              <a:rPr sz="2700" spc="-15" dirty="0">
                <a:latin typeface="Times New Roman" panose="02020603050405020304" pitchFamily="18" charset="0"/>
                <a:cs typeface="Times New Roman" panose="02020603050405020304" pitchFamily="18" charset="0"/>
              </a:rPr>
              <a:t>There are </a:t>
            </a:r>
            <a:r>
              <a:rPr sz="2700" dirty="0">
                <a:latin typeface="Times New Roman" panose="02020603050405020304" pitchFamily="18" charset="0"/>
                <a:cs typeface="Times New Roman" panose="02020603050405020304" pitchFamily="18" charset="0"/>
              </a:rPr>
              <a:t>a </a:t>
            </a:r>
            <a:r>
              <a:rPr sz="2700" spc="-5" dirty="0">
                <a:latin typeface="Times New Roman" panose="02020603050405020304" pitchFamily="18" charset="0"/>
                <a:cs typeface="Times New Roman" panose="02020603050405020304" pitchFamily="18" charset="0"/>
              </a:rPr>
              <a:t>number of possible </a:t>
            </a:r>
            <a:r>
              <a:rPr sz="2700" spc="-15" dirty="0">
                <a:latin typeface="Times New Roman" panose="02020603050405020304" pitchFamily="18" charset="0"/>
                <a:cs typeface="Times New Roman" panose="02020603050405020304" pitchFamily="18" charset="0"/>
              </a:rPr>
              <a:t>interconnection </a:t>
            </a:r>
            <a:r>
              <a:rPr sz="2700" spc="-600" dirty="0">
                <a:latin typeface="Times New Roman" panose="02020603050405020304" pitchFamily="18" charset="0"/>
                <a:cs typeface="Times New Roman" panose="02020603050405020304" pitchFamily="18" charset="0"/>
              </a:rPr>
              <a:t> </a:t>
            </a:r>
            <a:r>
              <a:rPr sz="2700" spc="-25" dirty="0">
                <a:latin typeface="Times New Roman" panose="02020603050405020304" pitchFamily="18" charset="0"/>
                <a:cs typeface="Times New Roman" panose="02020603050405020304" pitchFamily="18" charset="0"/>
              </a:rPr>
              <a:t>systems</a:t>
            </a:r>
            <a:endParaRPr sz="2700" dirty="0">
              <a:latin typeface="Times New Roman" panose="02020603050405020304" pitchFamily="18" charset="0"/>
              <a:cs typeface="Times New Roman" panose="02020603050405020304" pitchFamily="18" charset="0"/>
            </a:endParaRPr>
          </a:p>
          <a:p>
            <a:pPr marL="355600" indent="-342900">
              <a:lnSpc>
                <a:spcPct val="100000"/>
              </a:lnSpc>
              <a:spcBef>
                <a:spcPts val="1945"/>
              </a:spcBef>
              <a:buFont typeface="Arial MT"/>
              <a:buChar char="•"/>
              <a:tabLst>
                <a:tab pos="354965" algn="l"/>
                <a:tab pos="355600" algn="l"/>
              </a:tabLst>
            </a:pPr>
            <a:r>
              <a:rPr sz="2700" spc="-5" dirty="0">
                <a:latin typeface="Times New Roman" panose="02020603050405020304" pitchFamily="18" charset="0"/>
                <a:cs typeface="Times New Roman" panose="02020603050405020304" pitchFamily="18" charset="0"/>
              </a:rPr>
              <a:t>Single</a:t>
            </a:r>
            <a:r>
              <a:rPr sz="2700" spc="-15" dirty="0">
                <a:latin typeface="Times New Roman" panose="02020603050405020304" pitchFamily="18" charset="0"/>
                <a:cs typeface="Times New Roman" panose="02020603050405020304" pitchFamily="18" charset="0"/>
              </a:rPr>
              <a:t> </a:t>
            </a:r>
            <a:r>
              <a:rPr sz="2700" dirty="0">
                <a:latin typeface="Times New Roman" panose="02020603050405020304" pitchFamily="18" charset="0"/>
                <a:cs typeface="Times New Roman" panose="02020603050405020304" pitchFamily="18" charset="0"/>
              </a:rPr>
              <a:t>and</a:t>
            </a:r>
            <a:r>
              <a:rPr sz="2700" spc="-25" dirty="0">
                <a:latin typeface="Times New Roman" panose="02020603050405020304" pitchFamily="18" charset="0"/>
                <a:cs typeface="Times New Roman" panose="02020603050405020304" pitchFamily="18" charset="0"/>
              </a:rPr>
              <a:t> </a:t>
            </a:r>
            <a:r>
              <a:rPr sz="2700" dirty="0">
                <a:latin typeface="Times New Roman" panose="02020603050405020304" pitchFamily="18" charset="0"/>
                <a:cs typeface="Times New Roman" panose="02020603050405020304" pitchFamily="18" charset="0"/>
              </a:rPr>
              <a:t>multiple</a:t>
            </a:r>
            <a:r>
              <a:rPr sz="2700" spc="-5" dirty="0">
                <a:latin typeface="Times New Roman" panose="02020603050405020304" pitchFamily="18" charset="0"/>
                <a:cs typeface="Times New Roman" panose="02020603050405020304" pitchFamily="18" charset="0"/>
              </a:rPr>
              <a:t> </a:t>
            </a:r>
            <a:r>
              <a:rPr sz="2700" dirty="0">
                <a:latin typeface="Times New Roman" panose="02020603050405020304" pitchFamily="18" charset="0"/>
                <a:cs typeface="Times New Roman" panose="02020603050405020304" pitchFamily="18" charset="0"/>
              </a:rPr>
              <a:t>BUS</a:t>
            </a:r>
            <a:r>
              <a:rPr sz="2700" spc="-5" dirty="0">
                <a:latin typeface="Times New Roman" panose="02020603050405020304" pitchFamily="18" charset="0"/>
                <a:cs typeface="Times New Roman" panose="02020603050405020304" pitchFamily="18" charset="0"/>
              </a:rPr>
              <a:t> </a:t>
            </a:r>
            <a:r>
              <a:rPr sz="2700" spc="-15" dirty="0">
                <a:latin typeface="Times New Roman" panose="02020603050405020304" pitchFamily="18" charset="0"/>
                <a:cs typeface="Times New Roman" panose="02020603050405020304" pitchFamily="18" charset="0"/>
              </a:rPr>
              <a:t>structures</a:t>
            </a:r>
            <a:r>
              <a:rPr sz="2700" spc="-30" dirty="0">
                <a:latin typeface="Times New Roman" panose="02020603050405020304" pitchFamily="18" charset="0"/>
                <a:cs typeface="Times New Roman" panose="02020603050405020304" pitchFamily="18" charset="0"/>
              </a:rPr>
              <a:t> </a:t>
            </a:r>
            <a:r>
              <a:rPr sz="2700" spc="-15" dirty="0">
                <a:latin typeface="Times New Roman" panose="02020603050405020304" pitchFamily="18" charset="0"/>
                <a:cs typeface="Times New Roman" panose="02020603050405020304" pitchFamily="18" charset="0"/>
              </a:rPr>
              <a:t>are </a:t>
            </a:r>
            <a:r>
              <a:rPr sz="2700" spc="-10" dirty="0">
                <a:latin typeface="Times New Roman" panose="02020603050405020304" pitchFamily="18" charset="0"/>
                <a:cs typeface="Times New Roman" panose="02020603050405020304" pitchFamily="18" charset="0"/>
              </a:rPr>
              <a:t>most</a:t>
            </a:r>
            <a:r>
              <a:rPr sz="2700" spc="-5" dirty="0">
                <a:latin typeface="Times New Roman" panose="02020603050405020304" pitchFamily="18" charset="0"/>
                <a:cs typeface="Times New Roman" panose="02020603050405020304" pitchFamily="18" charset="0"/>
              </a:rPr>
              <a:t> </a:t>
            </a:r>
            <a:r>
              <a:rPr sz="2700" spc="-10" dirty="0">
                <a:latin typeface="Times New Roman" panose="02020603050405020304" pitchFamily="18" charset="0"/>
                <a:cs typeface="Times New Roman" panose="02020603050405020304" pitchFamily="18" charset="0"/>
              </a:rPr>
              <a:t>common</a:t>
            </a:r>
            <a:endParaRPr sz="2700" dirty="0">
              <a:latin typeface="Times New Roman" panose="02020603050405020304" pitchFamily="18" charset="0"/>
              <a:cs typeface="Times New Roman" panose="02020603050405020304" pitchFamily="18" charset="0"/>
            </a:endParaRPr>
          </a:p>
          <a:p>
            <a:pPr marL="355600" indent="-342900">
              <a:lnSpc>
                <a:spcPct val="100000"/>
              </a:lnSpc>
              <a:spcBef>
                <a:spcPts val="1950"/>
              </a:spcBef>
              <a:buFont typeface="Arial MT"/>
              <a:buChar char="•"/>
              <a:tabLst>
                <a:tab pos="354965" algn="l"/>
                <a:tab pos="355600" algn="l"/>
              </a:tabLst>
            </a:pPr>
            <a:r>
              <a:rPr sz="2700" spc="5" dirty="0">
                <a:latin typeface="Times New Roman" panose="02020603050405020304" pitchFamily="18" charset="0"/>
                <a:cs typeface="Times New Roman" panose="02020603050405020304" pitchFamily="18" charset="0"/>
              </a:rPr>
              <a:t>e.g.</a:t>
            </a:r>
            <a:r>
              <a:rPr sz="2700" spc="10" dirty="0">
                <a:latin typeface="Times New Roman" panose="02020603050405020304" pitchFamily="18" charset="0"/>
                <a:cs typeface="Times New Roman" panose="02020603050405020304" pitchFamily="18" charset="0"/>
              </a:rPr>
              <a:t> </a:t>
            </a:r>
            <a:r>
              <a:rPr sz="2700" spc="-20" dirty="0">
                <a:latin typeface="Times New Roman" panose="02020603050405020304" pitchFamily="18" charset="0"/>
                <a:cs typeface="Times New Roman" panose="02020603050405020304" pitchFamily="18" charset="0"/>
              </a:rPr>
              <a:t>Control/Address/Data</a:t>
            </a:r>
            <a:r>
              <a:rPr sz="2700" spc="-35" dirty="0">
                <a:latin typeface="Times New Roman" panose="02020603050405020304" pitchFamily="18" charset="0"/>
                <a:cs typeface="Times New Roman" panose="02020603050405020304" pitchFamily="18" charset="0"/>
              </a:rPr>
              <a:t> </a:t>
            </a:r>
            <a:r>
              <a:rPr sz="2700" spc="-5" dirty="0">
                <a:latin typeface="Times New Roman" panose="02020603050405020304" pitchFamily="18" charset="0"/>
                <a:cs typeface="Times New Roman" panose="02020603050405020304" pitchFamily="18" charset="0"/>
              </a:rPr>
              <a:t>bus</a:t>
            </a:r>
            <a:r>
              <a:rPr sz="2700" spc="-25" dirty="0">
                <a:latin typeface="Times New Roman" panose="02020603050405020304" pitchFamily="18" charset="0"/>
                <a:cs typeface="Times New Roman" panose="02020603050405020304" pitchFamily="18" charset="0"/>
              </a:rPr>
              <a:t> </a:t>
            </a:r>
            <a:r>
              <a:rPr sz="2700" spc="-5" dirty="0">
                <a:latin typeface="Times New Roman" panose="02020603050405020304" pitchFamily="18" charset="0"/>
                <a:cs typeface="Times New Roman" panose="02020603050405020304" pitchFamily="18" charset="0"/>
              </a:rPr>
              <a:t>(PC)</a:t>
            </a:r>
            <a:endParaRPr sz="2700" dirty="0">
              <a:latin typeface="Times New Roman" panose="02020603050405020304" pitchFamily="18" charset="0"/>
              <a:cs typeface="Times New Roman" panose="02020603050405020304" pitchFamily="18" charset="0"/>
            </a:endParaRPr>
          </a:p>
          <a:p>
            <a:pPr marL="355600" indent="-342900">
              <a:lnSpc>
                <a:spcPct val="100000"/>
              </a:lnSpc>
              <a:spcBef>
                <a:spcPts val="1939"/>
              </a:spcBef>
              <a:buFont typeface="Arial MT"/>
              <a:buChar char="•"/>
              <a:tabLst>
                <a:tab pos="354965" algn="l"/>
                <a:tab pos="355600" algn="l"/>
              </a:tabLst>
            </a:pPr>
            <a:r>
              <a:rPr sz="2700" spc="5" dirty="0">
                <a:latin typeface="Times New Roman" panose="02020603050405020304" pitchFamily="18" charset="0"/>
                <a:cs typeface="Times New Roman" panose="02020603050405020304" pitchFamily="18" charset="0"/>
              </a:rPr>
              <a:t>e.g.</a:t>
            </a:r>
            <a:r>
              <a:rPr sz="2700" spc="-10" dirty="0">
                <a:latin typeface="Times New Roman" panose="02020603050405020304" pitchFamily="18" charset="0"/>
                <a:cs typeface="Times New Roman" panose="02020603050405020304" pitchFamily="18" charset="0"/>
              </a:rPr>
              <a:t> </a:t>
            </a:r>
            <a:r>
              <a:rPr sz="2700" dirty="0">
                <a:latin typeface="Times New Roman" panose="02020603050405020304" pitchFamily="18" charset="0"/>
                <a:cs typeface="Times New Roman" panose="02020603050405020304" pitchFamily="18" charset="0"/>
              </a:rPr>
              <a:t>Unibus</a:t>
            </a:r>
            <a:r>
              <a:rPr sz="2700" spc="-50" dirty="0">
                <a:latin typeface="Times New Roman" panose="02020603050405020304" pitchFamily="18" charset="0"/>
                <a:cs typeface="Times New Roman" panose="02020603050405020304" pitchFamily="18" charset="0"/>
              </a:rPr>
              <a:t> </a:t>
            </a:r>
            <a:r>
              <a:rPr sz="2700" spc="-10" dirty="0">
                <a:latin typeface="Times New Roman" panose="02020603050405020304" pitchFamily="18" charset="0"/>
                <a:cs typeface="Times New Roman" panose="02020603050405020304" pitchFamily="18" charset="0"/>
              </a:rPr>
              <a:t>(DEC-PDP)</a:t>
            </a:r>
            <a:endParaRPr sz="27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78739" y="4263644"/>
            <a:ext cx="506222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(Digital</a:t>
            </a:r>
            <a:r>
              <a:rPr sz="1600" spc="-20" dirty="0">
                <a:latin typeface="Calibri"/>
                <a:cs typeface="Calibri"/>
              </a:rPr>
              <a:t> </a:t>
            </a:r>
            <a:r>
              <a:rPr sz="1600" spc="-10" dirty="0">
                <a:latin typeface="Calibri"/>
                <a:cs typeface="Calibri"/>
              </a:rPr>
              <a:t>Equipment</a:t>
            </a:r>
            <a:r>
              <a:rPr sz="1600" dirty="0">
                <a:latin typeface="Calibri"/>
                <a:cs typeface="Calibri"/>
              </a:rPr>
              <a:t> </a:t>
            </a:r>
            <a:r>
              <a:rPr sz="1600" spc="-10" dirty="0">
                <a:latin typeface="Calibri"/>
                <a:cs typeface="Calibri"/>
              </a:rPr>
              <a:t>Corporation-Programmed</a:t>
            </a:r>
            <a:r>
              <a:rPr sz="1600" spc="50" dirty="0">
                <a:latin typeface="Calibri"/>
                <a:cs typeface="Calibri"/>
              </a:rPr>
              <a:t> </a:t>
            </a:r>
            <a:r>
              <a:rPr sz="1600" spc="-15" dirty="0">
                <a:latin typeface="Calibri"/>
                <a:cs typeface="Calibri"/>
              </a:rPr>
              <a:t>Data</a:t>
            </a:r>
            <a:r>
              <a:rPr sz="1600" spc="-5" dirty="0">
                <a:latin typeface="Calibri"/>
                <a:cs typeface="Calibri"/>
              </a:rPr>
              <a:t> </a:t>
            </a:r>
            <a:r>
              <a:rPr sz="1600" spc="-10" dirty="0">
                <a:latin typeface="Calibri"/>
                <a:cs typeface="Calibri"/>
              </a:rPr>
              <a:t>Processor)</a:t>
            </a:r>
            <a:endParaRPr sz="1600">
              <a:latin typeface="Calibri"/>
              <a:cs typeface="Calibri"/>
            </a:endParaRPr>
          </a:p>
        </p:txBody>
      </p:sp>
      <p:pic>
        <p:nvPicPr>
          <p:cNvPr id="5" name="object 5"/>
          <p:cNvPicPr/>
          <p:nvPr/>
        </p:nvPicPr>
        <p:blipFill>
          <a:blip r:embed="rId2" cstate="print"/>
          <a:stretch>
            <a:fillRect/>
          </a:stretch>
        </p:blipFill>
        <p:spPr>
          <a:xfrm>
            <a:off x="6100826" y="3027425"/>
            <a:ext cx="3043173" cy="38305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152400"/>
            <a:ext cx="6359525" cy="696595"/>
          </a:xfrm>
          <a:prstGeom prst="rect">
            <a:avLst/>
          </a:prstGeom>
        </p:spPr>
        <p:txBody>
          <a:bodyPr vert="horz" wrap="square" lIns="0" tIns="12700" rIns="0" bIns="0" rtlCol="0">
            <a:spAutoFit/>
          </a:bodyPr>
          <a:lstStyle/>
          <a:p>
            <a:pPr marL="12700">
              <a:lnSpc>
                <a:spcPct val="100000"/>
              </a:lnSpc>
              <a:spcBef>
                <a:spcPts val="100"/>
              </a:spcBef>
            </a:pPr>
            <a:r>
              <a:rPr spc="-15" dirty="0"/>
              <a:t>Architecture</a:t>
            </a:r>
            <a:r>
              <a:rPr spc="-20" dirty="0"/>
              <a:t> </a:t>
            </a:r>
            <a:r>
              <a:rPr dirty="0"/>
              <a:t>&amp;</a:t>
            </a:r>
            <a:r>
              <a:rPr spc="-25" dirty="0"/>
              <a:t> </a:t>
            </a:r>
            <a:r>
              <a:rPr spc="-20" dirty="0"/>
              <a:t>Organization</a:t>
            </a:r>
          </a:p>
        </p:txBody>
      </p:sp>
      <p:sp>
        <p:nvSpPr>
          <p:cNvPr id="3" name="object 3"/>
          <p:cNvSpPr txBox="1"/>
          <p:nvPr/>
        </p:nvSpPr>
        <p:spPr>
          <a:xfrm>
            <a:off x="234943" y="990600"/>
            <a:ext cx="8528057" cy="5847755"/>
          </a:xfrm>
          <a:prstGeom prst="rect">
            <a:avLst/>
          </a:prstGeom>
        </p:spPr>
        <p:txBody>
          <a:bodyPr vert="horz" wrap="square" lIns="0" tIns="12700" rIns="0" bIns="0" rtlCol="0">
            <a:spAutoFit/>
          </a:bodyPr>
          <a:lstStyle/>
          <a:p>
            <a:pPr marL="355600" marR="1591945" indent="-342900" algn="just">
              <a:lnSpc>
                <a:spcPct val="150000"/>
              </a:lnSpc>
              <a:spcBef>
                <a:spcPts val="100"/>
              </a:spcBef>
              <a:buFont typeface="Arial MT"/>
              <a:buChar char="•"/>
              <a:tabLst>
                <a:tab pos="354965" algn="l"/>
                <a:tab pos="355600" algn="l"/>
              </a:tabLst>
            </a:pPr>
            <a:r>
              <a:rPr lang="en-US" sz="2400" b="1" spc="-15" dirty="0" smtClean="0">
                <a:solidFill>
                  <a:srgbClr val="FF0000"/>
                </a:solidFill>
                <a:latin typeface="Times New Roman" panose="02020603050405020304" pitchFamily="18" charset="0"/>
                <a:cs typeface="Times New Roman" panose="02020603050405020304" pitchFamily="18" charset="0"/>
              </a:rPr>
              <a:t>Computer </a:t>
            </a:r>
            <a:r>
              <a:rPr sz="2400" b="1" spc="-15" dirty="0" smtClean="0">
                <a:solidFill>
                  <a:srgbClr val="FF0000"/>
                </a:solidFill>
                <a:latin typeface="Times New Roman" panose="02020603050405020304" pitchFamily="18" charset="0"/>
                <a:cs typeface="Times New Roman" panose="02020603050405020304" pitchFamily="18" charset="0"/>
              </a:rPr>
              <a:t>Architecture </a:t>
            </a:r>
            <a:r>
              <a:rPr sz="2400" dirty="0">
                <a:latin typeface="Times New Roman" panose="02020603050405020304" pitchFamily="18" charset="0"/>
                <a:cs typeface="Times New Roman" panose="02020603050405020304" pitchFamily="18" charset="0"/>
              </a:rPr>
              <a:t>is those </a:t>
            </a:r>
            <a:r>
              <a:rPr sz="2400" b="1" spc="-15" dirty="0">
                <a:latin typeface="Times New Roman" panose="02020603050405020304" pitchFamily="18" charset="0"/>
                <a:cs typeface="Times New Roman" panose="02020603050405020304" pitchFamily="18" charset="0"/>
              </a:rPr>
              <a:t>attributes </a:t>
            </a:r>
            <a:r>
              <a:rPr sz="2400" b="1" spc="-5" dirty="0">
                <a:latin typeface="Times New Roman" panose="02020603050405020304" pitchFamily="18" charset="0"/>
                <a:cs typeface="Times New Roman" panose="02020603050405020304" pitchFamily="18" charset="0"/>
              </a:rPr>
              <a:t>visible </a:t>
            </a:r>
            <a:r>
              <a:rPr sz="2400" b="1" spc="-15" dirty="0" smtClean="0">
                <a:latin typeface="Times New Roman" panose="02020603050405020304" pitchFamily="18" charset="0"/>
                <a:cs typeface="Times New Roman" panose="02020603050405020304" pitchFamily="18" charset="0"/>
              </a:rPr>
              <a:t>to</a:t>
            </a:r>
            <a:r>
              <a:rPr lang="en-US" sz="2400" b="1" spc="-15" dirty="0" smtClean="0">
                <a:latin typeface="Times New Roman" panose="02020603050405020304" pitchFamily="18" charset="0"/>
                <a:cs typeface="Times New Roman" panose="02020603050405020304" pitchFamily="18" charset="0"/>
              </a:rPr>
              <a:t> </a:t>
            </a:r>
            <a:r>
              <a:rPr sz="2400" b="1" dirty="0" smtClean="0">
                <a:latin typeface="Times New Roman" panose="02020603050405020304" pitchFamily="18" charset="0"/>
                <a:cs typeface="Times New Roman" panose="02020603050405020304" pitchFamily="18" charset="0"/>
              </a:rPr>
              <a:t>the </a:t>
            </a:r>
            <a:r>
              <a:rPr sz="2400" b="1" spc="-665" dirty="0" smtClean="0">
                <a:latin typeface="Times New Roman" panose="02020603050405020304" pitchFamily="18" charset="0"/>
                <a:cs typeface="Times New Roman" panose="02020603050405020304" pitchFamily="18" charset="0"/>
              </a:rPr>
              <a:t> </a:t>
            </a:r>
            <a:r>
              <a:rPr sz="2400" b="1" spc="-15" dirty="0" smtClean="0">
                <a:latin typeface="Times New Roman" panose="02020603050405020304" pitchFamily="18" charset="0"/>
                <a:cs typeface="Times New Roman" panose="02020603050405020304" pitchFamily="18" charset="0"/>
              </a:rPr>
              <a:t>programmer</a:t>
            </a:r>
            <a:r>
              <a:rPr lang="en-US" sz="2400" b="1" spc="-15" dirty="0" smtClean="0">
                <a:latin typeface="Times New Roman" panose="02020603050405020304" pitchFamily="18" charset="0"/>
                <a:cs typeface="Times New Roman" panose="02020603050405020304" pitchFamily="18" charset="0"/>
              </a:rPr>
              <a:t>/direct impact on logical execution of a </a:t>
            </a:r>
            <a:r>
              <a:rPr lang="en-US" sz="2400" b="1" spc="-15" dirty="0" err="1" smtClean="0">
                <a:latin typeface="Times New Roman" panose="02020603050405020304" pitchFamily="18" charset="0"/>
                <a:cs typeface="Times New Roman" panose="02020603050405020304" pitchFamily="18" charset="0"/>
              </a:rPr>
              <a:t>pgm</a:t>
            </a:r>
            <a:endParaRPr sz="2400" b="1" dirty="0">
              <a:latin typeface="Times New Roman" panose="02020603050405020304" pitchFamily="18" charset="0"/>
              <a:cs typeface="Times New Roman" panose="02020603050405020304" pitchFamily="18" charset="0"/>
            </a:endParaRPr>
          </a:p>
          <a:p>
            <a:pPr marL="756285" marR="81915" lvl="1" indent="-287020" algn="just">
              <a:lnSpc>
                <a:spcPct val="150000"/>
              </a:lnSpc>
              <a:spcBef>
                <a:spcPts val="705"/>
              </a:spcBef>
              <a:buFont typeface="Arial MT"/>
              <a:buChar char="–"/>
              <a:tabLst>
                <a:tab pos="756920" algn="l"/>
              </a:tabLst>
            </a:pPr>
            <a:r>
              <a:rPr sz="2400" i="1" dirty="0">
                <a:latin typeface="Times New Roman" panose="02020603050405020304" pitchFamily="18" charset="0"/>
                <a:cs typeface="Times New Roman" panose="02020603050405020304" pitchFamily="18" charset="0"/>
              </a:rPr>
              <a:t>Instruction </a:t>
            </a:r>
            <a:r>
              <a:rPr sz="2400" i="1" spc="-5" dirty="0">
                <a:latin typeface="Times New Roman" panose="02020603050405020304" pitchFamily="18" charset="0"/>
                <a:cs typeface="Times New Roman" panose="02020603050405020304" pitchFamily="18" charset="0"/>
              </a:rPr>
              <a:t>set, number </a:t>
            </a:r>
            <a:r>
              <a:rPr sz="2400" i="1" dirty="0">
                <a:latin typeface="Times New Roman" panose="02020603050405020304" pitchFamily="18" charset="0"/>
                <a:cs typeface="Times New Roman" panose="02020603050405020304" pitchFamily="18" charset="0"/>
              </a:rPr>
              <a:t>of </a:t>
            </a:r>
            <a:r>
              <a:rPr sz="2400" i="1" spc="-5" dirty="0">
                <a:latin typeface="Times New Roman" panose="02020603050405020304" pitchFamily="18" charset="0"/>
                <a:cs typeface="Times New Roman" panose="02020603050405020304" pitchFamily="18" charset="0"/>
              </a:rPr>
              <a:t>bits used </a:t>
            </a:r>
            <a:r>
              <a:rPr sz="2400" i="1" spc="-25" dirty="0">
                <a:latin typeface="Times New Roman" panose="02020603050405020304" pitchFamily="18" charset="0"/>
                <a:cs typeface="Times New Roman" panose="02020603050405020304" pitchFamily="18" charset="0"/>
              </a:rPr>
              <a:t>for </a:t>
            </a:r>
            <a:r>
              <a:rPr sz="2400" i="1" spc="-15" dirty="0">
                <a:latin typeface="Times New Roman" panose="02020603050405020304" pitchFamily="18" charset="0"/>
                <a:cs typeface="Times New Roman" panose="02020603050405020304" pitchFamily="18" charset="0"/>
              </a:rPr>
              <a:t>data </a:t>
            </a:r>
            <a:r>
              <a:rPr sz="2400" i="1" spc="-10" dirty="0">
                <a:latin typeface="Times New Roman" panose="02020603050405020304" pitchFamily="18" charset="0"/>
                <a:cs typeface="Times New Roman" panose="02020603050405020304" pitchFamily="18" charset="0"/>
              </a:rPr>
              <a:t>representation, </a:t>
            </a:r>
            <a:r>
              <a:rPr sz="2400" i="1" spc="-575" dirty="0">
                <a:latin typeface="Times New Roman" panose="02020603050405020304" pitchFamily="18" charset="0"/>
                <a:cs typeface="Times New Roman" panose="02020603050405020304" pitchFamily="18" charset="0"/>
              </a:rPr>
              <a:t> </a:t>
            </a:r>
            <a:r>
              <a:rPr sz="2400" i="1" dirty="0">
                <a:latin typeface="Times New Roman" panose="02020603050405020304" pitchFamily="18" charset="0"/>
                <a:cs typeface="Times New Roman" panose="02020603050405020304" pitchFamily="18" charset="0"/>
              </a:rPr>
              <a:t>I/O</a:t>
            </a:r>
            <a:r>
              <a:rPr sz="2400" i="1" spc="-15" dirty="0">
                <a:latin typeface="Times New Roman" panose="02020603050405020304" pitchFamily="18" charset="0"/>
                <a:cs typeface="Times New Roman" panose="02020603050405020304" pitchFamily="18" charset="0"/>
              </a:rPr>
              <a:t> </a:t>
            </a:r>
            <a:r>
              <a:rPr sz="2400" i="1" dirty="0">
                <a:latin typeface="Times New Roman" panose="02020603050405020304" pitchFamily="18" charset="0"/>
                <a:cs typeface="Times New Roman" panose="02020603050405020304" pitchFamily="18" charset="0"/>
              </a:rPr>
              <a:t>mechanisms,</a:t>
            </a:r>
            <a:r>
              <a:rPr sz="2400" i="1" spc="-40" dirty="0">
                <a:latin typeface="Times New Roman" panose="02020603050405020304" pitchFamily="18" charset="0"/>
                <a:cs typeface="Times New Roman" panose="02020603050405020304" pitchFamily="18" charset="0"/>
              </a:rPr>
              <a:t> </a:t>
            </a:r>
            <a:r>
              <a:rPr sz="2400" i="1" spc="-5" dirty="0">
                <a:latin typeface="Times New Roman" panose="02020603050405020304" pitchFamily="18" charset="0"/>
                <a:cs typeface="Times New Roman" panose="02020603050405020304" pitchFamily="18" charset="0"/>
              </a:rPr>
              <a:t>addressing</a:t>
            </a:r>
            <a:r>
              <a:rPr sz="2400" i="1" spc="-35" dirty="0">
                <a:latin typeface="Times New Roman" panose="02020603050405020304" pitchFamily="18" charset="0"/>
                <a:cs typeface="Times New Roman" panose="02020603050405020304" pitchFamily="18" charset="0"/>
              </a:rPr>
              <a:t> </a:t>
            </a:r>
            <a:r>
              <a:rPr sz="2400" i="1" spc="-5" dirty="0" smtClean="0">
                <a:latin typeface="Times New Roman" panose="02020603050405020304" pitchFamily="18" charset="0"/>
                <a:cs typeface="Times New Roman" panose="02020603050405020304" pitchFamily="18" charset="0"/>
              </a:rPr>
              <a:t>techniques</a:t>
            </a:r>
            <a:r>
              <a:rPr lang="en-US" sz="2400" i="1" spc="-5" dirty="0" smtClean="0">
                <a:latin typeface="Times New Roman" panose="02020603050405020304" pitchFamily="18" charset="0"/>
                <a:cs typeface="Times New Roman" panose="02020603050405020304" pitchFamily="18" charset="0"/>
              </a:rPr>
              <a:t>, data types</a:t>
            </a:r>
            <a:endParaRPr sz="2400" i="1" dirty="0">
              <a:latin typeface="Times New Roman" panose="02020603050405020304" pitchFamily="18" charset="0"/>
              <a:cs typeface="Times New Roman" panose="02020603050405020304" pitchFamily="18" charset="0"/>
            </a:endParaRPr>
          </a:p>
          <a:p>
            <a:pPr lvl="1">
              <a:lnSpc>
                <a:spcPct val="150000"/>
              </a:lnSpc>
              <a:spcBef>
                <a:spcPts val="45"/>
              </a:spcBef>
            </a:pPr>
            <a:endParaRPr sz="2400" dirty="0">
              <a:latin typeface="Times New Roman" panose="02020603050405020304" pitchFamily="18" charset="0"/>
              <a:cs typeface="Times New Roman" panose="02020603050405020304" pitchFamily="18" charset="0"/>
            </a:endParaRPr>
          </a:p>
          <a:p>
            <a:pPr marL="355600" indent="-342900" algn="just">
              <a:lnSpc>
                <a:spcPct val="150000"/>
              </a:lnSpc>
              <a:buFont typeface="Arial MT"/>
              <a:buChar char="•"/>
              <a:tabLst>
                <a:tab pos="354965" algn="l"/>
                <a:tab pos="355600" algn="l"/>
              </a:tabLst>
            </a:pPr>
            <a:r>
              <a:rPr lang="en-US" sz="2400" b="1" spc="-15" dirty="0" smtClean="0">
                <a:solidFill>
                  <a:srgbClr val="FF0000"/>
                </a:solidFill>
                <a:latin typeface="Times New Roman" panose="02020603050405020304" pitchFamily="18" charset="0"/>
                <a:cs typeface="Times New Roman" panose="02020603050405020304" pitchFamily="18" charset="0"/>
              </a:rPr>
              <a:t>Computer </a:t>
            </a:r>
            <a:r>
              <a:rPr sz="2400" b="1" spc="-15" dirty="0" smtClean="0">
                <a:solidFill>
                  <a:srgbClr val="FF0000"/>
                </a:solidFill>
                <a:latin typeface="Times New Roman" panose="02020603050405020304" pitchFamily="18" charset="0"/>
                <a:cs typeface="Times New Roman" panose="02020603050405020304" pitchFamily="18" charset="0"/>
              </a:rPr>
              <a:t>Organization</a:t>
            </a:r>
            <a:r>
              <a:rPr lang="en-US" sz="2400" b="1" spc="-20" dirty="0">
                <a:solidFill>
                  <a:srgbClr val="FF0000"/>
                </a:solidFill>
                <a:latin typeface="Times New Roman" panose="02020603050405020304" pitchFamily="18" charset="0"/>
                <a:cs typeface="Times New Roman" panose="02020603050405020304" pitchFamily="18" charset="0"/>
              </a:rPr>
              <a:t> </a:t>
            </a:r>
            <a:r>
              <a:rPr lang="en-US" sz="2400" spc="-5" dirty="0" smtClean="0">
                <a:latin typeface="Times New Roman" panose="02020603050405020304" pitchFamily="18" charset="0"/>
                <a:cs typeface="Times New Roman" panose="02020603050405020304" pitchFamily="18" charset="0"/>
              </a:rPr>
              <a:t>refers</a:t>
            </a:r>
            <a:r>
              <a:rPr lang="en-US" sz="2400" b="1" spc="-5" dirty="0" smtClean="0">
                <a:latin typeface="Times New Roman" panose="02020603050405020304" pitchFamily="18" charset="0"/>
                <a:cs typeface="Times New Roman" panose="02020603050405020304" pitchFamily="18" charset="0"/>
              </a:rPr>
              <a:t> to </a:t>
            </a:r>
            <a:r>
              <a:rPr lang="en-US" sz="2400" b="1" spc="-10" dirty="0" smtClean="0">
                <a:latin typeface="Times New Roman" panose="02020603050405020304" pitchFamily="18" charset="0"/>
                <a:cs typeface="Times New Roman" panose="02020603050405020304" pitchFamily="18" charset="0"/>
              </a:rPr>
              <a:t>operational units and their interconnections</a:t>
            </a:r>
            <a:r>
              <a:rPr lang="en-US" sz="2400" spc="-10" dirty="0" smtClean="0">
                <a:latin typeface="Times New Roman" panose="02020603050405020304" pitchFamily="18" charset="0"/>
                <a:cs typeface="Times New Roman" panose="02020603050405020304" pitchFamily="18" charset="0"/>
              </a:rPr>
              <a:t> that realize the architectural </a:t>
            </a:r>
            <a:r>
              <a:rPr lang="en-US" sz="2400" b="1" spc="-10" dirty="0" smtClean="0">
                <a:latin typeface="Times New Roman" panose="02020603050405020304" pitchFamily="18" charset="0"/>
                <a:cs typeface="Times New Roman" panose="02020603050405020304" pitchFamily="18" charset="0"/>
              </a:rPr>
              <a:t>specifications-how features are implemented</a:t>
            </a:r>
            <a:endParaRPr sz="2400" b="1" dirty="0" smtClean="0">
              <a:latin typeface="Times New Roman" panose="02020603050405020304" pitchFamily="18" charset="0"/>
              <a:cs typeface="Times New Roman" panose="02020603050405020304" pitchFamily="18" charset="0"/>
            </a:endParaRPr>
          </a:p>
          <a:p>
            <a:pPr marL="756285" lvl="1" indent="-287020">
              <a:lnSpc>
                <a:spcPct val="150000"/>
              </a:lnSpc>
              <a:spcBef>
                <a:spcPts val="1639"/>
              </a:spcBef>
              <a:buFont typeface="Arial MT"/>
              <a:buChar char="–"/>
              <a:tabLst>
                <a:tab pos="756920" algn="l"/>
              </a:tabLst>
            </a:pPr>
            <a:r>
              <a:rPr sz="2400" i="1" spc="-10" dirty="0" smtClean="0">
                <a:latin typeface="Times New Roman" panose="02020603050405020304" pitchFamily="18" charset="0"/>
                <a:cs typeface="Times New Roman" panose="02020603050405020304" pitchFamily="18" charset="0"/>
              </a:rPr>
              <a:t>Control </a:t>
            </a:r>
            <a:r>
              <a:rPr sz="2400" i="1" spc="-5" dirty="0">
                <a:latin typeface="Times New Roman" panose="02020603050405020304" pitchFamily="18" charset="0"/>
                <a:cs typeface="Times New Roman" panose="02020603050405020304" pitchFamily="18" charset="0"/>
              </a:rPr>
              <a:t>signals,</a:t>
            </a:r>
            <a:r>
              <a:rPr sz="2400" i="1" spc="-30" dirty="0">
                <a:latin typeface="Times New Roman" panose="02020603050405020304" pitchFamily="18" charset="0"/>
                <a:cs typeface="Times New Roman" panose="02020603050405020304" pitchFamily="18" charset="0"/>
              </a:rPr>
              <a:t> </a:t>
            </a:r>
            <a:r>
              <a:rPr sz="2400" i="1" spc="-10" dirty="0">
                <a:latin typeface="Times New Roman" panose="02020603050405020304" pitchFamily="18" charset="0"/>
                <a:cs typeface="Times New Roman" panose="02020603050405020304" pitchFamily="18" charset="0"/>
              </a:rPr>
              <a:t>interfaces,</a:t>
            </a:r>
            <a:r>
              <a:rPr sz="2400" i="1" spc="-45" dirty="0">
                <a:latin typeface="Times New Roman" panose="02020603050405020304" pitchFamily="18" charset="0"/>
                <a:cs typeface="Times New Roman" panose="02020603050405020304" pitchFamily="18" charset="0"/>
              </a:rPr>
              <a:t> </a:t>
            </a:r>
            <a:r>
              <a:rPr sz="2400" i="1" dirty="0">
                <a:latin typeface="Times New Roman" panose="02020603050405020304" pitchFamily="18" charset="0"/>
                <a:cs typeface="Times New Roman" panose="02020603050405020304" pitchFamily="18" charset="0"/>
              </a:rPr>
              <a:t>memory </a:t>
            </a:r>
            <a:r>
              <a:rPr sz="2400" i="1" spc="-20" dirty="0">
                <a:latin typeface="Times New Roman" panose="02020603050405020304" pitchFamily="18" charset="0"/>
                <a:cs typeface="Times New Roman" panose="02020603050405020304" pitchFamily="18" charset="0"/>
              </a:rPr>
              <a:t>technology</a:t>
            </a:r>
            <a:r>
              <a:rPr sz="2400" i="1" spc="-20" dirty="0" smtClean="0">
                <a:latin typeface="Times New Roman" panose="02020603050405020304" pitchFamily="18" charset="0"/>
                <a:cs typeface="Times New Roman" panose="02020603050405020304" pitchFamily="18" charset="0"/>
              </a:rPr>
              <a:t>.</a:t>
            </a:r>
            <a:endParaRPr sz="2400"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3853" y="457200"/>
            <a:ext cx="7574280" cy="697230"/>
          </a:xfrm>
          <a:prstGeom prst="rect">
            <a:avLst/>
          </a:prstGeom>
        </p:spPr>
        <p:txBody>
          <a:bodyPr vert="horz" wrap="square" lIns="0" tIns="13335" rIns="0" bIns="0" rtlCol="0">
            <a:spAutoFit/>
          </a:bodyPr>
          <a:lstStyle/>
          <a:p>
            <a:pPr marL="12700">
              <a:lnSpc>
                <a:spcPct val="100000"/>
              </a:lnSpc>
              <a:spcBef>
                <a:spcPts val="105"/>
              </a:spcBef>
            </a:pPr>
            <a:r>
              <a:rPr b="1" dirty="0">
                <a:latin typeface="Calibri"/>
                <a:cs typeface="Calibri"/>
              </a:rPr>
              <a:t>Functions</a:t>
            </a:r>
            <a:r>
              <a:rPr b="1" spc="-25" dirty="0">
                <a:latin typeface="Calibri"/>
                <a:cs typeface="Calibri"/>
              </a:rPr>
              <a:t> </a:t>
            </a:r>
            <a:r>
              <a:rPr b="1" dirty="0">
                <a:latin typeface="Calibri"/>
                <a:cs typeface="Calibri"/>
              </a:rPr>
              <a:t>of</a:t>
            </a:r>
            <a:r>
              <a:rPr b="1" spc="-5" dirty="0">
                <a:latin typeface="Calibri"/>
                <a:cs typeface="Calibri"/>
              </a:rPr>
              <a:t> </a:t>
            </a:r>
            <a:r>
              <a:rPr b="1" dirty="0">
                <a:latin typeface="Calibri"/>
                <a:cs typeface="Calibri"/>
              </a:rPr>
              <a:t>Buses in</a:t>
            </a:r>
            <a:r>
              <a:rPr b="1" spc="-15" dirty="0">
                <a:latin typeface="Calibri"/>
                <a:cs typeface="Calibri"/>
              </a:rPr>
              <a:t> Computers</a:t>
            </a:r>
          </a:p>
        </p:txBody>
      </p:sp>
      <p:sp>
        <p:nvSpPr>
          <p:cNvPr id="3" name="object 3"/>
          <p:cNvSpPr txBox="1"/>
          <p:nvPr/>
        </p:nvSpPr>
        <p:spPr>
          <a:xfrm>
            <a:off x="578916" y="1227785"/>
            <a:ext cx="7844155" cy="112082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0000"/>
                </a:solidFill>
                <a:latin typeface="Calibri"/>
                <a:cs typeface="Calibri"/>
              </a:rPr>
              <a:t>Data</a:t>
            </a:r>
            <a:r>
              <a:rPr sz="2400" b="1" spc="5" dirty="0">
                <a:solidFill>
                  <a:srgbClr val="FF0000"/>
                </a:solidFill>
                <a:latin typeface="Calibri"/>
                <a:cs typeface="Calibri"/>
              </a:rPr>
              <a:t> </a:t>
            </a:r>
            <a:r>
              <a:rPr sz="2400" b="1" spc="-5" dirty="0">
                <a:solidFill>
                  <a:srgbClr val="FF0000"/>
                </a:solidFill>
                <a:latin typeface="Calibri"/>
                <a:cs typeface="Calibri"/>
              </a:rPr>
              <a:t>sharing </a:t>
            </a:r>
            <a:r>
              <a:rPr sz="2400" b="1" dirty="0">
                <a:latin typeface="Calibri"/>
                <a:cs typeface="Calibri"/>
              </a:rPr>
              <a:t>-</a:t>
            </a:r>
            <a:r>
              <a:rPr sz="2400" b="1" spc="65" dirty="0">
                <a:latin typeface="Calibri"/>
                <a:cs typeface="Calibri"/>
              </a:rPr>
              <a:t> </a:t>
            </a:r>
            <a:r>
              <a:rPr sz="2400" spc="-10" dirty="0" smtClean="0">
                <a:latin typeface="Times New Roman" panose="02020603050405020304" pitchFamily="18" charset="0"/>
                <a:cs typeface="Times New Roman" panose="02020603050405020304" pitchFamily="18" charset="0"/>
              </a:rPr>
              <a:t>Serial/Parallel</a:t>
            </a:r>
            <a:r>
              <a:rPr lang="en-US" sz="2400" spc="-10" dirty="0" smtClean="0">
                <a:latin typeface="Times New Roman" panose="02020603050405020304" pitchFamily="18" charset="0"/>
                <a:cs typeface="Times New Roman" panose="02020603050405020304" pitchFamily="18" charset="0"/>
              </a:rPr>
              <a:t> transmission</a:t>
            </a:r>
            <a:r>
              <a:rPr sz="2400" spc="-10" dirty="0" smtClean="0">
                <a:latin typeface="Times New Roman" panose="02020603050405020304" pitchFamily="18" charset="0"/>
                <a:cs typeface="Times New Roman" panose="02020603050405020304" pitchFamily="18" charset="0"/>
              </a:rPr>
              <a:t>,</a:t>
            </a:r>
            <a:r>
              <a:rPr sz="2400" dirty="0" smtClean="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8-bit, 16-bit, 32-bit </a:t>
            </a:r>
            <a:r>
              <a:rPr sz="2400" spc="-10" dirty="0">
                <a:latin typeface="Times New Roman" panose="02020603050405020304" pitchFamily="18" charset="0"/>
                <a:cs typeface="Times New Roman" panose="02020603050405020304" pitchFamily="18" charset="0"/>
              </a:rPr>
              <a:t>or even</a:t>
            </a:r>
            <a:r>
              <a:rPr sz="2400" spc="10" dirty="0">
                <a:latin typeface="Times New Roman" panose="02020603050405020304" pitchFamily="18" charset="0"/>
                <a:cs typeface="Times New Roman" panose="02020603050405020304" pitchFamily="18" charset="0"/>
              </a:rPr>
              <a:t> </a:t>
            </a:r>
            <a:r>
              <a:rPr sz="2400" spc="-5" dirty="0" smtClean="0">
                <a:latin typeface="Times New Roman" panose="02020603050405020304" pitchFamily="18" charset="0"/>
                <a:cs typeface="Times New Roman" panose="02020603050405020304" pitchFamily="18" charset="0"/>
              </a:rPr>
              <a:t>64-bit</a:t>
            </a:r>
            <a:r>
              <a:rPr lang="en-US" sz="2400" spc="-5" dirty="0" smtClean="0">
                <a:latin typeface="Times New Roman" panose="02020603050405020304" pitchFamily="18" charset="0"/>
                <a:cs typeface="Times New Roman" panose="02020603050405020304" pitchFamily="18" charset="0"/>
              </a:rPr>
              <a:t> buses.</a:t>
            </a:r>
            <a:endParaRPr sz="2400" dirty="0">
              <a:latin typeface="Times New Roman" panose="02020603050405020304" pitchFamily="18" charset="0"/>
              <a:cs typeface="Times New Roman" panose="02020603050405020304" pitchFamily="18" charset="0"/>
            </a:endParaRPr>
          </a:p>
          <a:p>
            <a:pPr marL="1841500">
              <a:lnSpc>
                <a:spcPct val="100000"/>
              </a:lnSpc>
            </a:pPr>
            <a:endParaRPr sz="24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578916" y="2032761"/>
            <a:ext cx="158369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0000"/>
                </a:solidFill>
                <a:latin typeface="Calibri"/>
                <a:cs typeface="Calibri"/>
              </a:rPr>
              <a:t>Addressing</a:t>
            </a:r>
            <a:r>
              <a:rPr sz="2400" b="1" spc="-80" dirty="0">
                <a:solidFill>
                  <a:srgbClr val="FF0000"/>
                </a:solidFill>
                <a:latin typeface="Calibri"/>
                <a:cs typeface="Calibri"/>
              </a:rPr>
              <a:t> </a:t>
            </a:r>
            <a:r>
              <a:rPr sz="2400" dirty="0">
                <a:latin typeface="Calibri"/>
                <a:cs typeface="Calibri"/>
              </a:rPr>
              <a:t>-</a:t>
            </a:r>
          </a:p>
        </p:txBody>
      </p:sp>
      <p:sp>
        <p:nvSpPr>
          <p:cNvPr id="5" name="object 5"/>
          <p:cNvSpPr txBox="1"/>
          <p:nvPr/>
        </p:nvSpPr>
        <p:spPr>
          <a:xfrm>
            <a:off x="2408047" y="2050636"/>
            <a:ext cx="5848350" cy="23672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Times New Roman" panose="02020603050405020304" pitchFamily="18" charset="0"/>
                <a:cs typeface="Times New Roman" panose="02020603050405020304" pitchFamily="18" charset="0"/>
              </a:rPr>
              <a:t>A </a:t>
            </a:r>
            <a:r>
              <a:rPr sz="2400" spc="-5" dirty="0">
                <a:latin typeface="Times New Roman" panose="02020603050405020304" pitchFamily="18" charset="0"/>
                <a:cs typeface="Times New Roman" panose="02020603050405020304" pitchFamily="18" charset="0"/>
              </a:rPr>
              <a:t>bus has address </a:t>
            </a:r>
            <a:r>
              <a:rPr sz="2400" dirty="0">
                <a:latin typeface="Times New Roman" panose="02020603050405020304" pitchFamily="18" charset="0"/>
                <a:cs typeface="Times New Roman" panose="02020603050405020304" pitchFamily="18" charset="0"/>
              </a:rPr>
              <a:t>lines which </a:t>
            </a:r>
            <a:r>
              <a:rPr sz="2400" spc="-10" dirty="0">
                <a:latin typeface="Times New Roman" panose="02020603050405020304" pitchFamily="18" charset="0"/>
                <a:cs typeface="Times New Roman" panose="02020603050405020304" pitchFamily="18" charset="0"/>
              </a:rPr>
              <a:t>allows </a:t>
            </a:r>
            <a:r>
              <a:rPr sz="2400" b="1" spc="-15" dirty="0">
                <a:latin typeface="Times New Roman" panose="02020603050405020304" pitchFamily="18" charset="0"/>
                <a:cs typeface="Times New Roman" panose="02020603050405020304" pitchFamily="18" charset="0"/>
              </a:rPr>
              <a:t>data to </a:t>
            </a:r>
            <a:r>
              <a:rPr sz="2400" b="1" spc="-5" dirty="0">
                <a:latin typeface="Times New Roman" panose="02020603050405020304" pitchFamily="18" charset="0"/>
                <a:cs typeface="Times New Roman" panose="02020603050405020304" pitchFamily="18" charset="0"/>
              </a:rPr>
              <a:t>be </a:t>
            </a:r>
            <a:r>
              <a:rPr sz="2400" b="1" spc="-530"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sent</a:t>
            </a:r>
            <a:r>
              <a:rPr sz="2400" b="1" spc="-5" dirty="0">
                <a:latin typeface="Times New Roman" panose="02020603050405020304" pitchFamily="18" charset="0"/>
                <a:cs typeface="Times New Roman" panose="02020603050405020304" pitchFamily="18" charset="0"/>
              </a:rPr>
              <a:t> </a:t>
            </a:r>
            <a:r>
              <a:rPr sz="2400" b="1" spc="-15" dirty="0">
                <a:latin typeface="Times New Roman" panose="02020603050405020304" pitchFamily="18" charset="0"/>
                <a:cs typeface="Times New Roman" panose="02020603050405020304" pitchFamily="18" charset="0"/>
              </a:rPr>
              <a:t>to</a:t>
            </a:r>
            <a:r>
              <a:rPr sz="2400" b="1" spc="-10" dirty="0">
                <a:latin typeface="Times New Roman" panose="02020603050405020304" pitchFamily="18" charset="0"/>
                <a:cs typeface="Times New Roman" panose="02020603050405020304" pitchFamily="18" charset="0"/>
              </a:rPr>
              <a:t> or</a:t>
            </a:r>
            <a:r>
              <a:rPr sz="2400" b="1" spc="-20" dirty="0">
                <a:latin typeface="Times New Roman" panose="02020603050405020304" pitchFamily="18" charset="0"/>
                <a:cs typeface="Times New Roman" panose="02020603050405020304" pitchFamily="18" charset="0"/>
              </a:rPr>
              <a:t> </a:t>
            </a:r>
            <a:r>
              <a:rPr sz="2400" b="1" spc="-15" dirty="0">
                <a:latin typeface="Times New Roman" panose="02020603050405020304" pitchFamily="18" charset="0"/>
                <a:cs typeface="Times New Roman" panose="02020603050405020304" pitchFamily="18" charset="0"/>
              </a:rPr>
              <a:t>from</a:t>
            </a:r>
            <a:r>
              <a:rPr sz="2400" b="1" spc="-1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specific</a:t>
            </a:r>
            <a:r>
              <a:rPr sz="2400" b="1" spc="-20" dirty="0">
                <a:latin typeface="Times New Roman" panose="02020603050405020304" pitchFamily="18" charset="0"/>
                <a:cs typeface="Times New Roman" panose="02020603050405020304" pitchFamily="18" charset="0"/>
              </a:rPr>
              <a:t> </a:t>
            </a:r>
            <a:r>
              <a:rPr sz="2400" b="1" dirty="0">
                <a:latin typeface="Times New Roman" panose="02020603050405020304" pitchFamily="18" charset="0"/>
                <a:cs typeface="Times New Roman" panose="02020603050405020304" pitchFamily="18" charset="0"/>
              </a:rPr>
              <a:t>memory</a:t>
            </a:r>
            <a:r>
              <a:rPr sz="2400" b="1" spc="-2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locations</a:t>
            </a:r>
            <a:r>
              <a:rPr sz="2400" spc="-5" dirty="0">
                <a:latin typeface="Times New Roman" panose="02020603050405020304" pitchFamily="18" charset="0"/>
                <a:cs typeface="Times New Roman" panose="02020603050405020304" pitchFamily="18" charset="0"/>
              </a:rPr>
              <a:t>.</a:t>
            </a:r>
            <a:endParaRPr sz="2400" dirty="0">
              <a:latin typeface="Times New Roman" panose="02020603050405020304" pitchFamily="18" charset="0"/>
              <a:cs typeface="Times New Roman" panose="02020603050405020304" pitchFamily="18" charset="0"/>
            </a:endParaRPr>
          </a:p>
          <a:p>
            <a:pPr marL="12700" marR="448309">
              <a:lnSpc>
                <a:spcPct val="100000"/>
              </a:lnSpc>
              <a:spcBef>
                <a:spcPts val="580"/>
              </a:spcBef>
              <a:tabLst>
                <a:tab pos="1448435" algn="l"/>
              </a:tabLst>
            </a:pPr>
            <a:r>
              <a:rPr sz="2400" dirty="0">
                <a:latin typeface="Times New Roman" panose="02020603050405020304" pitchFamily="18" charset="0"/>
                <a:cs typeface="Times New Roman" panose="02020603050405020304" pitchFamily="18" charset="0"/>
              </a:rPr>
              <a:t>A</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bus</a:t>
            </a:r>
            <a:r>
              <a:rPr sz="240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supplies</a:t>
            </a:r>
            <a:r>
              <a:rPr sz="2400" b="1" spc="-10" dirty="0">
                <a:latin typeface="Times New Roman" panose="02020603050405020304" pitchFamily="18" charset="0"/>
                <a:cs typeface="Times New Roman" panose="02020603050405020304" pitchFamily="18" charset="0"/>
              </a:rPr>
              <a:t> </a:t>
            </a:r>
            <a:r>
              <a:rPr sz="2400" b="1" spc="-15" dirty="0">
                <a:latin typeface="Times New Roman" panose="02020603050405020304" pitchFamily="18" charset="0"/>
                <a:cs typeface="Times New Roman" panose="02020603050405020304" pitchFamily="18" charset="0"/>
              </a:rPr>
              <a:t>power</a:t>
            </a:r>
            <a:r>
              <a:rPr sz="2400" b="1"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to various</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peripherals </a:t>
            </a:r>
            <a:r>
              <a:rPr sz="2400" spc="-53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connected	</a:t>
            </a:r>
            <a:r>
              <a:rPr sz="2400" spc="-15" dirty="0">
                <a:latin typeface="Times New Roman" panose="02020603050405020304" pitchFamily="18" charset="0"/>
                <a:cs typeface="Times New Roman" panose="02020603050405020304" pitchFamily="18" charset="0"/>
              </a:rPr>
              <a:t>to</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it.</a:t>
            </a:r>
            <a:endParaRPr sz="2400" dirty="0">
              <a:latin typeface="Times New Roman" panose="02020603050405020304" pitchFamily="18" charset="0"/>
              <a:cs typeface="Times New Roman" panose="02020603050405020304" pitchFamily="18" charset="0"/>
            </a:endParaRPr>
          </a:p>
          <a:p>
            <a:pPr marL="12700" marR="724535">
              <a:lnSpc>
                <a:spcPct val="100000"/>
              </a:lnSpc>
              <a:spcBef>
                <a:spcPts val="575"/>
              </a:spcBef>
            </a:pPr>
            <a:r>
              <a:rPr sz="2400" spc="-20" dirty="0">
                <a:latin typeface="Times New Roman" panose="02020603050405020304" pitchFamily="18" charset="0"/>
                <a:cs typeface="Times New Roman" panose="02020603050405020304" pitchFamily="18" charset="0"/>
              </a:rPr>
              <a:t>System </a:t>
            </a:r>
            <a:r>
              <a:rPr sz="2400" spc="-10" dirty="0">
                <a:latin typeface="Times New Roman" panose="02020603050405020304" pitchFamily="18" charset="0"/>
                <a:cs typeface="Times New Roman" panose="02020603050405020304" pitchFamily="18" charset="0"/>
              </a:rPr>
              <a:t>clock</a:t>
            </a:r>
            <a:r>
              <a:rPr sz="2400" b="1" spc="-10" dirty="0">
                <a:latin typeface="Times New Roman" panose="02020603050405020304" pitchFamily="18" charset="0"/>
                <a:cs typeface="Times New Roman" panose="02020603050405020304" pitchFamily="18" charset="0"/>
              </a:rPr>
              <a:t>-</a:t>
            </a:r>
            <a:r>
              <a:rPr sz="2400" spc="-10" dirty="0">
                <a:latin typeface="Times New Roman" panose="02020603050405020304" pitchFamily="18" charset="0"/>
                <a:cs typeface="Times New Roman" panose="02020603050405020304" pitchFamily="18" charset="0"/>
              </a:rPr>
              <a:t>synchronize </a:t>
            </a:r>
            <a:r>
              <a:rPr sz="2400" dirty="0">
                <a:latin typeface="Times New Roman" panose="02020603050405020304" pitchFamily="18" charset="0"/>
                <a:cs typeface="Times New Roman" panose="02020603050405020304" pitchFamily="18" charset="0"/>
              </a:rPr>
              <a:t>the </a:t>
            </a:r>
            <a:r>
              <a:rPr sz="2400" spc="-5" dirty="0">
                <a:latin typeface="Times New Roman" panose="02020603050405020304" pitchFamily="18" charset="0"/>
                <a:cs typeface="Times New Roman" panose="02020603050405020304" pitchFamily="18" charset="0"/>
              </a:rPr>
              <a:t>peripherals </a:t>
            </a:r>
            <a:r>
              <a:rPr sz="2400" spc="-53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attached</a:t>
            </a:r>
            <a:r>
              <a:rPr sz="2400" spc="-3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to</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it</a:t>
            </a:r>
            <a:r>
              <a:rPr sz="2400" spc="-3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with</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2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rest</a:t>
            </a:r>
            <a:r>
              <a:rPr sz="2400" spc="-5" dirty="0">
                <a:latin typeface="Times New Roman" panose="02020603050405020304" pitchFamily="18" charset="0"/>
                <a:cs typeface="Times New Roman" panose="02020603050405020304" pitchFamily="18" charset="0"/>
              </a:rPr>
              <a:t> of</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system.</a:t>
            </a:r>
            <a:endParaRPr sz="24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578916" y="2837815"/>
            <a:ext cx="99441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0000"/>
                </a:solidFill>
                <a:latin typeface="Calibri"/>
                <a:cs typeface="Calibri"/>
              </a:rPr>
              <a:t>Power</a:t>
            </a:r>
            <a:r>
              <a:rPr sz="2400" b="1" spc="-90" dirty="0">
                <a:solidFill>
                  <a:srgbClr val="FF0000"/>
                </a:solidFill>
                <a:latin typeface="Calibri"/>
                <a:cs typeface="Calibri"/>
              </a:rPr>
              <a:t> </a:t>
            </a:r>
            <a:r>
              <a:rPr sz="2400" dirty="0">
                <a:latin typeface="Calibri"/>
                <a:cs typeface="Calibri"/>
              </a:rPr>
              <a:t>-</a:t>
            </a:r>
            <a:endParaRPr sz="2400">
              <a:latin typeface="Calibri"/>
              <a:cs typeface="Calibri"/>
            </a:endParaRPr>
          </a:p>
        </p:txBody>
      </p:sp>
      <p:sp>
        <p:nvSpPr>
          <p:cNvPr id="7" name="object 7"/>
          <p:cNvSpPr txBox="1"/>
          <p:nvPr/>
        </p:nvSpPr>
        <p:spPr>
          <a:xfrm>
            <a:off x="578916" y="3642486"/>
            <a:ext cx="1042669"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0000"/>
                </a:solidFill>
                <a:latin typeface="Calibri"/>
                <a:cs typeface="Calibri"/>
              </a:rPr>
              <a:t>Timing</a:t>
            </a:r>
            <a:r>
              <a:rPr sz="2400" b="1" spc="-95" dirty="0">
                <a:solidFill>
                  <a:srgbClr val="FF0000"/>
                </a:solidFill>
                <a:latin typeface="Calibri"/>
                <a:cs typeface="Calibri"/>
              </a:rPr>
              <a:t> </a:t>
            </a:r>
            <a:r>
              <a:rPr sz="2400" dirty="0">
                <a:latin typeface="Calibri"/>
                <a:cs typeface="Calibri"/>
              </a:rPr>
              <a:t>-</a:t>
            </a:r>
            <a:endParaRPr sz="2400">
              <a:latin typeface="Calibri"/>
              <a:cs typeface="Calibri"/>
            </a:endParaRPr>
          </a:p>
        </p:txBody>
      </p:sp>
      <p:sp>
        <p:nvSpPr>
          <p:cNvPr id="8" name="object 8"/>
          <p:cNvSpPr txBox="1"/>
          <p:nvPr/>
        </p:nvSpPr>
        <p:spPr>
          <a:xfrm>
            <a:off x="578916" y="4376933"/>
            <a:ext cx="7851140" cy="1059180"/>
          </a:xfrm>
          <a:prstGeom prst="rect">
            <a:avLst/>
          </a:prstGeom>
        </p:spPr>
        <p:txBody>
          <a:bodyPr vert="horz" wrap="square" lIns="0" tIns="209550" rIns="0" bIns="0" rtlCol="0">
            <a:spAutoFit/>
          </a:bodyPr>
          <a:lstStyle/>
          <a:p>
            <a:pPr marL="12700">
              <a:lnSpc>
                <a:spcPct val="100000"/>
              </a:lnSpc>
              <a:spcBef>
                <a:spcPts val="1650"/>
              </a:spcBef>
            </a:pPr>
            <a:r>
              <a:rPr sz="2400" spc="-5" dirty="0">
                <a:latin typeface="Calibri"/>
                <a:cs typeface="Calibri"/>
              </a:rPr>
              <a:t>Eg</a:t>
            </a:r>
            <a:r>
              <a:rPr sz="2000" spc="-5" dirty="0">
                <a:latin typeface="Calibri"/>
                <a:cs typeface="Calibri"/>
              </a:rPr>
              <a:t>:</a:t>
            </a:r>
            <a:r>
              <a:rPr sz="2000" dirty="0">
                <a:latin typeface="Calibri"/>
                <a:cs typeface="Calibri"/>
              </a:rPr>
              <a:t> </a:t>
            </a:r>
            <a:r>
              <a:rPr sz="2000" spc="-5" dirty="0">
                <a:latin typeface="Calibri"/>
                <a:cs typeface="Calibri"/>
              </a:rPr>
              <a:t>The</a:t>
            </a:r>
            <a:r>
              <a:rPr sz="2000" dirty="0">
                <a:latin typeface="Calibri"/>
                <a:cs typeface="Calibri"/>
              </a:rPr>
              <a:t> </a:t>
            </a:r>
            <a:r>
              <a:rPr sz="2000" spc="-10" dirty="0">
                <a:latin typeface="Calibri"/>
                <a:cs typeface="Calibri"/>
              </a:rPr>
              <a:t>expansion </a:t>
            </a:r>
            <a:r>
              <a:rPr sz="2000" dirty="0">
                <a:latin typeface="Calibri"/>
                <a:cs typeface="Calibri"/>
              </a:rPr>
              <a:t>bus</a:t>
            </a:r>
            <a:r>
              <a:rPr sz="2000" spc="-10" dirty="0">
                <a:latin typeface="Calibri"/>
                <a:cs typeface="Calibri"/>
              </a:rPr>
              <a:t> facilitates</a:t>
            </a:r>
            <a:r>
              <a:rPr sz="2000" spc="30" dirty="0">
                <a:latin typeface="Calibri"/>
                <a:cs typeface="Calibri"/>
              </a:rPr>
              <a:t> </a:t>
            </a:r>
            <a:r>
              <a:rPr sz="2000" spc="-10" dirty="0">
                <a:latin typeface="Calibri"/>
                <a:cs typeface="Calibri"/>
              </a:rPr>
              <a:t>easy</a:t>
            </a:r>
            <a:r>
              <a:rPr sz="2000" spc="10" dirty="0">
                <a:latin typeface="Calibri"/>
                <a:cs typeface="Calibri"/>
              </a:rPr>
              <a:t> </a:t>
            </a:r>
            <a:r>
              <a:rPr sz="2000" dirty="0">
                <a:latin typeface="Calibri"/>
                <a:cs typeface="Calibri"/>
              </a:rPr>
              <a:t>connection</a:t>
            </a:r>
            <a:r>
              <a:rPr sz="2000" spc="-20" dirty="0">
                <a:latin typeface="Calibri"/>
                <a:cs typeface="Calibri"/>
              </a:rPr>
              <a:t> </a:t>
            </a:r>
            <a:r>
              <a:rPr sz="2000" spc="-5" dirty="0">
                <a:latin typeface="Calibri"/>
                <a:cs typeface="Calibri"/>
              </a:rPr>
              <a:t>of </a:t>
            </a:r>
            <a:r>
              <a:rPr sz="2000" spc="-10" dirty="0">
                <a:latin typeface="Calibri"/>
                <a:cs typeface="Calibri"/>
              </a:rPr>
              <a:t>more </a:t>
            </a:r>
            <a:r>
              <a:rPr sz="2000" spc="-5" dirty="0">
                <a:latin typeface="Calibri"/>
                <a:cs typeface="Calibri"/>
              </a:rPr>
              <a:t>or</a:t>
            </a:r>
            <a:r>
              <a:rPr sz="2000" dirty="0">
                <a:latin typeface="Calibri"/>
                <a:cs typeface="Calibri"/>
              </a:rPr>
              <a:t> </a:t>
            </a:r>
            <a:r>
              <a:rPr sz="2000" spc="-5" dirty="0">
                <a:latin typeface="Calibri"/>
                <a:cs typeface="Calibri"/>
              </a:rPr>
              <a:t>additional</a:t>
            </a:r>
            <a:endParaRPr sz="2000">
              <a:latin typeface="Calibri"/>
              <a:cs typeface="Calibri"/>
            </a:endParaRPr>
          </a:p>
          <a:p>
            <a:pPr marL="355600">
              <a:lnSpc>
                <a:spcPct val="100000"/>
              </a:lnSpc>
              <a:spcBef>
                <a:spcPts val="1300"/>
              </a:spcBef>
            </a:pPr>
            <a:r>
              <a:rPr sz="2000" spc="-5" dirty="0">
                <a:latin typeface="Calibri"/>
                <a:cs typeface="Calibri"/>
              </a:rPr>
              <a:t>components</a:t>
            </a:r>
            <a:r>
              <a:rPr sz="2000" spc="-25" dirty="0">
                <a:latin typeface="Calibri"/>
                <a:cs typeface="Calibri"/>
              </a:rPr>
              <a:t> </a:t>
            </a:r>
            <a:r>
              <a:rPr sz="2000" dirty="0">
                <a:latin typeface="Calibri"/>
                <a:cs typeface="Calibri"/>
              </a:rPr>
              <a:t>and </a:t>
            </a:r>
            <a:r>
              <a:rPr sz="2000" spc="-5" dirty="0">
                <a:latin typeface="Calibri"/>
                <a:cs typeface="Calibri"/>
              </a:rPr>
              <a:t>devices</a:t>
            </a:r>
            <a:r>
              <a:rPr sz="2000" dirty="0">
                <a:latin typeface="Calibri"/>
                <a:cs typeface="Calibri"/>
              </a:rPr>
              <a:t> on</a:t>
            </a:r>
            <a:r>
              <a:rPr sz="2000" spc="-10" dirty="0">
                <a:latin typeface="Calibri"/>
                <a:cs typeface="Calibri"/>
              </a:rPr>
              <a:t> </a:t>
            </a:r>
            <a:r>
              <a:rPr sz="2000" dirty="0">
                <a:latin typeface="Calibri"/>
                <a:cs typeface="Calibri"/>
              </a:rPr>
              <a:t>a</a:t>
            </a:r>
            <a:r>
              <a:rPr sz="2000" spc="-5" dirty="0">
                <a:latin typeface="Calibri"/>
                <a:cs typeface="Calibri"/>
              </a:rPr>
              <a:t> computer</a:t>
            </a:r>
            <a:r>
              <a:rPr sz="2000" spc="-20" dirty="0">
                <a:latin typeface="Calibri"/>
                <a:cs typeface="Calibri"/>
              </a:rPr>
              <a:t> </a:t>
            </a:r>
            <a:r>
              <a:rPr sz="2000" spc="-5" dirty="0">
                <a:latin typeface="Calibri"/>
                <a:cs typeface="Calibri"/>
              </a:rPr>
              <a:t>such</a:t>
            </a:r>
            <a:r>
              <a:rPr sz="2000" dirty="0">
                <a:latin typeface="Calibri"/>
                <a:cs typeface="Calibri"/>
              </a:rPr>
              <a:t> </a:t>
            </a:r>
            <a:r>
              <a:rPr sz="2000" spc="-5" dirty="0">
                <a:latin typeface="Calibri"/>
                <a:cs typeface="Calibri"/>
              </a:rPr>
              <a:t>as</a:t>
            </a:r>
            <a:r>
              <a:rPr sz="2000" dirty="0">
                <a:latin typeface="Calibri"/>
                <a:cs typeface="Calibri"/>
              </a:rPr>
              <a:t> a</a:t>
            </a:r>
            <a:r>
              <a:rPr sz="2000" spc="5" dirty="0">
                <a:latin typeface="Calibri"/>
                <a:cs typeface="Calibri"/>
              </a:rPr>
              <a:t> </a:t>
            </a:r>
            <a:r>
              <a:rPr sz="2000" dirty="0">
                <a:latin typeface="Calibri"/>
                <a:cs typeface="Calibri"/>
              </a:rPr>
              <a:t>TV </a:t>
            </a:r>
            <a:r>
              <a:rPr sz="2000" spc="-10" dirty="0">
                <a:latin typeface="Calibri"/>
                <a:cs typeface="Calibri"/>
              </a:rPr>
              <a:t>card</a:t>
            </a:r>
            <a:r>
              <a:rPr sz="2000" spc="-20" dirty="0">
                <a:latin typeface="Calibri"/>
                <a:cs typeface="Calibri"/>
              </a:rPr>
              <a:t> </a:t>
            </a:r>
            <a:r>
              <a:rPr sz="2000" dirty="0">
                <a:latin typeface="Calibri"/>
                <a:cs typeface="Calibri"/>
              </a:rPr>
              <a:t>or</a:t>
            </a:r>
            <a:r>
              <a:rPr sz="2000" spc="-5" dirty="0">
                <a:latin typeface="Calibri"/>
                <a:cs typeface="Calibri"/>
              </a:rPr>
              <a:t> sound</a:t>
            </a:r>
            <a:r>
              <a:rPr sz="2000" spc="-20" dirty="0">
                <a:latin typeface="Calibri"/>
                <a:cs typeface="Calibri"/>
              </a:rPr>
              <a:t> </a:t>
            </a:r>
            <a:r>
              <a:rPr sz="2000" spc="-10" dirty="0">
                <a:latin typeface="Calibri"/>
                <a:cs typeface="Calibri"/>
              </a:rPr>
              <a:t>card.</a:t>
            </a:r>
            <a:endParaRPr sz="20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30276"/>
            <a:ext cx="8855029" cy="551967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467600" cy="731838"/>
          </a:xfrm>
        </p:spPr>
        <p:txBody>
          <a:bodyPr/>
          <a:lstStyle/>
          <a:p>
            <a:pPr algn="ctr"/>
            <a:r>
              <a:rPr lang="en-IN" b="1" dirty="0"/>
              <a:t>Bus Structure</a:t>
            </a:r>
            <a:endParaRPr lang="en-IN" dirty="0"/>
          </a:p>
        </p:txBody>
      </p:sp>
      <p:sp>
        <p:nvSpPr>
          <p:cNvPr id="3" name="Content Placeholder 2"/>
          <p:cNvSpPr>
            <a:spLocks noGrp="1"/>
          </p:cNvSpPr>
          <p:nvPr>
            <p:ph sz="quarter" idx="1"/>
          </p:nvPr>
        </p:nvSpPr>
        <p:spPr>
          <a:xfrm>
            <a:off x="457200" y="1143000"/>
            <a:ext cx="7467600" cy="5330952"/>
          </a:xfrm>
        </p:spPr>
        <p:txBody>
          <a:bodyPr/>
          <a:lstStyle/>
          <a:p>
            <a:pPr algn="just"/>
            <a:r>
              <a:rPr lang="en-US" dirty="0">
                <a:latin typeface="Times New Roman" panose="02020603050405020304" pitchFamily="18" charset="0"/>
                <a:cs typeface="Times New Roman" panose="02020603050405020304" pitchFamily="18" charset="0"/>
              </a:rPr>
              <a:t>A system bus consists, typically, of from about 50 to hundreds of separate </a:t>
            </a:r>
            <a:r>
              <a:rPr lang="en-US" dirty="0" smtClean="0">
                <a:latin typeface="Times New Roman" panose="02020603050405020304" pitchFamily="18" charset="0"/>
                <a:cs typeface="Times New Roman" panose="02020603050405020304" pitchFamily="18" charset="0"/>
              </a:rPr>
              <a:t>lines</a:t>
            </a:r>
          </a:p>
          <a:p>
            <a:pPr algn="just"/>
            <a:r>
              <a:rPr lang="en-US" dirty="0">
                <a:latin typeface="Times New Roman" panose="02020603050405020304" pitchFamily="18" charset="0"/>
                <a:cs typeface="Times New Roman" panose="02020603050405020304" pitchFamily="18" charset="0"/>
              </a:rPr>
              <a:t>lines can be classified into three functional </a:t>
            </a:r>
            <a:r>
              <a:rPr lang="en-US" dirty="0" smtClean="0">
                <a:latin typeface="Times New Roman" panose="02020603050405020304" pitchFamily="18" charset="0"/>
                <a:cs typeface="Times New Roman" panose="02020603050405020304" pitchFamily="18" charset="0"/>
              </a:rPr>
              <a:t>groups: </a:t>
            </a:r>
            <a:r>
              <a:rPr lang="en-US" b="1" dirty="0">
                <a:latin typeface="Times New Roman" panose="02020603050405020304" pitchFamily="18" charset="0"/>
                <a:cs typeface="Times New Roman" panose="02020603050405020304" pitchFamily="18" charset="0"/>
              </a:rPr>
              <a:t>data, address, and control lines.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0961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304800"/>
            <a:ext cx="2686685" cy="475130"/>
          </a:xfrm>
          <a:prstGeom prst="rect">
            <a:avLst/>
          </a:prstGeom>
        </p:spPr>
        <p:txBody>
          <a:bodyPr vert="horz" wrap="square" lIns="0" tIns="13335" rIns="0" bIns="0" rtlCol="0">
            <a:spAutoFit/>
          </a:bodyPr>
          <a:lstStyle/>
          <a:p>
            <a:pPr marL="12700">
              <a:lnSpc>
                <a:spcPct val="100000"/>
              </a:lnSpc>
              <a:spcBef>
                <a:spcPts val="105"/>
              </a:spcBef>
            </a:pPr>
            <a:r>
              <a:rPr b="1" spc="-25" dirty="0">
                <a:latin typeface="Calibri"/>
                <a:cs typeface="Calibri"/>
              </a:rPr>
              <a:t>Data</a:t>
            </a:r>
            <a:r>
              <a:rPr b="1" spc="-80" dirty="0">
                <a:latin typeface="Calibri"/>
                <a:cs typeface="Calibri"/>
              </a:rPr>
              <a:t> </a:t>
            </a:r>
            <a:r>
              <a:rPr b="1" dirty="0">
                <a:latin typeface="Calibri"/>
                <a:cs typeface="Calibri"/>
              </a:rPr>
              <a:t>Bus</a:t>
            </a:r>
          </a:p>
        </p:txBody>
      </p:sp>
      <p:sp>
        <p:nvSpPr>
          <p:cNvPr id="3" name="object 3"/>
          <p:cNvSpPr txBox="1"/>
          <p:nvPr/>
        </p:nvSpPr>
        <p:spPr>
          <a:xfrm>
            <a:off x="228600" y="895970"/>
            <a:ext cx="8305800" cy="3218830"/>
          </a:xfrm>
          <a:prstGeom prst="rect">
            <a:avLst/>
          </a:prstGeom>
        </p:spPr>
        <p:txBody>
          <a:bodyPr vert="horz" wrap="square" lIns="0" tIns="101600" rIns="0" bIns="0" rtlCol="0">
            <a:spAutoFit/>
          </a:bodyPr>
          <a:lstStyle/>
          <a:p>
            <a:pPr marL="355600" indent="-342900">
              <a:lnSpc>
                <a:spcPct val="100000"/>
              </a:lnSpc>
              <a:spcBef>
                <a:spcPts val="800"/>
              </a:spcBef>
              <a:buFont typeface="Arial MT"/>
              <a:buChar char="•"/>
              <a:tabLst>
                <a:tab pos="354965" algn="l"/>
                <a:tab pos="355600" algn="l"/>
              </a:tabLst>
            </a:pPr>
            <a:r>
              <a:rPr lang="en-IN" sz="2000" b="1" dirty="0">
                <a:latin typeface="Times New Roman" panose="02020603050405020304" pitchFamily="18" charset="0"/>
                <a:cs typeface="Times New Roman" panose="02020603050405020304" pitchFamily="18" charset="0"/>
              </a:rPr>
              <a:t>D</a:t>
            </a:r>
            <a:r>
              <a:rPr lang="en-IN" sz="2000" b="1" dirty="0" smtClean="0">
                <a:latin typeface="Times New Roman" panose="02020603050405020304" pitchFamily="18" charset="0"/>
                <a:cs typeface="Times New Roman" panose="02020603050405020304" pitchFamily="18" charset="0"/>
              </a:rPr>
              <a:t>ata lines=Data bus</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bus may consist of 32, 64, 128, </a:t>
            </a:r>
            <a:r>
              <a:rPr lang="en-US" sz="2000" dirty="0" smtClean="0">
                <a:latin typeface="Times New Roman" panose="02020603050405020304" pitchFamily="18" charset="0"/>
                <a:cs typeface="Times New Roman" panose="02020603050405020304" pitchFamily="18" charset="0"/>
              </a:rPr>
              <a:t>or even </a:t>
            </a:r>
            <a:r>
              <a:rPr lang="en-US" sz="2000" dirty="0">
                <a:latin typeface="Times New Roman" panose="02020603050405020304" pitchFamily="18" charset="0"/>
                <a:cs typeface="Times New Roman" panose="02020603050405020304" pitchFamily="18" charset="0"/>
              </a:rPr>
              <a:t>more separate </a:t>
            </a:r>
            <a:r>
              <a:rPr lang="en-US" sz="2000" dirty="0" smtClean="0">
                <a:latin typeface="Times New Roman" panose="02020603050405020304" pitchFamily="18" charset="0"/>
                <a:cs typeface="Times New Roman" panose="02020603050405020304" pitchFamily="18" charset="0"/>
              </a:rPr>
              <a:t>lines</a:t>
            </a:r>
          </a:p>
          <a:p>
            <a:pPr marL="457200" indent="-4572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number </a:t>
            </a:r>
            <a:r>
              <a:rPr lang="en-US" sz="2000" dirty="0">
                <a:latin typeface="Times New Roman" panose="02020603050405020304" pitchFamily="18" charset="0"/>
                <a:cs typeface="Times New Roman" panose="02020603050405020304" pitchFamily="18" charset="0"/>
              </a:rPr>
              <a:t>of lines being referred to as the </a:t>
            </a:r>
            <a:r>
              <a:rPr lang="en-US" sz="2000" i="1" dirty="0" smtClean="0">
                <a:solidFill>
                  <a:schemeClr val="accent3"/>
                </a:solidFill>
                <a:latin typeface="Times New Roman" panose="02020603050405020304" pitchFamily="18" charset="0"/>
                <a:cs typeface="Times New Roman" panose="02020603050405020304" pitchFamily="18" charset="0"/>
              </a:rPr>
              <a:t>width</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of the </a:t>
            </a:r>
            <a:r>
              <a:rPr lang="en-IN" sz="2000" dirty="0" smtClean="0">
                <a:latin typeface="Times New Roman" panose="02020603050405020304" pitchFamily="18" charset="0"/>
                <a:cs typeface="Times New Roman" panose="02020603050405020304" pitchFamily="18" charset="0"/>
              </a:rPr>
              <a:t>data bus.</a:t>
            </a:r>
            <a:endParaRPr lang="en-US" sz="2000" spc="-10" dirty="0" smtClean="0">
              <a:latin typeface="Times New Roman" panose="02020603050405020304" pitchFamily="18" charset="0"/>
              <a:cs typeface="Times New Roman" panose="02020603050405020304" pitchFamily="18" charset="0"/>
            </a:endParaRPr>
          </a:p>
          <a:p>
            <a:pPr marL="355600" indent="-342900">
              <a:lnSpc>
                <a:spcPct val="100000"/>
              </a:lnSpc>
              <a:spcBef>
                <a:spcPts val="800"/>
              </a:spcBef>
              <a:buFont typeface="Arial MT"/>
              <a:buChar char="•"/>
              <a:tabLst>
                <a:tab pos="354965" algn="l"/>
                <a:tab pos="355600" algn="l"/>
              </a:tabLst>
            </a:pPr>
            <a:r>
              <a:rPr sz="2000" spc="-10" dirty="0" smtClean="0">
                <a:latin typeface="Times New Roman" panose="02020603050405020304" pitchFamily="18" charset="0"/>
                <a:cs typeface="Times New Roman" panose="02020603050405020304" pitchFamily="18" charset="0"/>
              </a:rPr>
              <a:t>Carries</a:t>
            </a:r>
            <a:r>
              <a:rPr sz="2000" spc="-30" dirty="0" smtClean="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data</a:t>
            </a:r>
            <a:endParaRPr sz="2000" dirty="0">
              <a:latin typeface="Times New Roman" panose="02020603050405020304" pitchFamily="18" charset="0"/>
              <a:cs typeface="Times New Roman" panose="02020603050405020304" pitchFamily="18" charset="0"/>
            </a:endParaRPr>
          </a:p>
          <a:p>
            <a:pPr marL="756285" marR="5080" indent="-287020">
              <a:lnSpc>
                <a:spcPct val="100000"/>
              </a:lnSpc>
              <a:spcBef>
                <a:spcPts val="605"/>
              </a:spcBef>
            </a:pPr>
            <a:r>
              <a:rPr sz="2000" dirty="0">
                <a:latin typeface="Times New Roman" panose="02020603050405020304" pitchFamily="18" charset="0"/>
                <a:cs typeface="Times New Roman" panose="02020603050405020304" pitchFamily="18" charset="0"/>
              </a:rPr>
              <a:t>–</a:t>
            </a:r>
            <a:r>
              <a:rPr sz="2000" spc="25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Remember</a:t>
            </a:r>
            <a:r>
              <a:rPr sz="2000" spc="-4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that</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there</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difference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between</a:t>
            </a:r>
            <a:r>
              <a:rPr sz="2000" spc="-10" dirty="0">
                <a:latin typeface="Times New Roman" panose="02020603050405020304" pitchFamily="18" charset="0"/>
                <a:cs typeface="Times New Roman" panose="02020603050405020304" pitchFamily="18" charset="0"/>
              </a:rPr>
              <a:t> </a:t>
            </a:r>
            <a:r>
              <a:rPr sz="2000" spc="-30" dirty="0">
                <a:latin typeface="Times New Roman" panose="02020603050405020304" pitchFamily="18" charset="0"/>
                <a:cs typeface="Times New Roman" panose="02020603050405020304" pitchFamily="18" charset="0"/>
              </a:rPr>
              <a:t>“data”</a:t>
            </a:r>
            <a:r>
              <a:rPr sz="2000" spc="-3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 </a:t>
            </a:r>
            <a:r>
              <a:rPr sz="2000" spc="-5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“instruction”</a:t>
            </a:r>
            <a:r>
              <a:rPr sz="2000" spc="-4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at</a:t>
            </a:r>
            <a:r>
              <a:rPr sz="2000" dirty="0">
                <a:latin typeface="Times New Roman" panose="02020603050405020304" pitchFamily="18" charset="0"/>
                <a:cs typeface="Times New Roman" panose="02020603050405020304" pitchFamily="18" charset="0"/>
              </a:rPr>
              <a:t> this</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level</a:t>
            </a:r>
            <a:endParaRPr sz="2000" dirty="0">
              <a:latin typeface="Times New Roman" panose="02020603050405020304" pitchFamily="18" charset="0"/>
              <a:cs typeface="Times New Roman" panose="02020603050405020304" pitchFamily="18" charset="0"/>
            </a:endParaRPr>
          </a:p>
          <a:p>
            <a:pPr marL="355600" indent="-342900">
              <a:lnSpc>
                <a:spcPct val="100000"/>
              </a:lnSpc>
              <a:spcBef>
                <a:spcPts val="650"/>
              </a:spcBef>
              <a:buFont typeface="Arial MT"/>
              <a:buChar char="•"/>
              <a:tabLst>
                <a:tab pos="354965" algn="l"/>
                <a:tab pos="355600" algn="l"/>
              </a:tabLst>
            </a:pPr>
            <a:r>
              <a:rPr sz="2000" b="1" spc="-10" dirty="0">
                <a:latin typeface="Times New Roman" panose="02020603050405020304" pitchFamily="18" charset="0"/>
                <a:cs typeface="Times New Roman" panose="02020603050405020304" pitchFamily="18" charset="0"/>
              </a:rPr>
              <a:t>Width</a:t>
            </a:r>
            <a:r>
              <a:rPr sz="2000" b="1"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a:t>
            </a:r>
            <a:r>
              <a:rPr sz="2000" dirty="0">
                <a:latin typeface="Times New Roman" panose="02020603050405020304" pitchFamily="18" charset="0"/>
                <a:cs typeface="Times New Roman" panose="02020603050405020304" pitchFamily="18" charset="0"/>
              </a:rPr>
              <a:t> </a:t>
            </a:r>
            <a:r>
              <a:rPr sz="2000" spc="-35" dirty="0">
                <a:latin typeface="Times New Roman" panose="02020603050405020304" pitchFamily="18" charset="0"/>
                <a:cs typeface="Times New Roman" panose="02020603050405020304" pitchFamily="18" charset="0"/>
              </a:rPr>
              <a:t>key</a:t>
            </a:r>
            <a:r>
              <a:rPr sz="2000" spc="-15" dirty="0">
                <a:latin typeface="Times New Roman" panose="02020603050405020304" pitchFamily="18" charset="0"/>
                <a:cs typeface="Times New Roman" panose="02020603050405020304" pitchFamily="18" charset="0"/>
              </a:rPr>
              <a:t> determinant</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5" dirty="0">
                <a:solidFill>
                  <a:srgbClr val="FF0000"/>
                </a:solidFill>
                <a:latin typeface="Times New Roman" panose="02020603050405020304" pitchFamily="18" charset="0"/>
                <a:cs typeface="Times New Roman" panose="02020603050405020304" pitchFamily="18" charset="0"/>
              </a:rPr>
              <a:t> </a:t>
            </a:r>
            <a:r>
              <a:rPr sz="2000" b="1" u="heavy" spc="-10" dirty="0" smtClean="0">
                <a:solidFill>
                  <a:srgbClr val="FF0000"/>
                </a:solidFill>
                <a:uFill>
                  <a:solidFill>
                    <a:srgbClr val="FF0000"/>
                  </a:solidFill>
                </a:uFill>
                <a:latin typeface="Times New Roman" panose="02020603050405020304" pitchFamily="18" charset="0"/>
                <a:cs typeface="Times New Roman" panose="02020603050405020304" pitchFamily="18" charset="0"/>
              </a:rPr>
              <a:t>performance</a:t>
            </a:r>
            <a:r>
              <a:rPr lang="en-US" sz="2000" b="1" u="heavy" spc="-10" dirty="0" smtClean="0">
                <a:solidFill>
                  <a:srgbClr val="FF0000"/>
                </a:solidFill>
                <a:uFill>
                  <a:solidFill>
                    <a:srgbClr val="FF0000"/>
                  </a:solidFill>
                </a:uFill>
                <a:latin typeface="Times New Roman" panose="02020603050405020304" pitchFamily="18" charset="0"/>
                <a:cs typeface="Times New Roman" panose="02020603050405020304" pitchFamily="18" charset="0"/>
              </a:rPr>
              <a:t>-no: of lines determine amount of bits transferred</a:t>
            </a:r>
            <a:endParaRPr sz="2000" dirty="0">
              <a:latin typeface="Times New Roman" panose="02020603050405020304" pitchFamily="18" charset="0"/>
              <a:cs typeface="Times New Roman" panose="02020603050405020304" pitchFamily="18" charset="0"/>
            </a:endParaRPr>
          </a:p>
          <a:p>
            <a:pPr marL="469900">
              <a:lnSpc>
                <a:spcPct val="100000"/>
              </a:lnSpc>
              <a:spcBef>
                <a:spcPts val="600"/>
              </a:spcBef>
            </a:pPr>
            <a:r>
              <a:rPr sz="2000" dirty="0">
                <a:latin typeface="Times New Roman" panose="02020603050405020304" pitchFamily="18" charset="0"/>
                <a:cs typeface="Times New Roman" panose="02020603050405020304" pitchFamily="18" charset="0"/>
              </a:rPr>
              <a:t>–</a:t>
            </a:r>
            <a:r>
              <a:rPr sz="2000" spc="229"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8,</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16,</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32,</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64</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bit</a:t>
            </a:r>
            <a:endParaRPr sz="20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2743200" y="4114800"/>
            <a:ext cx="3878198" cy="267897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57200"/>
            <a:ext cx="2835275" cy="697230"/>
          </a:xfrm>
          <a:prstGeom prst="rect">
            <a:avLst/>
          </a:prstGeom>
        </p:spPr>
        <p:txBody>
          <a:bodyPr vert="horz" wrap="square" lIns="0" tIns="13335" rIns="0" bIns="0" rtlCol="0">
            <a:spAutoFit/>
          </a:bodyPr>
          <a:lstStyle/>
          <a:p>
            <a:pPr marL="12700">
              <a:lnSpc>
                <a:spcPct val="100000"/>
              </a:lnSpc>
              <a:spcBef>
                <a:spcPts val="105"/>
              </a:spcBef>
            </a:pPr>
            <a:r>
              <a:rPr b="1" spc="-10" dirty="0">
                <a:latin typeface="Calibri"/>
                <a:cs typeface="Calibri"/>
              </a:rPr>
              <a:t>Address</a:t>
            </a:r>
            <a:r>
              <a:rPr b="1" spc="-65" dirty="0">
                <a:latin typeface="Calibri"/>
                <a:cs typeface="Calibri"/>
              </a:rPr>
              <a:t> </a:t>
            </a:r>
            <a:r>
              <a:rPr b="1" dirty="0">
                <a:latin typeface="Calibri"/>
                <a:cs typeface="Calibri"/>
              </a:rPr>
              <a:t>bus</a:t>
            </a:r>
          </a:p>
        </p:txBody>
      </p:sp>
      <p:sp>
        <p:nvSpPr>
          <p:cNvPr id="3" name="object 3"/>
          <p:cNvSpPr txBox="1"/>
          <p:nvPr/>
        </p:nvSpPr>
        <p:spPr>
          <a:xfrm>
            <a:off x="78739" y="1354277"/>
            <a:ext cx="7905115" cy="3975447"/>
          </a:xfrm>
          <a:prstGeom prst="rect">
            <a:avLst/>
          </a:prstGeom>
        </p:spPr>
        <p:txBody>
          <a:bodyPr vert="horz" wrap="square" lIns="0" tIns="12700" rIns="0" bIns="0" rtlCol="0">
            <a:spAutoFit/>
          </a:bodyPr>
          <a:lstStyle/>
          <a:p>
            <a:pPr marL="355600" indent="-342900" algn="just">
              <a:lnSpc>
                <a:spcPct val="100000"/>
              </a:lnSpc>
              <a:spcBef>
                <a:spcPts val="100"/>
              </a:spcBef>
              <a:buFont typeface="Arial MT"/>
              <a:buChar char="•"/>
              <a:tabLst>
                <a:tab pos="354965" algn="l"/>
                <a:tab pos="355600" algn="l"/>
              </a:tabLst>
            </a:pPr>
            <a:r>
              <a:rPr sz="2000" spc="-5" dirty="0">
                <a:latin typeface="Times New Roman" panose="02020603050405020304" pitchFamily="18" charset="0"/>
                <a:cs typeface="Times New Roman" panose="02020603050405020304" pitchFamily="18" charset="0"/>
              </a:rPr>
              <a:t>Identify</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10" dirty="0">
                <a:solidFill>
                  <a:schemeClr val="accent3"/>
                </a:solidFill>
                <a:latin typeface="Times New Roman" panose="02020603050405020304" pitchFamily="18" charset="0"/>
                <a:cs typeface="Times New Roman" panose="02020603050405020304" pitchFamily="18" charset="0"/>
              </a:rPr>
              <a:t>source</a:t>
            </a:r>
            <a:r>
              <a:rPr sz="2000" spc="-5" dirty="0">
                <a:solidFill>
                  <a:schemeClr val="accent3"/>
                </a:solidFill>
                <a:latin typeface="Times New Roman" panose="02020603050405020304" pitchFamily="18" charset="0"/>
                <a:cs typeface="Times New Roman" panose="02020603050405020304" pitchFamily="18" charset="0"/>
              </a:rPr>
              <a:t> or </a:t>
            </a:r>
            <a:r>
              <a:rPr sz="2000" spc="-10" dirty="0">
                <a:solidFill>
                  <a:schemeClr val="accent3"/>
                </a:solidFill>
                <a:latin typeface="Times New Roman" panose="02020603050405020304" pitchFamily="18" charset="0"/>
                <a:cs typeface="Times New Roman" panose="02020603050405020304" pitchFamily="18" charset="0"/>
              </a:rPr>
              <a:t>destination</a:t>
            </a:r>
            <a:r>
              <a:rPr sz="2000" spc="-15" dirty="0">
                <a:solidFill>
                  <a:schemeClr val="accent3"/>
                </a:solidFill>
                <a:latin typeface="Times New Roman" panose="02020603050405020304" pitchFamily="18" charset="0"/>
                <a:cs typeface="Times New Roman" panose="02020603050405020304" pitchFamily="18" charset="0"/>
              </a:rPr>
              <a:t> </a:t>
            </a:r>
            <a:r>
              <a:rPr sz="2000" spc="-5" dirty="0">
                <a:solidFill>
                  <a:schemeClr val="accent3"/>
                </a:solidFill>
                <a:latin typeface="Times New Roman" panose="02020603050405020304" pitchFamily="18" charset="0"/>
                <a:cs typeface="Times New Roman" panose="02020603050405020304" pitchFamily="18" charset="0"/>
              </a:rPr>
              <a:t>of</a:t>
            </a:r>
            <a:r>
              <a:rPr sz="2000" dirty="0">
                <a:solidFill>
                  <a:schemeClr val="accent3"/>
                </a:solidFill>
                <a:latin typeface="Times New Roman" panose="02020603050405020304" pitchFamily="18" charset="0"/>
                <a:cs typeface="Times New Roman" panose="02020603050405020304" pitchFamily="18" charset="0"/>
              </a:rPr>
              <a:t> </a:t>
            </a:r>
            <a:r>
              <a:rPr sz="2000" spc="-5" dirty="0">
                <a:solidFill>
                  <a:schemeClr val="accent3"/>
                </a:solidFill>
                <a:latin typeface="Times New Roman" panose="02020603050405020304" pitchFamily="18" charset="0"/>
                <a:cs typeface="Times New Roman" panose="02020603050405020304" pitchFamily="18" charset="0"/>
              </a:rPr>
              <a:t>data</a:t>
            </a:r>
            <a:r>
              <a:rPr sz="2000" spc="-5" dirty="0">
                <a:latin typeface="Times New Roman" panose="02020603050405020304" pitchFamily="18" charset="0"/>
                <a:cs typeface="Times New Roman" panose="02020603050405020304" pitchFamily="18" charset="0"/>
              </a:rPr>
              <a:t>-Eg</a:t>
            </a:r>
            <a:r>
              <a:rPr sz="2000" spc="-10" dirty="0">
                <a:latin typeface="Times New Roman" panose="02020603050405020304" pitchFamily="18" charset="0"/>
                <a:cs typeface="Times New Roman" panose="02020603050405020304" pitchFamily="18" charset="0"/>
              </a:rPr>
              <a:t> 1000H,1200H</a:t>
            </a:r>
            <a:endParaRPr sz="2000" dirty="0">
              <a:latin typeface="Times New Roman" panose="02020603050405020304" pitchFamily="18" charset="0"/>
              <a:cs typeface="Times New Roman" panose="02020603050405020304" pitchFamily="18" charset="0"/>
            </a:endParaRPr>
          </a:p>
          <a:p>
            <a:pPr marL="355600" marR="554355" indent="-342900" algn="just">
              <a:lnSpc>
                <a:spcPct val="150100"/>
              </a:lnSpc>
              <a:spcBef>
                <a:spcPts val="575"/>
              </a:spcBef>
              <a:buFont typeface="Arial MT"/>
              <a:buChar char="•"/>
              <a:tabLst>
                <a:tab pos="354965" algn="l"/>
                <a:tab pos="355600" algn="l"/>
              </a:tabLst>
            </a:pPr>
            <a:r>
              <a:rPr sz="2000" spc="5" dirty="0">
                <a:latin typeface="Times New Roman" panose="02020603050405020304" pitchFamily="18" charset="0"/>
                <a:cs typeface="Times New Roman" panose="02020603050405020304" pitchFamily="18" charset="0"/>
              </a:rPr>
              <a:t>e.g. </a:t>
            </a:r>
            <a:r>
              <a:rPr sz="2000" spc="-5" dirty="0">
                <a:latin typeface="Times New Roman" panose="02020603050405020304" pitchFamily="18" charset="0"/>
                <a:cs typeface="Times New Roman" panose="02020603050405020304" pitchFamily="18" charset="0"/>
              </a:rPr>
              <a:t>CPU needs </a:t>
            </a:r>
            <a:r>
              <a:rPr sz="2000" spc="-15" dirty="0">
                <a:latin typeface="Times New Roman" panose="02020603050405020304" pitchFamily="18" charset="0"/>
                <a:cs typeface="Times New Roman" panose="02020603050405020304" pitchFamily="18" charset="0"/>
              </a:rPr>
              <a:t>to </a:t>
            </a:r>
            <a:r>
              <a:rPr sz="2000" spc="-10" dirty="0">
                <a:latin typeface="Times New Roman" panose="02020603050405020304" pitchFamily="18" charset="0"/>
                <a:cs typeface="Times New Roman" panose="02020603050405020304" pitchFamily="18" charset="0"/>
              </a:rPr>
              <a:t>read </a:t>
            </a:r>
            <a:r>
              <a:rPr sz="2000" dirty="0">
                <a:latin typeface="Times New Roman" panose="02020603050405020304" pitchFamily="18" charset="0"/>
                <a:cs typeface="Times New Roman" panose="02020603050405020304" pitchFamily="18" charset="0"/>
              </a:rPr>
              <a:t>an </a:t>
            </a:r>
            <a:r>
              <a:rPr sz="2000" spc="-5" dirty="0">
                <a:latin typeface="Times New Roman" panose="02020603050405020304" pitchFamily="18" charset="0"/>
                <a:cs typeface="Times New Roman" panose="02020603050405020304" pitchFamily="18" charset="0"/>
              </a:rPr>
              <a:t>instruction </a:t>
            </a:r>
            <a:r>
              <a:rPr sz="2000" spc="-10" dirty="0">
                <a:latin typeface="Times New Roman" panose="02020603050405020304" pitchFamily="18" charset="0"/>
                <a:cs typeface="Times New Roman" panose="02020603050405020304" pitchFamily="18" charset="0"/>
              </a:rPr>
              <a:t>(data) </a:t>
            </a:r>
            <a:r>
              <a:rPr sz="2000" spc="-15" dirty="0">
                <a:latin typeface="Times New Roman" panose="02020603050405020304" pitchFamily="18" charset="0"/>
                <a:cs typeface="Times New Roman" panose="02020603050405020304" pitchFamily="18" charset="0"/>
              </a:rPr>
              <a:t>from </a:t>
            </a:r>
            <a:r>
              <a:rPr sz="2000" dirty="0">
                <a:latin typeface="Times New Roman" panose="02020603050405020304" pitchFamily="18" charset="0"/>
                <a:cs typeface="Times New Roman" panose="02020603050405020304" pitchFamily="18" charset="0"/>
              </a:rPr>
              <a:t>a </a:t>
            </a:r>
            <a:r>
              <a:rPr sz="2000" spc="-10" dirty="0">
                <a:latin typeface="Times New Roman" panose="02020603050405020304" pitchFamily="18" charset="0"/>
                <a:cs typeface="Times New Roman" panose="02020603050405020304" pitchFamily="18" charset="0"/>
              </a:rPr>
              <a:t>given </a:t>
            </a:r>
            <a:r>
              <a:rPr sz="2000" spc="-5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location</a:t>
            </a:r>
            <a:r>
              <a:rPr sz="2000" spc="-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in memory</a:t>
            </a:r>
          </a:p>
          <a:p>
            <a:pPr marL="355600" indent="-342900" algn="just">
              <a:lnSpc>
                <a:spcPct val="100000"/>
              </a:lnSpc>
              <a:spcBef>
                <a:spcPts val="2014"/>
              </a:spcBef>
              <a:buFont typeface="Arial MT"/>
              <a:buChar char="•"/>
              <a:tabLst>
                <a:tab pos="354965" algn="l"/>
                <a:tab pos="355600" algn="l"/>
              </a:tabLst>
            </a:pPr>
            <a:r>
              <a:rPr sz="2000" dirty="0">
                <a:latin typeface="Times New Roman" panose="02020603050405020304" pitchFamily="18" charset="0"/>
                <a:cs typeface="Times New Roman" panose="02020603050405020304" pitchFamily="18" charset="0"/>
              </a:rPr>
              <a:t>Bus</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width </a:t>
            </a:r>
            <a:r>
              <a:rPr sz="2000" spc="-5" dirty="0">
                <a:latin typeface="Times New Roman" panose="02020603050405020304" pitchFamily="18" charset="0"/>
                <a:cs typeface="Times New Roman" panose="02020603050405020304" pitchFamily="18" charset="0"/>
              </a:rPr>
              <a:t>determines</a:t>
            </a:r>
            <a:r>
              <a:rPr sz="2000" spc="-20" dirty="0">
                <a:solidFill>
                  <a:srgbClr val="FF0000"/>
                </a:solidFill>
                <a:latin typeface="Times New Roman" panose="02020603050405020304" pitchFamily="18" charset="0"/>
                <a:cs typeface="Times New Roman" panose="02020603050405020304" pitchFamily="18" charset="0"/>
              </a:rPr>
              <a:t> </a:t>
            </a:r>
            <a:r>
              <a:rPr sz="2000" b="1" u="heavy" spc="-10" dirty="0">
                <a:solidFill>
                  <a:srgbClr val="FF0000"/>
                </a:solidFill>
                <a:uFill>
                  <a:solidFill>
                    <a:srgbClr val="FF0000"/>
                  </a:solidFill>
                </a:uFill>
                <a:latin typeface="Times New Roman" panose="02020603050405020304" pitchFamily="18" charset="0"/>
                <a:cs typeface="Times New Roman" panose="02020603050405020304" pitchFamily="18" charset="0"/>
              </a:rPr>
              <a:t>maximum</a:t>
            </a:r>
            <a:r>
              <a:rPr sz="2000" b="1" u="heavy" spc="-30"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sz="2000" b="1" u="heavy" dirty="0">
                <a:solidFill>
                  <a:srgbClr val="FF0000"/>
                </a:solidFill>
                <a:uFill>
                  <a:solidFill>
                    <a:srgbClr val="FF0000"/>
                  </a:solidFill>
                </a:uFill>
                <a:latin typeface="Times New Roman" panose="02020603050405020304" pitchFamily="18" charset="0"/>
                <a:cs typeface="Times New Roman" panose="02020603050405020304" pitchFamily="18" charset="0"/>
              </a:rPr>
              <a:t>memory</a:t>
            </a:r>
            <a:r>
              <a:rPr sz="2000" b="1" u="heavy" spc="-25"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sz="2000" b="1" u="heavy" spc="-5" dirty="0">
                <a:solidFill>
                  <a:srgbClr val="FF0000"/>
                </a:solidFill>
                <a:uFill>
                  <a:solidFill>
                    <a:srgbClr val="FF0000"/>
                  </a:solidFill>
                </a:uFill>
                <a:latin typeface="Times New Roman" panose="02020603050405020304" pitchFamily="18" charset="0"/>
                <a:cs typeface="Times New Roman" panose="02020603050405020304" pitchFamily="18" charset="0"/>
              </a:rPr>
              <a:t>capacity</a:t>
            </a:r>
            <a:r>
              <a:rPr sz="2000" b="1" u="heavy" spc="-10" dirty="0">
                <a:solidFill>
                  <a:srgbClr val="FF0000"/>
                </a:solidFill>
                <a:uFill>
                  <a:solidFill>
                    <a:srgbClr val="FF0000"/>
                  </a:solidFill>
                </a:uFill>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 </a:t>
            </a:r>
            <a:r>
              <a:rPr sz="2000" spc="-25" dirty="0" smtClean="0">
                <a:latin typeface="Times New Roman" panose="02020603050405020304" pitchFamily="18" charset="0"/>
                <a:cs typeface="Times New Roman" panose="02020603050405020304" pitchFamily="18" charset="0"/>
              </a:rPr>
              <a:t>system</a:t>
            </a:r>
            <a:endParaRPr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2020"/>
              </a:spcBef>
              <a:buFont typeface="Arial MT"/>
              <a:buChar char="•"/>
              <a:tabLst>
                <a:tab pos="354965" algn="l"/>
                <a:tab pos="355600" algn="l"/>
              </a:tabLst>
            </a:pPr>
            <a:r>
              <a:rPr sz="2000" dirty="0">
                <a:latin typeface="Times New Roman" panose="02020603050405020304" pitchFamily="18" charset="0"/>
                <a:cs typeface="Times New Roman" panose="02020603050405020304" pitchFamily="18" charset="0"/>
              </a:rPr>
              <a:t>2</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^nos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address</a:t>
            </a:r>
            <a:r>
              <a:rPr sz="2000" dirty="0">
                <a:latin typeface="Times New Roman" panose="02020603050405020304" pitchFamily="18" charset="0"/>
                <a:cs typeface="Times New Roman" panose="02020603050405020304" pitchFamily="18" charset="0"/>
              </a:rPr>
              <a:t> lines=Memory</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Capacity</a:t>
            </a:r>
            <a:endParaRPr sz="2000" dirty="0">
              <a:latin typeface="Times New Roman" panose="02020603050405020304" pitchFamily="18" charset="0"/>
              <a:cs typeface="Times New Roman" panose="02020603050405020304" pitchFamily="18" charset="0"/>
            </a:endParaRPr>
          </a:p>
          <a:p>
            <a:pPr marL="756285" lvl="1" indent="-287020" algn="just">
              <a:lnSpc>
                <a:spcPct val="100000"/>
              </a:lnSpc>
              <a:spcBef>
                <a:spcPts val="1664"/>
              </a:spcBef>
              <a:buFont typeface="Arial MT"/>
              <a:buChar char="–"/>
              <a:tabLst>
                <a:tab pos="756285" algn="l"/>
                <a:tab pos="756920" algn="l"/>
              </a:tabLst>
            </a:pPr>
            <a:r>
              <a:rPr sz="2000" spc="5" dirty="0">
                <a:latin typeface="Times New Roman" panose="02020603050405020304" pitchFamily="18" charset="0"/>
                <a:cs typeface="Times New Roman" panose="02020603050405020304" pitchFamily="18" charset="0"/>
              </a:rPr>
              <a:t>e.g.</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8080</a:t>
            </a:r>
            <a:r>
              <a:rPr sz="2000" spc="-5" dirty="0">
                <a:latin typeface="Times New Roman" panose="02020603050405020304" pitchFamily="18" charset="0"/>
                <a:cs typeface="Times New Roman" panose="02020603050405020304" pitchFamily="18" charset="0"/>
              </a:rPr>
              <a:t> has </a:t>
            </a:r>
            <a:r>
              <a:rPr sz="2000" dirty="0">
                <a:latin typeface="Times New Roman" panose="02020603050405020304" pitchFamily="18" charset="0"/>
                <a:cs typeface="Times New Roman" panose="02020603050405020304" pitchFamily="18" charset="0"/>
              </a:rPr>
              <a:t>16</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bit</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address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bus </a:t>
            </a:r>
            <a:r>
              <a:rPr sz="2000" dirty="0">
                <a:latin typeface="Times New Roman" panose="02020603050405020304" pitchFamily="18" charset="0"/>
                <a:cs typeface="Times New Roman" panose="02020603050405020304" pitchFamily="18" charset="0"/>
              </a:rPr>
              <a:t>giving</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64k</a:t>
            </a:r>
            <a:r>
              <a:rPr sz="2000" spc="-5" dirty="0">
                <a:latin typeface="Times New Roman" panose="02020603050405020304" pitchFamily="18" charset="0"/>
                <a:cs typeface="Times New Roman" panose="02020603050405020304" pitchFamily="18" charset="0"/>
              </a:rPr>
              <a:t> address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space</a:t>
            </a:r>
          </a:p>
          <a:p>
            <a:pPr marL="469900" algn="just">
              <a:lnSpc>
                <a:spcPct val="100000"/>
              </a:lnSpc>
              <a:spcBef>
                <a:spcPts val="1515"/>
              </a:spcBef>
              <a:tabLst>
                <a:tab pos="756285" algn="l"/>
              </a:tabLst>
            </a:pPr>
            <a:r>
              <a:rPr sz="2000" dirty="0">
                <a:latin typeface="Times New Roman" panose="02020603050405020304" pitchFamily="18" charset="0"/>
                <a:cs typeface="Times New Roman" panose="02020603050405020304" pitchFamily="18" charset="0"/>
              </a:rPr>
              <a:t>–	32</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bit?64bit</a:t>
            </a:r>
            <a:r>
              <a:rPr sz="200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2</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p>
          <a:p>
            <a:pPr marL="808355" lvl="1" indent="-339090" algn="just">
              <a:lnSpc>
                <a:spcPct val="100000"/>
              </a:lnSpc>
              <a:spcBef>
                <a:spcPts val="1515"/>
              </a:spcBef>
              <a:buFont typeface="Arial MT"/>
              <a:buChar char="–"/>
              <a:tabLst>
                <a:tab pos="808355" algn="l"/>
                <a:tab pos="808990" algn="l"/>
              </a:tabLst>
            </a:pPr>
            <a:r>
              <a:rPr sz="2000" spc="-5" dirty="0">
                <a:latin typeface="Times New Roman" panose="02020603050405020304" pitchFamily="18" charset="0"/>
                <a:cs typeface="Times New Roman" panose="02020603050405020304" pitchFamily="18" charset="0"/>
              </a:rPr>
              <a:t>(16.777216</a:t>
            </a:r>
            <a:r>
              <a:rPr sz="2000" spc="1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million</a:t>
            </a:r>
            <a:r>
              <a:rPr sz="2000" spc="3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terabyte)</a:t>
            </a:r>
            <a:endParaRPr sz="20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6781800" y="3640694"/>
            <a:ext cx="2209800" cy="230974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812" y="3660679"/>
            <a:ext cx="8185150" cy="3197318"/>
          </a:xfrm>
          <a:prstGeom prst="rect">
            <a:avLst/>
          </a:prstGeom>
        </p:spPr>
      </p:pic>
      <p:pic>
        <p:nvPicPr>
          <p:cNvPr id="3" name="object 3"/>
          <p:cNvPicPr/>
          <p:nvPr/>
        </p:nvPicPr>
        <p:blipFill>
          <a:blip r:embed="rId3" cstate="print"/>
          <a:stretch>
            <a:fillRect/>
          </a:stretch>
        </p:blipFill>
        <p:spPr>
          <a:xfrm>
            <a:off x="0" y="0"/>
            <a:ext cx="5173726" cy="345605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04800"/>
            <a:ext cx="2649855" cy="697230"/>
          </a:xfrm>
          <a:prstGeom prst="rect">
            <a:avLst/>
          </a:prstGeom>
        </p:spPr>
        <p:txBody>
          <a:bodyPr vert="horz" wrap="square" lIns="0" tIns="13335" rIns="0" bIns="0" rtlCol="0">
            <a:spAutoFit/>
          </a:bodyPr>
          <a:lstStyle/>
          <a:p>
            <a:pPr marL="12700">
              <a:lnSpc>
                <a:spcPct val="100000"/>
              </a:lnSpc>
              <a:spcBef>
                <a:spcPts val="105"/>
              </a:spcBef>
            </a:pPr>
            <a:r>
              <a:rPr spc="-15" dirty="0"/>
              <a:t>Control</a:t>
            </a:r>
            <a:r>
              <a:rPr spc="-80" dirty="0"/>
              <a:t> </a:t>
            </a:r>
            <a:r>
              <a:rPr dirty="0"/>
              <a:t>Bus</a:t>
            </a:r>
          </a:p>
        </p:txBody>
      </p:sp>
      <p:sp>
        <p:nvSpPr>
          <p:cNvPr id="3" name="object 3"/>
          <p:cNvSpPr txBox="1"/>
          <p:nvPr/>
        </p:nvSpPr>
        <p:spPr>
          <a:xfrm>
            <a:off x="381000" y="1066800"/>
            <a:ext cx="7958455" cy="5643212"/>
          </a:xfrm>
          <a:prstGeom prst="rect">
            <a:avLst/>
          </a:prstGeom>
        </p:spPr>
        <p:txBody>
          <a:bodyPr vert="horz" wrap="square" lIns="0" tIns="13335" rIns="0" bIns="0" rtlCol="0">
            <a:spAutoFit/>
          </a:bodyPr>
          <a:lstStyle/>
          <a:p>
            <a:pPr marL="355600" indent="-342900" algn="just">
              <a:spcBef>
                <a:spcPts val="105"/>
              </a:spcBef>
              <a:buFont typeface="Arial MT"/>
              <a:buChar char="•"/>
              <a:tabLst>
                <a:tab pos="354965" algn="l"/>
                <a:tab pos="355600" algn="l"/>
              </a:tabLst>
            </a:pPr>
            <a:r>
              <a:rPr sz="2000" spc="-10" dirty="0">
                <a:latin typeface="Times New Roman" panose="02020603050405020304" pitchFamily="18" charset="0"/>
                <a:cs typeface="Times New Roman" panose="02020603050405020304" pitchFamily="18" charset="0"/>
              </a:rPr>
              <a:t>Controls </a:t>
            </a:r>
            <a:r>
              <a:rPr sz="2000" spc="-5" dirty="0">
                <a:latin typeface="Times New Roman" panose="02020603050405020304" pitchFamily="18" charset="0"/>
                <a:cs typeface="Times New Roman" panose="02020603050405020304" pitchFamily="18" charset="0"/>
              </a:rPr>
              <a:t>activities</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all</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units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dirty="0">
                <a:latin typeface="Times New Roman" panose="02020603050405020304" pitchFamily="18" charset="0"/>
                <a:cs typeface="Times New Roman" panose="02020603050405020304" pitchFamily="18" charset="0"/>
              </a:rPr>
              <a:t> a</a:t>
            </a:r>
            <a:r>
              <a:rPr sz="2000" spc="5" dirty="0">
                <a:latin typeface="Times New Roman" panose="02020603050405020304" pitchFamily="18" charset="0"/>
                <a:cs typeface="Times New Roman" panose="02020603050405020304" pitchFamily="18" charset="0"/>
              </a:rPr>
              <a:t> </a:t>
            </a:r>
            <a:r>
              <a:rPr sz="2000" spc="-10" dirty="0" smtClean="0">
                <a:latin typeface="Times New Roman" panose="02020603050405020304" pitchFamily="18" charset="0"/>
                <a:cs typeface="Times New Roman" panose="02020603050405020304" pitchFamily="18" charset="0"/>
              </a:rPr>
              <a:t>computer</a:t>
            </a:r>
            <a:r>
              <a:rPr lang="en-US" sz="2000" spc="-1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control </a:t>
            </a: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access to and the use of the data </a:t>
            </a:r>
            <a:r>
              <a:rPr lang="en-US" sz="2000" b="1" dirty="0" smtClean="0">
                <a:latin typeface="Times New Roman" panose="02020603050405020304" pitchFamily="18" charset="0"/>
                <a:cs typeface="Times New Roman" panose="02020603050405020304" pitchFamily="18" charset="0"/>
              </a:rPr>
              <a:t>and address lines</a:t>
            </a:r>
          </a:p>
          <a:p>
            <a:pPr marL="355600" indent="-342900" algn="just">
              <a:spcBef>
                <a:spcPts val="105"/>
              </a:spcBef>
              <a:buFont typeface="Arial MT"/>
              <a:buChar char="•"/>
              <a:tabLst>
                <a:tab pos="354965" algn="l"/>
                <a:tab pos="355600" algn="l"/>
              </a:tabLst>
            </a:pPr>
            <a:endParaRPr lang="en-US" sz="2000" b="1"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Control signals transmit both </a:t>
            </a:r>
            <a:r>
              <a:rPr lang="en-US" sz="2000" b="1" dirty="0" smtClean="0">
                <a:latin typeface="Times New Roman" panose="02020603050405020304" pitchFamily="18" charset="0"/>
                <a:cs typeface="Times New Roman" panose="02020603050405020304" pitchFamily="18" charset="0"/>
              </a:rPr>
              <a:t>comman</a:t>
            </a:r>
            <a:r>
              <a:rPr lang="en-US" sz="2000" dirty="0" smtClean="0">
                <a:latin typeface="Times New Roman" panose="02020603050405020304" pitchFamily="18" charset="0"/>
                <a:cs typeface="Times New Roman" panose="02020603050405020304" pitchFamily="18" charset="0"/>
              </a:rPr>
              <a:t>d (</a:t>
            </a:r>
            <a:r>
              <a:rPr lang="en-IN" sz="2000" dirty="0">
                <a:latin typeface="Times New Roman" panose="02020603050405020304" pitchFamily="18" charset="0"/>
                <a:cs typeface="Times New Roman" panose="02020603050405020304" pitchFamily="18" charset="0"/>
              </a:rPr>
              <a:t>specify operations to </a:t>
            </a:r>
            <a:r>
              <a:rPr lang="en-IN" sz="2000" dirty="0" smtClean="0">
                <a:latin typeface="Times New Roman" panose="02020603050405020304" pitchFamily="18" charset="0"/>
                <a:cs typeface="Times New Roman" panose="02020603050405020304" pitchFamily="18" charset="0"/>
              </a:rPr>
              <a:t>be performed</a:t>
            </a:r>
            <a:r>
              <a:rPr lang="en-US" sz="2000" dirty="0" smtClean="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timing </a:t>
            </a:r>
            <a:r>
              <a:rPr lang="en-US" sz="2000" b="1" dirty="0" smtClean="0">
                <a:latin typeface="Times New Roman" panose="02020603050405020304" pitchFamily="18" charset="0"/>
                <a:cs typeface="Times New Roman" panose="02020603050405020304" pitchFamily="18" charset="0"/>
              </a:rPr>
              <a:t>information </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validity of data and address information</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among system modules. </a:t>
            </a: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sz="2000" dirty="0">
              <a:latin typeface="Times New Roman" panose="02020603050405020304" pitchFamily="18" charset="0"/>
              <a:cs typeface="Times New Roman" panose="02020603050405020304" pitchFamily="18" charset="0"/>
            </a:endParaRPr>
          </a:p>
          <a:p>
            <a:pPr marL="355600" indent="-342900" algn="just">
              <a:buFont typeface="Arial MT"/>
              <a:buChar char="•"/>
              <a:tabLst>
                <a:tab pos="354965" algn="l"/>
                <a:tab pos="355600" algn="l"/>
              </a:tabLst>
            </a:pPr>
            <a:r>
              <a:rPr sz="2000" dirty="0">
                <a:latin typeface="Times New Roman" panose="02020603050405020304" pitchFamily="18" charset="0"/>
                <a:cs typeface="Times New Roman" panose="02020603050405020304" pitchFamily="18" charset="0"/>
              </a:rPr>
              <a:t>Main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Function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to</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carry</a:t>
            </a:r>
            <a:r>
              <a:rPr sz="2000" spc="5" dirty="0">
                <a:latin typeface="Times New Roman" panose="02020603050405020304" pitchFamily="18" charset="0"/>
                <a:cs typeface="Times New Roman" panose="02020603050405020304" pitchFamily="18" charset="0"/>
              </a:rPr>
              <a:t> </a:t>
            </a:r>
            <a:r>
              <a:rPr sz="2000" b="1" spc="-10" dirty="0">
                <a:solidFill>
                  <a:srgbClr val="FF0000"/>
                </a:solidFill>
                <a:latin typeface="Times New Roman" panose="02020603050405020304" pitchFamily="18" charset="0"/>
                <a:cs typeface="Times New Roman" panose="02020603050405020304" pitchFamily="18" charset="0"/>
              </a:rPr>
              <a:t>control</a:t>
            </a:r>
            <a:r>
              <a:rPr sz="2000" b="1" spc="-20" dirty="0">
                <a:solidFill>
                  <a:srgbClr val="FF0000"/>
                </a:solidFill>
                <a:latin typeface="Times New Roman" panose="02020603050405020304" pitchFamily="18" charset="0"/>
                <a:cs typeface="Times New Roman" panose="02020603050405020304" pitchFamily="18" charset="0"/>
              </a:rPr>
              <a:t> </a:t>
            </a:r>
            <a:r>
              <a:rPr sz="2000" b="1" dirty="0">
                <a:solidFill>
                  <a:srgbClr val="FF0000"/>
                </a:solidFill>
                <a:latin typeface="Times New Roman" panose="02020603050405020304" pitchFamily="18" charset="0"/>
                <a:cs typeface="Times New Roman" panose="02020603050405020304" pitchFamily="18" charset="0"/>
              </a:rPr>
              <a:t>signals</a:t>
            </a:r>
            <a:r>
              <a:rPr sz="2000" b="1" spc="-20" dirty="0">
                <a:solidFill>
                  <a:srgbClr val="FF0000"/>
                </a:solidFill>
                <a:latin typeface="Times New Roman" panose="02020603050405020304" pitchFamily="18" charset="0"/>
                <a:cs typeface="Times New Roman" panose="02020603050405020304" pitchFamily="18" charset="0"/>
              </a:rPr>
              <a:t> </a:t>
            </a:r>
            <a:r>
              <a:rPr sz="2000" spc="-10" dirty="0">
                <a:solidFill>
                  <a:srgbClr val="FF0000"/>
                </a:solidFill>
                <a:latin typeface="Times New Roman" panose="02020603050405020304" pitchFamily="18" charset="0"/>
                <a:cs typeface="Times New Roman" panose="02020603050405020304" pitchFamily="18" charset="0"/>
              </a:rPr>
              <a:t>generated</a:t>
            </a:r>
            <a:r>
              <a:rPr sz="2000" dirty="0">
                <a:solidFill>
                  <a:srgbClr val="FF0000"/>
                </a:solidFill>
                <a:latin typeface="Times New Roman" panose="02020603050405020304" pitchFamily="18" charset="0"/>
                <a:cs typeface="Times New Roman" panose="02020603050405020304" pitchFamily="18" charset="0"/>
              </a:rPr>
              <a:t> </a:t>
            </a:r>
            <a:r>
              <a:rPr sz="2000" spc="-5" dirty="0">
                <a:solidFill>
                  <a:srgbClr val="FF0000"/>
                </a:solidFill>
                <a:latin typeface="Times New Roman" panose="02020603050405020304" pitchFamily="18" charset="0"/>
                <a:cs typeface="Times New Roman" panose="02020603050405020304" pitchFamily="18" charset="0"/>
              </a:rPr>
              <a:t>by</a:t>
            </a:r>
            <a:r>
              <a:rPr sz="2000" spc="-15" dirty="0">
                <a:solidFill>
                  <a:srgbClr val="FF0000"/>
                </a:solidFill>
                <a:latin typeface="Times New Roman" panose="02020603050405020304" pitchFamily="18" charset="0"/>
                <a:cs typeface="Times New Roman" panose="02020603050405020304" pitchFamily="18" charset="0"/>
              </a:rPr>
              <a:t> control</a:t>
            </a:r>
            <a:r>
              <a:rPr sz="2000" spc="10"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Times New Roman" panose="02020603050405020304" pitchFamily="18" charset="0"/>
                <a:cs typeface="Times New Roman" panose="02020603050405020304" pitchFamily="18" charset="0"/>
              </a:rPr>
              <a:t>unit</a:t>
            </a:r>
          </a:p>
          <a:p>
            <a:pPr marL="756285" marR="5080" lvl="1" indent="-287020" algn="just">
              <a:spcBef>
                <a:spcPts val="545"/>
              </a:spcBef>
              <a:buFont typeface="Arial MT"/>
              <a:buChar char="–"/>
              <a:tabLst>
                <a:tab pos="756285" algn="l"/>
                <a:tab pos="756920" algn="l"/>
              </a:tabLst>
            </a:pPr>
            <a:r>
              <a:rPr sz="2000" spc="-5" dirty="0">
                <a:latin typeface="Times New Roman" panose="02020603050405020304" pitchFamily="18" charset="0"/>
                <a:cs typeface="Times New Roman" panose="02020603050405020304" pitchFamily="18" charset="0"/>
              </a:rPr>
              <a:t>Ex:</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One</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line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of</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control</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bus</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used</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indicate</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whether</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CPU</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reading/writing </a:t>
            </a:r>
            <a:r>
              <a:rPr sz="2000" spc="-10"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 </a:t>
            </a:r>
            <a:r>
              <a:rPr sz="2000" spc="-34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main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memory</a:t>
            </a:r>
            <a:endParaRPr sz="2000" dirty="0">
              <a:latin typeface="Times New Roman" panose="02020603050405020304" pitchFamily="18" charset="0"/>
              <a:cs typeface="Times New Roman" panose="02020603050405020304" pitchFamily="18" charset="0"/>
            </a:endParaRPr>
          </a:p>
          <a:p>
            <a:pPr lvl="1" algn="just">
              <a:spcBef>
                <a:spcPts val="35"/>
              </a:spcBef>
            </a:pPr>
            <a:endParaRPr sz="2000" dirty="0">
              <a:latin typeface="Times New Roman" panose="02020603050405020304" pitchFamily="18" charset="0"/>
              <a:cs typeface="Times New Roman" panose="02020603050405020304" pitchFamily="18" charset="0"/>
            </a:endParaRPr>
          </a:p>
          <a:p>
            <a:pPr marL="355600" indent="-342900" algn="just">
              <a:buFont typeface="Arial MT"/>
              <a:buChar char="•"/>
              <a:tabLst>
                <a:tab pos="354965" algn="l"/>
                <a:tab pos="355600" algn="l"/>
              </a:tabLst>
            </a:pPr>
            <a:r>
              <a:rPr sz="2000" spc="-10" dirty="0">
                <a:latin typeface="Times New Roman" panose="02020603050405020304" pitchFamily="18" charset="0"/>
                <a:cs typeface="Times New Roman" panose="02020603050405020304" pitchFamily="18" charset="0"/>
              </a:rPr>
              <a:t>Control</a:t>
            </a:r>
            <a:r>
              <a:rPr sz="2000" spc="-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a:t>
            </a:r>
            <a:r>
              <a:rPr sz="2000" spc="-5" dirty="0">
                <a:latin typeface="Times New Roman" panose="02020603050405020304" pitchFamily="18" charset="0"/>
                <a:cs typeface="Times New Roman" panose="02020603050405020304" pitchFamily="18" charset="0"/>
              </a:rPr>
              <a:t> timing </a:t>
            </a:r>
            <a:r>
              <a:rPr sz="2000" spc="-10" dirty="0">
                <a:latin typeface="Times New Roman" panose="02020603050405020304" pitchFamily="18" charset="0"/>
                <a:cs typeface="Times New Roman" panose="02020603050405020304" pitchFamily="18" charset="0"/>
              </a:rPr>
              <a:t>information</a:t>
            </a:r>
            <a:endParaRPr sz="2000" dirty="0">
              <a:latin typeface="Times New Roman" panose="02020603050405020304" pitchFamily="18" charset="0"/>
              <a:cs typeface="Times New Roman" panose="02020603050405020304" pitchFamily="18" charset="0"/>
            </a:endParaRPr>
          </a:p>
          <a:p>
            <a:pPr algn="just">
              <a:spcBef>
                <a:spcPts val="50"/>
              </a:spcBef>
              <a:buFont typeface="Arial MT"/>
              <a:buChar char="•"/>
            </a:pPr>
            <a:endParaRPr sz="2000" dirty="0">
              <a:latin typeface="Times New Roman" panose="02020603050405020304" pitchFamily="18" charset="0"/>
              <a:cs typeface="Times New Roman" panose="02020603050405020304" pitchFamily="18" charset="0"/>
            </a:endParaRPr>
          </a:p>
          <a:p>
            <a:pPr marL="756285" lvl="1" indent="-287020" algn="just">
              <a:buFont typeface="Arial MT"/>
              <a:buChar char="–"/>
              <a:tabLst>
                <a:tab pos="756285" algn="l"/>
                <a:tab pos="756920" algn="l"/>
              </a:tabLst>
            </a:pPr>
            <a:r>
              <a:rPr sz="2000" dirty="0">
                <a:latin typeface="Times New Roman" panose="02020603050405020304" pitchFamily="18" charset="0"/>
                <a:cs typeface="Times New Roman" panose="02020603050405020304" pitchFamily="18" charset="0"/>
              </a:rPr>
              <a:t>Memory</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read/write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signal</a:t>
            </a:r>
            <a:endParaRPr sz="2000" dirty="0">
              <a:latin typeface="Times New Roman" panose="02020603050405020304" pitchFamily="18" charset="0"/>
              <a:cs typeface="Times New Roman" panose="02020603050405020304" pitchFamily="18" charset="0"/>
            </a:endParaRPr>
          </a:p>
          <a:p>
            <a:pPr lvl="1" algn="just">
              <a:spcBef>
                <a:spcPts val="30"/>
              </a:spcBef>
              <a:buChar char="–"/>
            </a:pPr>
            <a:endParaRPr sz="2000" dirty="0">
              <a:latin typeface="Times New Roman" panose="02020603050405020304" pitchFamily="18" charset="0"/>
              <a:cs typeface="Times New Roman" panose="02020603050405020304" pitchFamily="18" charset="0"/>
            </a:endParaRPr>
          </a:p>
          <a:p>
            <a:pPr marL="756285" lvl="1" indent="-287020" algn="just">
              <a:buFont typeface="Arial MT"/>
              <a:buChar char="–"/>
              <a:tabLst>
                <a:tab pos="756285" algn="l"/>
                <a:tab pos="756920" algn="l"/>
              </a:tabLst>
            </a:pPr>
            <a:r>
              <a:rPr sz="2000" spc="-10" dirty="0">
                <a:latin typeface="Times New Roman" panose="02020603050405020304" pitchFamily="18" charset="0"/>
                <a:cs typeface="Times New Roman" panose="02020603050405020304" pitchFamily="18" charset="0"/>
              </a:rPr>
              <a:t>Interrupt</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request</a:t>
            </a:r>
            <a:endParaRPr sz="2000" dirty="0">
              <a:latin typeface="Times New Roman" panose="02020603050405020304" pitchFamily="18" charset="0"/>
              <a:cs typeface="Times New Roman" panose="02020603050405020304" pitchFamily="18" charset="0"/>
            </a:endParaRPr>
          </a:p>
          <a:p>
            <a:pPr lvl="1" algn="just">
              <a:spcBef>
                <a:spcPts val="30"/>
              </a:spcBef>
              <a:buChar char="–"/>
            </a:pPr>
            <a:endParaRPr sz="2000" dirty="0">
              <a:latin typeface="Times New Roman" panose="02020603050405020304" pitchFamily="18" charset="0"/>
              <a:cs typeface="Times New Roman" panose="02020603050405020304" pitchFamily="18" charset="0"/>
            </a:endParaRPr>
          </a:p>
          <a:p>
            <a:pPr marL="756285" lvl="1" indent="-287020" algn="just">
              <a:buFont typeface="Arial MT"/>
              <a:buChar char="–"/>
              <a:tabLst>
                <a:tab pos="756285" algn="l"/>
                <a:tab pos="756920" algn="l"/>
              </a:tabLst>
            </a:pPr>
            <a:r>
              <a:rPr sz="2000" spc="-10" dirty="0">
                <a:latin typeface="Times New Roman" panose="02020603050405020304" pitchFamily="18" charset="0"/>
                <a:cs typeface="Times New Roman" panose="02020603050405020304" pitchFamily="18" charset="0"/>
              </a:rPr>
              <a:t>Clock</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signals</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control lines</a:t>
            </a:r>
            <a:endParaRPr lang="en-IN" dirty="0"/>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72919" y="1600200"/>
            <a:ext cx="7036162" cy="4043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089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3213" y="461594"/>
            <a:ext cx="6495415" cy="697230"/>
          </a:xfrm>
          <a:prstGeom prst="rect">
            <a:avLst/>
          </a:prstGeom>
        </p:spPr>
        <p:txBody>
          <a:bodyPr vert="horz" wrap="square" lIns="0" tIns="13335" rIns="0" bIns="0" rtlCol="0">
            <a:spAutoFit/>
          </a:bodyPr>
          <a:lstStyle/>
          <a:p>
            <a:pPr marL="12700">
              <a:lnSpc>
                <a:spcPct val="100000"/>
              </a:lnSpc>
              <a:spcBef>
                <a:spcPts val="105"/>
              </a:spcBef>
            </a:pPr>
            <a:r>
              <a:rPr dirty="0"/>
              <a:t>Bus</a:t>
            </a:r>
            <a:r>
              <a:rPr spc="-20" dirty="0"/>
              <a:t> </a:t>
            </a:r>
            <a:r>
              <a:rPr spc="-15" dirty="0"/>
              <a:t>Interconnection</a:t>
            </a:r>
            <a:r>
              <a:rPr spc="-20" dirty="0"/>
              <a:t> </a:t>
            </a:r>
            <a:r>
              <a:rPr spc="-5" dirty="0"/>
              <a:t>Scheme</a:t>
            </a:r>
          </a:p>
        </p:txBody>
      </p:sp>
      <p:pic>
        <p:nvPicPr>
          <p:cNvPr id="3" name="object 3"/>
          <p:cNvPicPr/>
          <p:nvPr/>
        </p:nvPicPr>
        <p:blipFill>
          <a:blip r:embed="rId2" cstate="print"/>
          <a:stretch>
            <a:fillRect/>
          </a:stretch>
        </p:blipFill>
        <p:spPr>
          <a:xfrm>
            <a:off x="468508" y="2632304"/>
            <a:ext cx="7938539" cy="2052754"/>
          </a:xfrm>
          <a:prstGeom prst="rect">
            <a:avLst/>
          </a:prstGeom>
        </p:spPr>
      </p:pic>
      <p:sp>
        <p:nvSpPr>
          <p:cNvPr id="4" name="object 4"/>
          <p:cNvSpPr txBox="1"/>
          <p:nvPr/>
        </p:nvSpPr>
        <p:spPr>
          <a:xfrm>
            <a:off x="8043164" y="3610736"/>
            <a:ext cx="64579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Times New Roman"/>
                <a:cs typeface="Times New Roman"/>
              </a:rPr>
              <a:t>System</a:t>
            </a:r>
            <a:endParaRPr sz="160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endParaRPr lang="en-IN" dirty="0"/>
          </a:p>
        </p:txBody>
      </p:sp>
      <p:sp>
        <p:nvSpPr>
          <p:cNvPr id="3" name="Content Placeholder 2"/>
          <p:cNvSpPr>
            <a:spLocks noGrp="1"/>
          </p:cNvSpPr>
          <p:nvPr>
            <p:ph sz="quarter" idx="1"/>
          </p:nvPr>
        </p:nvSpPr>
        <p:spPr>
          <a:xfrm>
            <a:off x="457200" y="1066800"/>
            <a:ext cx="7924800" cy="4873752"/>
          </a:xfrm>
        </p:spPr>
        <p:txBody>
          <a:bodyPr>
            <a:normAutofit/>
          </a:bodyPr>
          <a:lstStyle/>
          <a:p>
            <a:pPr algn="just"/>
            <a:r>
              <a:rPr lang="en-US" dirty="0">
                <a:latin typeface="Times New Roman" panose="02020603050405020304" pitchFamily="18" charset="0"/>
                <a:cs typeface="Times New Roman" panose="02020603050405020304" pitchFamily="18" charset="0"/>
              </a:rPr>
              <a:t>If one module wishes to </a:t>
            </a:r>
            <a:r>
              <a:rPr lang="en-US" i="1" dirty="0">
                <a:latin typeface="Times New Roman" panose="02020603050405020304" pitchFamily="18" charset="0"/>
                <a:cs typeface="Times New Roman" panose="02020603050405020304" pitchFamily="18" charset="0"/>
              </a:rPr>
              <a:t>send data </a:t>
            </a:r>
            <a:r>
              <a:rPr lang="en-US" dirty="0">
                <a:latin typeface="Times New Roman" panose="02020603050405020304" pitchFamily="18" charset="0"/>
                <a:cs typeface="Times New Roman" panose="02020603050405020304" pitchFamily="18" charset="0"/>
              </a:rPr>
              <a:t>to another,</a:t>
            </a:r>
          </a:p>
          <a:p>
            <a:pPr marL="0" indent="0" algn="just">
              <a:buNone/>
            </a:pP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 obtain the use of the bus, and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2) transfer data </a:t>
            </a:r>
            <a:r>
              <a:rPr lang="en-US" dirty="0" smtClean="0">
                <a:latin typeface="Times New Roman" panose="02020603050405020304" pitchFamily="18" charset="0"/>
                <a:cs typeface="Times New Roman" panose="02020603050405020304" pitchFamily="18" charset="0"/>
              </a:rPr>
              <a:t>via the </a:t>
            </a:r>
            <a:r>
              <a:rPr lang="en-US" dirty="0">
                <a:latin typeface="Times New Roman" panose="02020603050405020304" pitchFamily="18" charset="0"/>
                <a:cs typeface="Times New Roman" panose="02020603050405020304" pitchFamily="18" charset="0"/>
              </a:rPr>
              <a:t>bus</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smtClean="0">
                <a:latin typeface="Times New Roman" panose="02020603050405020304" pitchFamily="18" charset="0"/>
                <a:cs typeface="Times New Roman" panose="02020603050405020304" pitchFamily="18" charset="0"/>
              </a:rPr>
              <a:t> </a:t>
            </a:r>
          </a:p>
          <a:p>
            <a:pPr algn="just"/>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one module wishes to </a:t>
            </a:r>
            <a:r>
              <a:rPr lang="en-US" i="1" dirty="0">
                <a:latin typeface="Times New Roman" panose="02020603050405020304" pitchFamily="18" charset="0"/>
                <a:cs typeface="Times New Roman" panose="02020603050405020304" pitchFamily="18" charset="0"/>
              </a:rPr>
              <a:t>request data </a:t>
            </a:r>
            <a:r>
              <a:rPr lang="en-US" dirty="0">
                <a:latin typeface="Times New Roman" panose="02020603050405020304" pitchFamily="18" charset="0"/>
                <a:cs typeface="Times New Roman" panose="02020603050405020304" pitchFamily="18" charset="0"/>
              </a:rPr>
              <a:t>from another module, it </a:t>
            </a:r>
            <a:r>
              <a:rPr lang="en-US" dirty="0" smtClean="0">
                <a:latin typeface="Times New Roman" panose="02020603050405020304" pitchFamily="18" charset="0"/>
                <a:cs typeface="Times New Roman" panose="02020603050405020304" pitchFamily="18" charset="0"/>
              </a:rPr>
              <a:t>must</a:t>
            </a:r>
          </a:p>
          <a:p>
            <a:pPr marL="0" indent="0" algn="just">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1) obtain </a:t>
            </a:r>
            <a:r>
              <a:rPr lang="en-US" dirty="0">
                <a:latin typeface="Times New Roman" panose="02020603050405020304" pitchFamily="18" charset="0"/>
                <a:cs typeface="Times New Roman" panose="02020603050405020304" pitchFamily="18" charset="0"/>
              </a:rPr>
              <a:t>the use of the bus, and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2) transfer a request to the other module over </a:t>
            </a:r>
            <a:r>
              <a:rPr lang="en-US" dirty="0" smtClean="0">
                <a:latin typeface="Times New Roman" panose="02020603050405020304" pitchFamily="18" charset="0"/>
                <a:cs typeface="Times New Roman" panose="02020603050405020304" pitchFamily="18" charset="0"/>
              </a:rPr>
              <a:t>the appropriate </a:t>
            </a:r>
            <a:r>
              <a:rPr lang="en-US" dirty="0">
                <a:latin typeface="Times New Roman" panose="02020603050405020304" pitchFamily="18" charset="0"/>
                <a:cs typeface="Times New Roman" panose="02020603050405020304" pitchFamily="18" charset="0"/>
              </a:rPr>
              <a:t>control and address lines. It must then wait for that second module </a:t>
            </a:r>
            <a:r>
              <a:rPr lang="en-US" dirty="0" smtClean="0">
                <a:latin typeface="Times New Roman" panose="02020603050405020304" pitchFamily="18" charset="0"/>
                <a:cs typeface="Times New Roman" panose="02020603050405020304" pitchFamily="18" charset="0"/>
              </a:rPr>
              <a:t>to </a:t>
            </a:r>
            <a:r>
              <a:rPr lang="en-IN" dirty="0" smtClean="0">
                <a:latin typeface="Times New Roman" panose="02020603050405020304" pitchFamily="18" charset="0"/>
                <a:cs typeface="Times New Roman" panose="02020603050405020304" pitchFamily="18" charset="0"/>
              </a:rPr>
              <a:t>send </a:t>
            </a:r>
            <a:r>
              <a:rPr lang="en-IN" dirty="0">
                <a:latin typeface="Times New Roman" panose="02020603050405020304" pitchFamily="18" charset="0"/>
                <a:cs typeface="Times New Roman" panose="02020603050405020304" pitchFamily="18" charset="0"/>
              </a:rPr>
              <a:t>the data.</a:t>
            </a:r>
          </a:p>
        </p:txBody>
      </p:sp>
    </p:spTree>
    <p:extLst>
      <p:ext uri="{BB962C8B-B14F-4D97-AF65-F5344CB8AC3E}">
        <p14:creationId xmlns:p14="http://schemas.microsoft.com/office/powerpoint/2010/main" val="334686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388937" y="398525"/>
          <a:ext cx="8425180" cy="5976872"/>
        </p:xfrm>
        <a:graphic>
          <a:graphicData uri="http://schemas.openxmlformats.org/drawingml/2006/table">
            <a:tbl>
              <a:tblPr firstRow="1" bandRow="1">
                <a:tableStyleId>{2D5ABB26-0587-4C30-8999-92F81FD0307C}</a:tableStyleId>
              </a:tblPr>
              <a:tblGrid>
                <a:gridCol w="4212590"/>
                <a:gridCol w="4212590"/>
              </a:tblGrid>
              <a:tr h="528574">
                <a:tc>
                  <a:txBody>
                    <a:bodyPr/>
                    <a:lstStyle/>
                    <a:p>
                      <a:pPr marL="114300">
                        <a:lnSpc>
                          <a:spcPct val="100000"/>
                        </a:lnSpc>
                        <a:spcBef>
                          <a:spcPts val="750"/>
                        </a:spcBef>
                      </a:pPr>
                      <a:r>
                        <a:rPr sz="1400" b="1" spc="-10" dirty="0">
                          <a:latin typeface="Times New Roman"/>
                          <a:cs typeface="Times New Roman"/>
                        </a:rPr>
                        <a:t>C</a:t>
                      </a:r>
                      <a:r>
                        <a:rPr sz="1400" b="1" dirty="0">
                          <a:latin typeface="Times New Roman"/>
                          <a:cs typeface="Times New Roman"/>
                        </a:rPr>
                        <a:t>O</a:t>
                      </a:r>
                      <a:r>
                        <a:rPr sz="1400" b="1" spc="-10" dirty="0">
                          <a:latin typeface="Times New Roman"/>
                          <a:cs typeface="Times New Roman"/>
                        </a:rPr>
                        <a:t>MPU</a:t>
                      </a:r>
                      <a:r>
                        <a:rPr sz="1400" b="1" dirty="0">
                          <a:latin typeface="Times New Roman"/>
                          <a:cs typeface="Times New Roman"/>
                        </a:rPr>
                        <a:t>TER</a:t>
                      </a:r>
                      <a:r>
                        <a:rPr sz="1400" b="1" spc="-70" dirty="0">
                          <a:latin typeface="Times New Roman"/>
                          <a:cs typeface="Times New Roman"/>
                        </a:rPr>
                        <a:t> </a:t>
                      </a:r>
                      <a:r>
                        <a:rPr sz="1400" b="1" spc="-10" dirty="0">
                          <a:latin typeface="Times New Roman"/>
                          <a:cs typeface="Times New Roman"/>
                        </a:rPr>
                        <a:t>ARC</a:t>
                      </a:r>
                      <a:r>
                        <a:rPr sz="1400" b="1" dirty="0">
                          <a:latin typeface="Times New Roman"/>
                          <a:cs typeface="Times New Roman"/>
                        </a:rPr>
                        <a:t>HITE</a:t>
                      </a:r>
                      <a:r>
                        <a:rPr sz="1400" b="1" spc="-10" dirty="0">
                          <a:latin typeface="Times New Roman"/>
                          <a:cs typeface="Times New Roman"/>
                        </a:rPr>
                        <a:t>C</a:t>
                      </a:r>
                      <a:r>
                        <a:rPr sz="1400" b="1" dirty="0">
                          <a:latin typeface="Times New Roman"/>
                          <a:cs typeface="Times New Roman"/>
                        </a:rPr>
                        <a:t>T</a:t>
                      </a:r>
                      <a:r>
                        <a:rPr sz="1400" b="1" spc="-10" dirty="0">
                          <a:latin typeface="Times New Roman"/>
                          <a:cs typeface="Times New Roman"/>
                        </a:rPr>
                        <a:t>UR</a:t>
                      </a:r>
                      <a:r>
                        <a:rPr sz="1400" b="1" dirty="0">
                          <a:latin typeface="Times New Roman"/>
                          <a:cs typeface="Times New Roman"/>
                        </a:rPr>
                        <a:t>E</a:t>
                      </a:r>
                      <a:endParaRPr sz="1400">
                        <a:latin typeface="Times New Roman"/>
                        <a:cs typeface="Times New Roman"/>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4935">
                        <a:lnSpc>
                          <a:spcPct val="100000"/>
                        </a:lnSpc>
                        <a:spcBef>
                          <a:spcPts val="750"/>
                        </a:spcBef>
                      </a:pPr>
                      <a:r>
                        <a:rPr sz="1400" b="1" spc="-5" dirty="0">
                          <a:latin typeface="Times New Roman"/>
                          <a:cs typeface="Times New Roman"/>
                        </a:rPr>
                        <a:t>COMPUTER</a:t>
                      </a:r>
                      <a:r>
                        <a:rPr sz="1400" b="1" spc="-15" dirty="0">
                          <a:latin typeface="Times New Roman"/>
                          <a:cs typeface="Times New Roman"/>
                        </a:rPr>
                        <a:t> ORGANIZATION</a:t>
                      </a:r>
                      <a:endParaRPr sz="1400">
                        <a:latin typeface="Times New Roman"/>
                        <a:cs typeface="Times New Roman"/>
                      </a:endParaRPr>
                    </a:p>
                  </a:txBody>
                  <a:tcPr marL="0" marR="0" marT="952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r>
              <a:tr h="874140">
                <a:tc>
                  <a:txBody>
                    <a:bodyPr/>
                    <a:lstStyle/>
                    <a:p>
                      <a:pPr marL="76200" marR="67310">
                        <a:lnSpc>
                          <a:spcPct val="100000"/>
                        </a:lnSpc>
                        <a:spcBef>
                          <a:spcPts val="605"/>
                        </a:spcBef>
                      </a:pPr>
                      <a:r>
                        <a:rPr sz="1100" b="1" spc="-5" dirty="0">
                          <a:latin typeface="Verdana"/>
                          <a:cs typeface="Verdana"/>
                        </a:rPr>
                        <a:t>Way</a:t>
                      </a:r>
                      <a:r>
                        <a:rPr sz="1100" b="1" spc="160" dirty="0">
                          <a:latin typeface="Verdana"/>
                          <a:cs typeface="Verdana"/>
                        </a:rPr>
                        <a:t> </a:t>
                      </a:r>
                      <a:r>
                        <a:rPr sz="1100" b="1" spc="-5" dirty="0">
                          <a:latin typeface="Verdana"/>
                          <a:cs typeface="Verdana"/>
                        </a:rPr>
                        <a:t>hardware</a:t>
                      </a:r>
                      <a:r>
                        <a:rPr sz="1100" b="1" spc="170" dirty="0">
                          <a:latin typeface="Verdana"/>
                          <a:cs typeface="Verdana"/>
                        </a:rPr>
                        <a:t> </a:t>
                      </a:r>
                      <a:r>
                        <a:rPr sz="1100" b="1" spc="-5" dirty="0">
                          <a:latin typeface="Verdana"/>
                          <a:cs typeface="Verdana"/>
                        </a:rPr>
                        <a:t>components</a:t>
                      </a:r>
                      <a:r>
                        <a:rPr sz="1100" b="1" spc="170" dirty="0">
                          <a:latin typeface="Verdana"/>
                          <a:cs typeface="Verdana"/>
                        </a:rPr>
                        <a:t> </a:t>
                      </a:r>
                      <a:r>
                        <a:rPr sz="1100" b="1" spc="-5" dirty="0">
                          <a:latin typeface="Verdana"/>
                          <a:cs typeface="Verdana"/>
                        </a:rPr>
                        <a:t>are</a:t>
                      </a:r>
                      <a:r>
                        <a:rPr sz="1100" b="1" spc="165" dirty="0">
                          <a:latin typeface="Verdana"/>
                          <a:cs typeface="Verdana"/>
                        </a:rPr>
                        <a:t> </a:t>
                      </a:r>
                      <a:r>
                        <a:rPr sz="1100" b="1" spc="-5" dirty="0">
                          <a:latin typeface="Verdana"/>
                          <a:cs typeface="Verdana"/>
                        </a:rPr>
                        <a:t>connected</a:t>
                      </a:r>
                      <a:r>
                        <a:rPr sz="1100" b="1" spc="160" dirty="0">
                          <a:latin typeface="Verdana"/>
                          <a:cs typeface="Verdana"/>
                        </a:rPr>
                        <a:t> </a:t>
                      </a:r>
                      <a:r>
                        <a:rPr sz="1100" dirty="0">
                          <a:latin typeface="Verdana"/>
                          <a:cs typeface="Verdana"/>
                        </a:rPr>
                        <a:t>together </a:t>
                      </a:r>
                      <a:r>
                        <a:rPr sz="1100" spc="-375" dirty="0">
                          <a:latin typeface="Verdana"/>
                          <a:cs typeface="Verdana"/>
                        </a:rPr>
                        <a:t> </a:t>
                      </a:r>
                      <a:r>
                        <a:rPr sz="1100" spc="-5" dirty="0">
                          <a:latin typeface="Verdana"/>
                          <a:cs typeface="Verdana"/>
                        </a:rPr>
                        <a:t>to</a:t>
                      </a:r>
                      <a:r>
                        <a:rPr sz="1100" spc="-10" dirty="0">
                          <a:latin typeface="Verdana"/>
                          <a:cs typeface="Verdana"/>
                        </a:rPr>
                        <a:t> </a:t>
                      </a:r>
                      <a:r>
                        <a:rPr sz="1100" dirty="0">
                          <a:latin typeface="Verdana"/>
                          <a:cs typeface="Verdana"/>
                        </a:rPr>
                        <a:t>form a</a:t>
                      </a:r>
                      <a:r>
                        <a:rPr sz="1100" spc="-10" dirty="0">
                          <a:latin typeface="Verdana"/>
                          <a:cs typeface="Verdana"/>
                        </a:rPr>
                        <a:t> </a:t>
                      </a:r>
                      <a:r>
                        <a:rPr sz="1100" spc="-5" dirty="0">
                          <a:latin typeface="Verdana"/>
                          <a:cs typeface="Verdana"/>
                        </a:rPr>
                        <a:t>computer</a:t>
                      </a:r>
                      <a:r>
                        <a:rPr sz="1100" spc="5" dirty="0">
                          <a:latin typeface="Verdana"/>
                          <a:cs typeface="Verdana"/>
                        </a:rPr>
                        <a:t> </a:t>
                      </a:r>
                      <a:r>
                        <a:rPr sz="1100" dirty="0">
                          <a:latin typeface="Verdana"/>
                          <a:cs typeface="Verdana"/>
                        </a:rPr>
                        <a:t>system.</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76835">
                        <a:lnSpc>
                          <a:spcPct val="100000"/>
                        </a:lnSpc>
                        <a:spcBef>
                          <a:spcPts val="605"/>
                        </a:spcBef>
                      </a:pPr>
                      <a:r>
                        <a:rPr sz="1100" b="1" spc="-5" dirty="0">
                          <a:latin typeface="Verdana"/>
                          <a:cs typeface="Verdana"/>
                        </a:rPr>
                        <a:t>Structure</a:t>
                      </a:r>
                      <a:r>
                        <a:rPr sz="1100" b="1" spc="409" dirty="0">
                          <a:latin typeface="Verdana"/>
                          <a:cs typeface="Verdana"/>
                        </a:rPr>
                        <a:t> </a:t>
                      </a:r>
                      <a:r>
                        <a:rPr sz="1100" b="1" spc="-5" dirty="0">
                          <a:latin typeface="Verdana"/>
                          <a:cs typeface="Verdana"/>
                        </a:rPr>
                        <a:t>and</a:t>
                      </a:r>
                      <a:r>
                        <a:rPr sz="1100" b="1" spc="409" dirty="0">
                          <a:latin typeface="Verdana"/>
                          <a:cs typeface="Verdana"/>
                        </a:rPr>
                        <a:t> </a:t>
                      </a:r>
                      <a:r>
                        <a:rPr sz="1100" b="1" spc="-5" dirty="0">
                          <a:latin typeface="Verdana"/>
                          <a:cs typeface="Verdana"/>
                        </a:rPr>
                        <a:t>behaviour</a:t>
                      </a:r>
                      <a:r>
                        <a:rPr sz="1100" b="1" spc="400" dirty="0">
                          <a:latin typeface="Verdana"/>
                          <a:cs typeface="Verdana"/>
                        </a:rPr>
                        <a:t> </a:t>
                      </a:r>
                      <a:r>
                        <a:rPr sz="1100" dirty="0">
                          <a:latin typeface="Verdana"/>
                          <a:cs typeface="Verdana"/>
                        </a:rPr>
                        <a:t>of</a:t>
                      </a:r>
                      <a:r>
                        <a:rPr sz="1100" spc="395" dirty="0">
                          <a:latin typeface="Verdana"/>
                          <a:cs typeface="Verdana"/>
                        </a:rPr>
                        <a:t> </a:t>
                      </a:r>
                      <a:r>
                        <a:rPr sz="1100" dirty="0">
                          <a:latin typeface="Verdana"/>
                          <a:cs typeface="Verdana"/>
                        </a:rPr>
                        <a:t>a</a:t>
                      </a:r>
                      <a:r>
                        <a:rPr sz="1100" spc="400" dirty="0">
                          <a:latin typeface="Verdana"/>
                          <a:cs typeface="Verdana"/>
                        </a:rPr>
                        <a:t> </a:t>
                      </a:r>
                      <a:r>
                        <a:rPr sz="1100" spc="-5" dirty="0">
                          <a:latin typeface="Verdana"/>
                          <a:cs typeface="Verdana"/>
                        </a:rPr>
                        <a:t>computer</a:t>
                      </a:r>
                      <a:r>
                        <a:rPr sz="1100" spc="390" dirty="0">
                          <a:latin typeface="Verdana"/>
                          <a:cs typeface="Verdana"/>
                        </a:rPr>
                        <a:t> </a:t>
                      </a:r>
                      <a:r>
                        <a:rPr sz="1100" dirty="0">
                          <a:latin typeface="Verdana"/>
                          <a:cs typeface="Verdana"/>
                        </a:rPr>
                        <a:t>system</a:t>
                      </a:r>
                      <a:r>
                        <a:rPr sz="1100" spc="395" dirty="0">
                          <a:latin typeface="Verdana"/>
                          <a:cs typeface="Verdana"/>
                        </a:rPr>
                        <a:t> </a:t>
                      </a:r>
                      <a:r>
                        <a:rPr sz="1100" spc="-5" dirty="0">
                          <a:latin typeface="Verdana"/>
                          <a:cs typeface="Verdana"/>
                        </a:rPr>
                        <a:t>as</a:t>
                      </a:r>
                      <a:endParaRPr sz="1100">
                        <a:latin typeface="Verdana"/>
                        <a:cs typeface="Verdana"/>
                      </a:endParaRPr>
                    </a:p>
                    <a:p>
                      <a:pPr marL="76835">
                        <a:lnSpc>
                          <a:spcPct val="100000"/>
                        </a:lnSpc>
                      </a:pPr>
                      <a:r>
                        <a:rPr sz="1100" b="1" dirty="0">
                          <a:latin typeface="Verdana"/>
                          <a:cs typeface="Verdana"/>
                        </a:rPr>
                        <a:t>seen</a:t>
                      </a:r>
                      <a:r>
                        <a:rPr sz="1100" b="1" spc="-45" dirty="0">
                          <a:latin typeface="Verdana"/>
                          <a:cs typeface="Verdana"/>
                        </a:rPr>
                        <a:t> </a:t>
                      </a:r>
                      <a:r>
                        <a:rPr sz="1100" b="1" dirty="0">
                          <a:latin typeface="Verdana"/>
                          <a:cs typeface="Verdana"/>
                        </a:rPr>
                        <a:t>by</a:t>
                      </a:r>
                      <a:r>
                        <a:rPr sz="1100" b="1" spc="-25" dirty="0">
                          <a:latin typeface="Verdana"/>
                          <a:cs typeface="Verdana"/>
                        </a:rPr>
                        <a:t> </a:t>
                      </a:r>
                      <a:r>
                        <a:rPr sz="1100" b="1" dirty="0">
                          <a:latin typeface="Verdana"/>
                          <a:cs typeface="Verdana"/>
                        </a:rPr>
                        <a:t>the</a:t>
                      </a:r>
                      <a:r>
                        <a:rPr sz="1100" b="1" spc="-35" dirty="0">
                          <a:latin typeface="Verdana"/>
                          <a:cs typeface="Verdana"/>
                        </a:rPr>
                        <a:t> </a:t>
                      </a:r>
                      <a:r>
                        <a:rPr sz="1100" b="1" dirty="0">
                          <a:latin typeface="Verdana"/>
                          <a:cs typeface="Verdana"/>
                        </a:rPr>
                        <a:t>user</a:t>
                      </a:r>
                      <a:r>
                        <a:rPr sz="1100" dirty="0">
                          <a:latin typeface="Verdana"/>
                          <a:cs typeface="Verdana"/>
                        </a:rPr>
                        <a:t>.</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r>
              <a:tr h="650494">
                <a:tc>
                  <a:txBody>
                    <a:bodyPr/>
                    <a:lstStyle/>
                    <a:p>
                      <a:pPr marL="76200">
                        <a:lnSpc>
                          <a:spcPct val="100000"/>
                        </a:lnSpc>
                        <a:spcBef>
                          <a:spcPts val="605"/>
                        </a:spcBef>
                      </a:pPr>
                      <a:r>
                        <a:rPr sz="1100" dirty="0">
                          <a:latin typeface="Verdana"/>
                          <a:cs typeface="Verdana"/>
                        </a:rPr>
                        <a:t>It</a:t>
                      </a:r>
                      <a:r>
                        <a:rPr sz="1100" spc="-10" dirty="0">
                          <a:latin typeface="Verdana"/>
                          <a:cs typeface="Verdana"/>
                        </a:rPr>
                        <a:t> </a:t>
                      </a:r>
                      <a:r>
                        <a:rPr sz="1100" dirty="0">
                          <a:latin typeface="Verdana"/>
                          <a:cs typeface="Verdana"/>
                        </a:rPr>
                        <a:t>acts</a:t>
                      </a:r>
                      <a:r>
                        <a:rPr sz="1100" spc="10" dirty="0">
                          <a:latin typeface="Verdana"/>
                          <a:cs typeface="Verdana"/>
                        </a:rPr>
                        <a:t> </a:t>
                      </a:r>
                      <a:r>
                        <a:rPr sz="1100" spc="-5" dirty="0">
                          <a:latin typeface="Verdana"/>
                          <a:cs typeface="Verdana"/>
                        </a:rPr>
                        <a:t>as</a:t>
                      </a:r>
                      <a:r>
                        <a:rPr sz="1100" spc="5" dirty="0">
                          <a:latin typeface="Verdana"/>
                          <a:cs typeface="Verdana"/>
                        </a:rPr>
                        <a:t> </a:t>
                      </a:r>
                      <a:r>
                        <a:rPr sz="1100" spc="-5" dirty="0">
                          <a:latin typeface="Verdana"/>
                          <a:cs typeface="Verdana"/>
                        </a:rPr>
                        <a:t>the</a:t>
                      </a:r>
                      <a:r>
                        <a:rPr sz="1100" spc="10" dirty="0">
                          <a:latin typeface="Verdana"/>
                          <a:cs typeface="Verdana"/>
                        </a:rPr>
                        <a:t> </a:t>
                      </a:r>
                      <a:r>
                        <a:rPr sz="1100" spc="-5" dirty="0">
                          <a:latin typeface="Verdana"/>
                          <a:cs typeface="Verdana"/>
                        </a:rPr>
                        <a:t>interface</a:t>
                      </a:r>
                      <a:r>
                        <a:rPr sz="1100" spc="15" dirty="0">
                          <a:latin typeface="Verdana"/>
                          <a:cs typeface="Verdana"/>
                        </a:rPr>
                        <a:t> </a:t>
                      </a:r>
                      <a:r>
                        <a:rPr sz="1100" dirty="0">
                          <a:latin typeface="Verdana"/>
                          <a:cs typeface="Verdana"/>
                        </a:rPr>
                        <a:t>between</a:t>
                      </a:r>
                      <a:r>
                        <a:rPr sz="1100" spc="-10" dirty="0">
                          <a:latin typeface="Verdana"/>
                          <a:cs typeface="Verdana"/>
                        </a:rPr>
                        <a:t> </a:t>
                      </a:r>
                      <a:r>
                        <a:rPr sz="1100" spc="-5" dirty="0">
                          <a:latin typeface="Verdana"/>
                          <a:cs typeface="Verdana"/>
                        </a:rPr>
                        <a:t>hardware</a:t>
                      </a:r>
                      <a:r>
                        <a:rPr sz="1100" spc="25" dirty="0">
                          <a:latin typeface="Verdana"/>
                          <a:cs typeface="Verdana"/>
                        </a:rPr>
                        <a:t> </a:t>
                      </a:r>
                      <a:r>
                        <a:rPr sz="1100" spc="-5" dirty="0">
                          <a:latin typeface="Verdana"/>
                          <a:cs typeface="Verdana"/>
                        </a:rPr>
                        <a:t>and</a:t>
                      </a:r>
                      <a:r>
                        <a:rPr sz="1100" spc="5" dirty="0">
                          <a:latin typeface="Verdana"/>
                          <a:cs typeface="Verdana"/>
                        </a:rPr>
                        <a:t> </a:t>
                      </a:r>
                      <a:r>
                        <a:rPr sz="1100" spc="-5" dirty="0">
                          <a:latin typeface="Verdana"/>
                          <a:cs typeface="Verdana"/>
                        </a:rPr>
                        <a:t>software.</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76835" marR="67945">
                        <a:lnSpc>
                          <a:spcPct val="100000"/>
                        </a:lnSpc>
                        <a:spcBef>
                          <a:spcPts val="605"/>
                        </a:spcBef>
                      </a:pPr>
                      <a:r>
                        <a:rPr sz="1100" dirty="0">
                          <a:latin typeface="Verdana"/>
                          <a:cs typeface="Verdana"/>
                        </a:rPr>
                        <a:t>It</a:t>
                      </a:r>
                      <a:r>
                        <a:rPr sz="1100" spc="110" dirty="0">
                          <a:latin typeface="Verdana"/>
                          <a:cs typeface="Verdana"/>
                        </a:rPr>
                        <a:t> </a:t>
                      </a:r>
                      <a:r>
                        <a:rPr sz="1100" spc="-5" dirty="0">
                          <a:latin typeface="Verdana"/>
                          <a:cs typeface="Verdana"/>
                        </a:rPr>
                        <a:t>deals</a:t>
                      </a:r>
                      <a:r>
                        <a:rPr sz="1100" spc="114" dirty="0">
                          <a:latin typeface="Verdana"/>
                          <a:cs typeface="Verdana"/>
                        </a:rPr>
                        <a:t> </a:t>
                      </a:r>
                      <a:r>
                        <a:rPr sz="1100" dirty="0">
                          <a:latin typeface="Verdana"/>
                          <a:cs typeface="Verdana"/>
                        </a:rPr>
                        <a:t>with</a:t>
                      </a:r>
                      <a:r>
                        <a:rPr sz="1100" spc="114" dirty="0">
                          <a:latin typeface="Verdana"/>
                          <a:cs typeface="Verdana"/>
                        </a:rPr>
                        <a:t> </a:t>
                      </a:r>
                      <a:r>
                        <a:rPr sz="1100" dirty="0">
                          <a:latin typeface="Verdana"/>
                          <a:cs typeface="Verdana"/>
                        </a:rPr>
                        <a:t>the</a:t>
                      </a:r>
                      <a:r>
                        <a:rPr sz="1100" spc="114" dirty="0">
                          <a:latin typeface="Verdana"/>
                          <a:cs typeface="Verdana"/>
                        </a:rPr>
                        <a:t> </a:t>
                      </a:r>
                      <a:r>
                        <a:rPr sz="1100" dirty="0">
                          <a:latin typeface="Verdana"/>
                          <a:cs typeface="Verdana"/>
                        </a:rPr>
                        <a:t>components</a:t>
                      </a:r>
                      <a:r>
                        <a:rPr sz="1100" spc="114" dirty="0">
                          <a:latin typeface="Verdana"/>
                          <a:cs typeface="Verdana"/>
                        </a:rPr>
                        <a:t> </a:t>
                      </a:r>
                      <a:r>
                        <a:rPr sz="1100" dirty="0">
                          <a:latin typeface="Verdana"/>
                          <a:cs typeface="Verdana"/>
                        </a:rPr>
                        <a:t>of</a:t>
                      </a:r>
                      <a:r>
                        <a:rPr sz="1100" spc="110" dirty="0">
                          <a:latin typeface="Verdana"/>
                          <a:cs typeface="Verdana"/>
                        </a:rPr>
                        <a:t> </a:t>
                      </a:r>
                      <a:r>
                        <a:rPr sz="1100" dirty="0">
                          <a:latin typeface="Verdana"/>
                          <a:cs typeface="Verdana"/>
                        </a:rPr>
                        <a:t>a</a:t>
                      </a:r>
                      <a:r>
                        <a:rPr sz="1100" spc="110" dirty="0">
                          <a:latin typeface="Verdana"/>
                          <a:cs typeface="Verdana"/>
                        </a:rPr>
                        <a:t> </a:t>
                      </a:r>
                      <a:r>
                        <a:rPr sz="1100" spc="-5" dirty="0">
                          <a:latin typeface="Verdana"/>
                          <a:cs typeface="Verdana"/>
                        </a:rPr>
                        <a:t>connection</a:t>
                      </a:r>
                      <a:r>
                        <a:rPr sz="1100" spc="125" dirty="0">
                          <a:latin typeface="Verdana"/>
                          <a:cs typeface="Verdana"/>
                        </a:rPr>
                        <a:t> </a:t>
                      </a:r>
                      <a:r>
                        <a:rPr sz="1100" spc="-10" dirty="0">
                          <a:latin typeface="Verdana"/>
                          <a:cs typeface="Verdana"/>
                        </a:rPr>
                        <a:t>in</a:t>
                      </a:r>
                      <a:r>
                        <a:rPr sz="1100" spc="120" dirty="0">
                          <a:latin typeface="Verdana"/>
                          <a:cs typeface="Verdana"/>
                        </a:rPr>
                        <a:t> </a:t>
                      </a:r>
                      <a:r>
                        <a:rPr sz="1100" dirty="0">
                          <a:latin typeface="Verdana"/>
                          <a:cs typeface="Verdana"/>
                        </a:rPr>
                        <a:t>a </a:t>
                      </a:r>
                      <a:r>
                        <a:rPr sz="1100" spc="-375" dirty="0">
                          <a:latin typeface="Verdana"/>
                          <a:cs typeface="Verdana"/>
                        </a:rPr>
                        <a:t> </a:t>
                      </a:r>
                      <a:r>
                        <a:rPr sz="1100" dirty="0">
                          <a:latin typeface="Verdana"/>
                          <a:cs typeface="Verdana"/>
                        </a:rPr>
                        <a:t>system.</a:t>
                      </a:r>
                      <a:endParaRPr sz="1100">
                        <a:latin typeface="Verdana"/>
                        <a:cs typeface="Verdana"/>
                      </a:endParaRPr>
                    </a:p>
                  </a:txBody>
                  <a:tcPr marL="0" marR="0" marT="768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874267">
                <a:tc>
                  <a:txBody>
                    <a:bodyPr/>
                    <a:lstStyle/>
                    <a:p>
                      <a:pPr marL="76200">
                        <a:lnSpc>
                          <a:spcPct val="100000"/>
                        </a:lnSpc>
                        <a:spcBef>
                          <a:spcPts val="610"/>
                        </a:spcBef>
                      </a:pPr>
                      <a:r>
                        <a:rPr sz="1100" spc="-5" dirty="0">
                          <a:latin typeface="Verdana"/>
                          <a:cs typeface="Verdana"/>
                        </a:rPr>
                        <a:t>Helps us</a:t>
                      </a:r>
                      <a:r>
                        <a:rPr sz="1100" spc="15" dirty="0">
                          <a:latin typeface="Verdana"/>
                          <a:cs typeface="Verdana"/>
                        </a:rPr>
                        <a:t> </a:t>
                      </a:r>
                      <a:r>
                        <a:rPr sz="1100" spc="-5" dirty="0">
                          <a:latin typeface="Verdana"/>
                          <a:cs typeface="Verdana"/>
                        </a:rPr>
                        <a:t>to</a:t>
                      </a:r>
                      <a:r>
                        <a:rPr sz="1100" dirty="0">
                          <a:latin typeface="Verdana"/>
                          <a:cs typeface="Verdana"/>
                        </a:rPr>
                        <a:t> </a:t>
                      </a:r>
                      <a:r>
                        <a:rPr sz="1100" spc="-5" dirty="0">
                          <a:latin typeface="Verdana"/>
                          <a:cs typeface="Verdana"/>
                        </a:rPr>
                        <a:t>understand</a:t>
                      </a:r>
                      <a:r>
                        <a:rPr sz="1100" spc="15" dirty="0">
                          <a:latin typeface="Verdana"/>
                          <a:cs typeface="Verdana"/>
                        </a:rPr>
                        <a:t> </a:t>
                      </a:r>
                      <a:r>
                        <a:rPr sz="1100" spc="-5" dirty="0">
                          <a:latin typeface="Verdana"/>
                          <a:cs typeface="Verdana"/>
                        </a:rPr>
                        <a:t>the</a:t>
                      </a:r>
                      <a:r>
                        <a:rPr sz="1100" spc="5" dirty="0">
                          <a:latin typeface="Verdana"/>
                          <a:cs typeface="Verdana"/>
                        </a:rPr>
                        <a:t> </a:t>
                      </a:r>
                      <a:r>
                        <a:rPr sz="1100" b="1" spc="-5" dirty="0">
                          <a:latin typeface="Verdana"/>
                          <a:cs typeface="Verdana"/>
                        </a:rPr>
                        <a:t>functionalities</a:t>
                      </a:r>
                      <a:r>
                        <a:rPr sz="1100" b="1" dirty="0">
                          <a:latin typeface="Verdana"/>
                          <a:cs typeface="Verdana"/>
                        </a:rPr>
                        <a:t> </a:t>
                      </a:r>
                      <a:r>
                        <a:rPr sz="1100" dirty="0">
                          <a:latin typeface="Verdana"/>
                          <a:cs typeface="Verdana"/>
                        </a:rPr>
                        <a:t>of</a:t>
                      </a:r>
                      <a:r>
                        <a:rPr sz="1100" spc="-5" dirty="0">
                          <a:latin typeface="Verdana"/>
                          <a:cs typeface="Verdana"/>
                        </a:rPr>
                        <a:t> </a:t>
                      </a:r>
                      <a:r>
                        <a:rPr sz="1100" dirty="0">
                          <a:latin typeface="Verdana"/>
                          <a:cs typeface="Verdana"/>
                        </a:rPr>
                        <a:t>a</a:t>
                      </a:r>
                      <a:r>
                        <a:rPr sz="1100" spc="-5" dirty="0">
                          <a:latin typeface="Verdana"/>
                          <a:cs typeface="Verdana"/>
                        </a:rPr>
                        <a:t> </a:t>
                      </a:r>
                      <a:r>
                        <a:rPr sz="1100" dirty="0">
                          <a:latin typeface="Verdana"/>
                          <a:cs typeface="Verdana"/>
                        </a:rPr>
                        <a:t>system.</a:t>
                      </a:r>
                      <a:endParaRPr sz="1100">
                        <a:latin typeface="Verdana"/>
                        <a:cs typeface="Verdana"/>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76835" marR="68580">
                        <a:lnSpc>
                          <a:spcPct val="100000"/>
                        </a:lnSpc>
                        <a:spcBef>
                          <a:spcPts val="610"/>
                        </a:spcBef>
                      </a:pPr>
                      <a:r>
                        <a:rPr sz="1100" spc="-5" dirty="0">
                          <a:latin typeface="Verdana"/>
                          <a:cs typeface="Verdana"/>
                        </a:rPr>
                        <a:t>How</a:t>
                      </a:r>
                      <a:r>
                        <a:rPr sz="1100" spc="70" dirty="0">
                          <a:latin typeface="Verdana"/>
                          <a:cs typeface="Verdana"/>
                        </a:rPr>
                        <a:t> </a:t>
                      </a:r>
                      <a:r>
                        <a:rPr sz="1100" spc="-5" dirty="0">
                          <a:latin typeface="Verdana"/>
                          <a:cs typeface="Verdana"/>
                        </a:rPr>
                        <a:t>exactly</a:t>
                      </a:r>
                      <a:r>
                        <a:rPr sz="1100" spc="70" dirty="0">
                          <a:latin typeface="Verdana"/>
                          <a:cs typeface="Verdana"/>
                        </a:rPr>
                        <a:t> </a:t>
                      </a:r>
                      <a:r>
                        <a:rPr sz="1100" dirty="0">
                          <a:latin typeface="Verdana"/>
                          <a:cs typeface="Verdana"/>
                        </a:rPr>
                        <a:t>all</a:t>
                      </a:r>
                      <a:r>
                        <a:rPr sz="1100" spc="75" dirty="0">
                          <a:latin typeface="Verdana"/>
                          <a:cs typeface="Verdana"/>
                        </a:rPr>
                        <a:t> </a:t>
                      </a:r>
                      <a:r>
                        <a:rPr sz="1100" dirty="0">
                          <a:latin typeface="Verdana"/>
                          <a:cs typeface="Verdana"/>
                        </a:rPr>
                        <a:t>the</a:t>
                      </a:r>
                      <a:r>
                        <a:rPr sz="1100" spc="80" dirty="0">
                          <a:latin typeface="Verdana"/>
                          <a:cs typeface="Verdana"/>
                        </a:rPr>
                        <a:t> </a:t>
                      </a:r>
                      <a:r>
                        <a:rPr sz="1100" b="1" dirty="0">
                          <a:latin typeface="Verdana"/>
                          <a:cs typeface="Verdana"/>
                        </a:rPr>
                        <a:t>units</a:t>
                      </a:r>
                      <a:r>
                        <a:rPr sz="1100" b="1" spc="100" dirty="0">
                          <a:latin typeface="Verdana"/>
                          <a:cs typeface="Verdana"/>
                        </a:rPr>
                        <a:t> </a:t>
                      </a:r>
                      <a:r>
                        <a:rPr sz="1100" b="1" spc="-5" dirty="0">
                          <a:latin typeface="Verdana"/>
                          <a:cs typeface="Verdana"/>
                        </a:rPr>
                        <a:t>in</a:t>
                      </a:r>
                      <a:r>
                        <a:rPr sz="1100" b="1" spc="90" dirty="0">
                          <a:latin typeface="Verdana"/>
                          <a:cs typeface="Verdana"/>
                        </a:rPr>
                        <a:t> </a:t>
                      </a:r>
                      <a:r>
                        <a:rPr sz="1100" b="1" dirty="0">
                          <a:latin typeface="Verdana"/>
                          <a:cs typeface="Verdana"/>
                        </a:rPr>
                        <a:t>the</a:t>
                      </a:r>
                      <a:r>
                        <a:rPr sz="1100" b="1" spc="80" dirty="0">
                          <a:latin typeface="Verdana"/>
                          <a:cs typeface="Verdana"/>
                        </a:rPr>
                        <a:t> </a:t>
                      </a:r>
                      <a:r>
                        <a:rPr sz="1100" b="1" spc="-5" dirty="0">
                          <a:latin typeface="Verdana"/>
                          <a:cs typeface="Verdana"/>
                        </a:rPr>
                        <a:t>system</a:t>
                      </a:r>
                      <a:r>
                        <a:rPr sz="1100" b="1" spc="75" dirty="0">
                          <a:latin typeface="Verdana"/>
                          <a:cs typeface="Verdana"/>
                        </a:rPr>
                        <a:t> </a:t>
                      </a:r>
                      <a:r>
                        <a:rPr sz="1100" b="1" spc="-5" dirty="0">
                          <a:latin typeface="Verdana"/>
                          <a:cs typeface="Verdana"/>
                        </a:rPr>
                        <a:t>are</a:t>
                      </a:r>
                      <a:r>
                        <a:rPr sz="1100" b="1" spc="90" dirty="0">
                          <a:latin typeface="Verdana"/>
                          <a:cs typeface="Verdana"/>
                        </a:rPr>
                        <a:t> </a:t>
                      </a:r>
                      <a:r>
                        <a:rPr sz="1100" b="1" dirty="0">
                          <a:latin typeface="Verdana"/>
                          <a:cs typeface="Verdana"/>
                        </a:rPr>
                        <a:t>arranged </a:t>
                      </a:r>
                      <a:r>
                        <a:rPr sz="1100" b="1" spc="-360" dirty="0">
                          <a:latin typeface="Verdana"/>
                          <a:cs typeface="Verdana"/>
                        </a:rPr>
                        <a:t> </a:t>
                      </a:r>
                      <a:r>
                        <a:rPr sz="1100" b="1" spc="-5" dirty="0">
                          <a:latin typeface="Verdana"/>
                          <a:cs typeface="Verdana"/>
                        </a:rPr>
                        <a:t>and</a:t>
                      </a:r>
                      <a:r>
                        <a:rPr sz="1100" b="1" dirty="0">
                          <a:latin typeface="Verdana"/>
                          <a:cs typeface="Verdana"/>
                        </a:rPr>
                        <a:t> </a:t>
                      </a:r>
                      <a:r>
                        <a:rPr sz="1100" b="1" spc="-5" dirty="0">
                          <a:latin typeface="Verdana"/>
                          <a:cs typeface="Verdana"/>
                        </a:rPr>
                        <a:t>interconnected.</a:t>
                      </a:r>
                      <a:endParaRPr sz="1100">
                        <a:latin typeface="Verdana"/>
                        <a:cs typeface="Verdana"/>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874141">
                <a:tc>
                  <a:txBody>
                    <a:bodyPr/>
                    <a:lstStyle/>
                    <a:p>
                      <a:pPr marL="76200">
                        <a:lnSpc>
                          <a:spcPct val="100000"/>
                        </a:lnSpc>
                        <a:spcBef>
                          <a:spcPts val="610"/>
                        </a:spcBef>
                      </a:pPr>
                      <a:r>
                        <a:rPr sz="1100" dirty="0">
                          <a:latin typeface="Verdana"/>
                          <a:cs typeface="Verdana"/>
                        </a:rPr>
                        <a:t>A</a:t>
                      </a:r>
                      <a:r>
                        <a:rPr sz="1100" spc="550" dirty="0">
                          <a:latin typeface="Verdana"/>
                          <a:cs typeface="Verdana"/>
                        </a:rPr>
                        <a:t> </a:t>
                      </a:r>
                      <a:r>
                        <a:rPr sz="1100" dirty="0">
                          <a:latin typeface="Verdana"/>
                          <a:cs typeface="Verdana"/>
                        </a:rPr>
                        <a:t>programmer</a:t>
                      </a:r>
                      <a:r>
                        <a:rPr sz="1100" spc="560" dirty="0">
                          <a:latin typeface="Verdana"/>
                          <a:cs typeface="Verdana"/>
                        </a:rPr>
                        <a:t> </a:t>
                      </a:r>
                      <a:r>
                        <a:rPr sz="1100" spc="5" dirty="0">
                          <a:latin typeface="Verdana"/>
                          <a:cs typeface="Verdana"/>
                        </a:rPr>
                        <a:t>can </a:t>
                      </a:r>
                      <a:r>
                        <a:rPr sz="1100" spc="175" dirty="0">
                          <a:latin typeface="Verdana"/>
                          <a:cs typeface="Verdana"/>
                        </a:rPr>
                        <a:t> </a:t>
                      </a:r>
                      <a:r>
                        <a:rPr sz="1100" b="1" dirty="0">
                          <a:latin typeface="Verdana"/>
                          <a:cs typeface="Verdana"/>
                        </a:rPr>
                        <a:t>view</a:t>
                      </a:r>
                      <a:r>
                        <a:rPr sz="1100" b="1" spc="560" dirty="0">
                          <a:latin typeface="Verdana"/>
                          <a:cs typeface="Verdana"/>
                        </a:rPr>
                        <a:t> </a:t>
                      </a:r>
                      <a:r>
                        <a:rPr sz="1100" b="1" spc="-5" dirty="0">
                          <a:latin typeface="Verdana"/>
                          <a:cs typeface="Verdana"/>
                        </a:rPr>
                        <a:t>architecture</a:t>
                      </a:r>
                      <a:r>
                        <a:rPr sz="1100" b="1" spc="570" dirty="0">
                          <a:latin typeface="Verdana"/>
                          <a:cs typeface="Verdana"/>
                        </a:rPr>
                        <a:t> </a:t>
                      </a:r>
                      <a:r>
                        <a:rPr sz="1100" spc="-10" dirty="0">
                          <a:latin typeface="Verdana"/>
                          <a:cs typeface="Verdana"/>
                        </a:rPr>
                        <a:t>in</a:t>
                      </a:r>
                      <a:r>
                        <a:rPr sz="1100" spc="560" dirty="0">
                          <a:latin typeface="Verdana"/>
                          <a:cs typeface="Verdana"/>
                        </a:rPr>
                        <a:t> </a:t>
                      </a:r>
                      <a:r>
                        <a:rPr sz="1100" spc="-5" dirty="0">
                          <a:latin typeface="Verdana"/>
                          <a:cs typeface="Verdana"/>
                        </a:rPr>
                        <a:t>terms</a:t>
                      </a:r>
                      <a:r>
                        <a:rPr sz="1100" spc="560" dirty="0">
                          <a:latin typeface="Verdana"/>
                          <a:cs typeface="Verdana"/>
                        </a:rPr>
                        <a:t> </a:t>
                      </a:r>
                      <a:r>
                        <a:rPr sz="1100" dirty="0">
                          <a:latin typeface="Verdana"/>
                          <a:cs typeface="Verdana"/>
                        </a:rPr>
                        <a:t>of</a:t>
                      </a:r>
                      <a:endParaRPr sz="1100">
                        <a:latin typeface="Verdana"/>
                        <a:cs typeface="Verdana"/>
                      </a:endParaRPr>
                    </a:p>
                    <a:p>
                      <a:pPr marL="76200">
                        <a:lnSpc>
                          <a:spcPct val="100000"/>
                        </a:lnSpc>
                      </a:pPr>
                      <a:r>
                        <a:rPr sz="1100" b="1" spc="-5" dirty="0">
                          <a:latin typeface="Verdana"/>
                          <a:cs typeface="Verdana"/>
                        </a:rPr>
                        <a:t>instructions,</a:t>
                      </a:r>
                      <a:r>
                        <a:rPr sz="1100" b="1" spc="-30" dirty="0">
                          <a:latin typeface="Verdana"/>
                          <a:cs typeface="Verdana"/>
                        </a:rPr>
                        <a:t> </a:t>
                      </a:r>
                      <a:r>
                        <a:rPr sz="1100" b="1" spc="-5" dirty="0">
                          <a:latin typeface="Verdana"/>
                          <a:cs typeface="Verdana"/>
                        </a:rPr>
                        <a:t>addressing modes</a:t>
                      </a:r>
                      <a:r>
                        <a:rPr sz="1100" b="1" dirty="0">
                          <a:latin typeface="Verdana"/>
                          <a:cs typeface="Verdana"/>
                        </a:rPr>
                        <a:t> </a:t>
                      </a:r>
                      <a:r>
                        <a:rPr sz="1100" b="1" spc="-5" dirty="0">
                          <a:latin typeface="Verdana"/>
                          <a:cs typeface="Verdana"/>
                        </a:rPr>
                        <a:t>and</a:t>
                      </a:r>
                      <a:r>
                        <a:rPr sz="1100" b="1" spc="15" dirty="0">
                          <a:latin typeface="Verdana"/>
                          <a:cs typeface="Verdana"/>
                        </a:rPr>
                        <a:t> </a:t>
                      </a:r>
                      <a:r>
                        <a:rPr sz="1100" b="1" dirty="0">
                          <a:latin typeface="Verdana"/>
                          <a:cs typeface="Verdana"/>
                        </a:rPr>
                        <a:t>registers</a:t>
                      </a:r>
                      <a:r>
                        <a:rPr sz="1100" dirty="0">
                          <a:latin typeface="Verdana"/>
                          <a:cs typeface="Verdana"/>
                        </a:rPr>
                        <a:t>.</a:t>
                      </a:r>
                      <a:endParaRPr sz="1100">
                        <a:latin typeface="Verdana"/>
                        <a:cs typeface="Verdana"/>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76835">
                        <a:lnSpc>
                          <a:spcPct val="100000"/>
                        </a:lnSpc>
                        <a:spcBef>
                          <a:spcPts val="610"/>
                        </a:spcBef>
                        <a:tabLst>
                          <a:tab pos="815975" algn="l"/>
                          <a:tab pos="1835785" algn="l"/>
                          <a:tab pos="2663825" algn="l"/>
                          <a:tab pos="3018790" algn="l"/>
                          <a:tab pos="3982085" algn="l"/>
                        </a:tabLst>
                      </a:pPr>
                      <a:r>
                        <a:rPr sz="1100" dirty="0">
                          <a:latin typeface="Verdana"/>
                          <a:cs typeface="Verdana"/>
                        </a:rPr>
                        <a:t>Whereas	</a:t>
                      </a:r>
                      <a:r>
                        <a:rPr sz="1100" spc="-5" dirty="0">
                          <a:latin typeface="Verdana"/>
                          <a:cs typeface="Verdana"/>
                        </a:rPr>
                        <a:t>Organization	</a:t>
                      </a:r>
                      <a:r>
                        <a:rPr sz="1100" dirty="0">
                          <a:latin typeface="Verdana"/>
                          <a:cs typeface="Verdana"/>
                        </a:rPr>
                        <a:t>expresses	the	</a:t>
                      </a:r>
                      <a:r>
                        <a:rPr sz="1100" b="1" spc="-5" dirty="0">
                          <a:latin typeface="Verdana"/>
                          <a:cs typeface="Verdana"/>
                        </a:rPr>
                        <a:t>realization	of</a:t>
                      </a:r>
                      <a:endParaRPr sz="1100">
                        <a:latin typeface="Verdana"/>
                        <a:cs typeface="Verdana"/>
                      </a:endParaRPr>
                    </a:p>
                    <a:p>
                      <a:pPr marL="76835">
                        <a:lnSpc>
                          <a:spcPct val="100000"/>
                        </a:lnSpc>
                      </a:pPr>
                      <a:r>
                        <a:rPr sz="1100" b="1" spc="-5" dirty="0">
                          <a:latin typeface="Verdana"/>
                          <a:cs typeface="Verdana"/>
                        </a:rPr>
                        <a:t>architecture.</a:t>
                      </a:r>
                      <a:endParaRPr sz="1100">
                        <a:latin typeface="Verdana"/>
                        <a:cs typeface="Verdana"/>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650494">
                <a:tc>
                  <a:txBody>
                    <a:bodyPr/>
                    <a:lstStyle/>
                    <a:p>
                      <a:pPr marL="76200" marR="68580">
                        <a:lnSpc>
                          <a:spcPct val="100000"/>
                        </a:lnSpc>
                        <a:spcBef>
                          <a:spcPts val="610"/>
                        </a:spcBef>
                      </a:pPr>
                      <a:r>
                        <a:rPr sz="1100" spc="-5" dirty="0">
                          <a:latin typeface="Verdana"/>
                          <a:cs typeface="Verdana"/>
                        </a:rPr>
                        <a:t>While</a:t>
                      </a:r>
                      <a:r>
                        <a:rPr sz="1100" dirty="0">
                          <a:latin typeface="Verdana"/>
                          <a:cs typeface="Verdana"/>
                        </a:rPr>
                        <a:t> </a:t>
                      </a:r>
                      <a:r>
                        <a:rPr sz="1100" b="1" spc="-5" dirty="0">
                          <a:latin typeface="Verdana"/>
                          <a:cs typeface="Verdana"/>
                        </a:rPr>
                        <a:t>designing</a:t>
                      </a:r>
                      <a:r>
                        <a:rPr sz="1100" b="1" dirty="0">
                          <a:latin typeface="Verdana"/>
                          <a:cs typeface="Verdana"/>
                        </a:rPr>
                        <a:t> </a:t>
                      </a:r>
                      <a:r>
                        <a:rPr sz="1100" dirty="0">
                          <a:latin typeface="Verdana"/>
                          <a:cs typeface="Verdana"/>
                        </a:rPr>
                        <a:t>a</a:t>
                      </a:r>
                      <a:r>
                        <a:rPr sz="1100" spc="5" dirty="0">
                          <a:latin typeface="Verdana"/>
                          <a:cs typeface="Verdana"/>
                        </a:rPr>
                        <a:t> </a:t>
                      </a:r>
                      <a:r>
                        <a:rPr sz="1100" spc="-5" dirty="0">
                          <a:latin typeface="Verdana"/>
                          <a:cs typeface="Verdana"/>
                        </a:rPr>
                        <a:t>computer</a:t>
                      </a:r>
                      <a:r>
                        <a:rPr sz="1100" dirty="0">
                          <a:latin typeface="Verdana"/>
                          <a:cs typeface="Verdana"/>
                        </a:rPr>
                        <a:t> system</a:t>
                      </a:r>
                      <a:r>
                        <a:rPr sz="1100" spc="5" dirty="0">
                          <a:latin typeface="Verdana"/>
                          <a:cs typeface="Verdana"/>
                        </a:rPr>
                        <a:t> </a:t>
                      </a:r>
                      <a:r>
                        <a:rPr sz="1100" b="1" spc="-5" dirty="0">
                          <a:latin typeface="Verdana"/>
                          <a:cs typeface="Verdana"/>
                        </a:rPr>
                        <a:t>architecture</a:t>
                      </a:r>
                      <a:r>
                        <a:rPr sz="1100" b="1" dirty="0">
                          <a:latin typeface="Verdana"/>
                          <a:cs typeface="Verdana"/>
                        </a:rPr>
                        <a:t> </a:t>
                      </a:r>
                      <a:r>
                        <a:rPr sz="1100" b="1" spc="-20" dirty="0">
                          <a:latin typeface="Verdana"/>
                          <a:cs typeface="Verdana"/>
                        </a:rPr>
                        <a:t>is </a:t>
                      </a:r>
                      <a:r>
                        <a:rPr sz="1100" b="1" spc="-365" dirty="0">
                          <a:latin typeface="Verdana"/>
                          <a:cs typeface="Verdana"/>
                        </a:rPr>
                        <a:t> </a:t>
                      </a:r>
                      <a:r>
                        <a:rPr sz="1100" b="1" spc="-5" dirty="0">
                          <a:latin typeface="Verdana"/>
                          <a:cs typeface="Verdana"/>
                        </a:rPr>
                        <a:t>considered</a:t>
                      </a:r>
                      <a:r>
                        <a:rPr sz="1100" b="1" spc="-20" dirty="0">
                          <a:latin typeface="Verdana"/>
                          <a:cs typeface="Verdana"/>
                        </a:rPr>
                        <a:t> </a:t>
                      </a:r>
                      <a:r>
                        <a:rPr sz="1100" b="1" dirty="0">
                          <a:latin typeface="Verdana"/>
                          <a:cs typeface="Verdana"/>
                        </a:rPr>
                        <a:t>first</a:t>
                      </a:r>
                      <a:r>
                        <a:rPr sz="1100" dirty="0">
                          <a:latin typeface="Verdana"/>
                          <a:cs typeface="Verdana"/>
                        </a:rPr>
                        <a:t>.</a:t>
                      </a:r>
                      <a:endParaRPr sz="1100">
                        <a:latin typeface="Verdana"/>
                        <a:cs typeface="Verdana"/>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76835">
                        <a:lnSpc>
                          <a:spcPct val="100000"/>
                        </a:lnSpc>
                        <a:spcBef>
                          <a:spcPts val="610"/>
                        </a:spcBef>
                      </a:pPr>
                      <a:r>
                        <a:rPr sz="1100" dirty="0">
                          <a:latin typeface="Verdana"/>
                          <a:cs typeface="Verdana"/>
                        </a:rPr>
                        <a:t>An</a:t>
                      </a:r>
                      <a:r>
                        <a:rPr sz="1100" spc="-10" dirty="0">
                          <a:latin typeface="Verdana"/>
                          <a:cs typeface="Verdana"/>
                        </a:rPr>
                        <a:t> </a:t>
                      </a:r>
                      <a:r>
                        <a:rPr sz="1100" spc="-5" dirty="0">
                          <a:latin typeface="Verdana"/>
                          <a:cs typeface="Verdana"/>
                        </a:rPr>
                        <a:t>organization</a:t>
                      </a:r>
                      <a:r>
                        <a:rPr sz="1100" spc="25" dirty="0">
                          <a:latin typeface="Verdana"/>
                          <a:cs typeface="Verdana"/>
                        </a:rPr>
                        <a:t> </a:t>
                      </a:r>
                      <a:r>
                        <a:rPr sz="1100" spc="-10" dirty="0">
                          <a:latin typeface="Verdana"/>
                          <a:cs typeface="Verdana"/>
                        </a:rPr>
                        <a:t>is</a:t>
                      </a:r>
                      <a:r>
                        <a:rPr sz="1100" spc="10" dirty="0">
                          <a:latin typeface="Verdana"/>
                          <a:cs typeface="Verdana"/>
                        </a:rPr>
                        <a:t> </a:t>
                      </a:r>
                      <a:r>
                        <a:rPr sz="1100" dirty="0">
                          <a:latin typeface="Verdana"/>
                          <a:cs typeface="Verdana"/>
                        </a:rPr>
                        <a:t>done on</a:t>
                      </a:r>
                      <a:r>
                        <a:rPr sz="1100" spc="-10" dirty="0">
                          <a:latin typeface="Verdana"/>
                          <a:cs typeface="Verdana"/>
                        </a:rPr>
                        <a:t> </a:t>
                      </a:r>
                      <a:r>
                        <a:rPr sz="1100" spc="-5" dirty="0">
                          <a:latin typeface="Verdana"/>
                          <a:cs typeface="Verdana"/>
                        </a:rPr>
                        <a:t>the</a:t>
                      </a:r>
                      <a:r>
                        <a:rPr sz="1100" dirty="0">
                          <a:latin typeface="Verdana"/>
                          <a:cs typeface="Verdana"/>
                        </a:rPr>
                        <a:t> </a:t>
                      </a:r>
                      <a:r>
                        <a:rPr sz="1100" spc="-5" dirty="0">
                          <a:latin typeface="Verdana"/>
                          <a:cs typeface="Verdana"/>
                        </a:rPr>
                        <a:t>basis</a:t>
                      </a:r>
                      <a:r>
                        <a:rPr sz="1100" spc="10" dirty="0">
                          <a:latin typeface="Verdana"/>
                          <a:cs typeface="Verdana"/>
                        </a:rPr>
                        <a:t> </a:t>
                      </a:r>
                      <a:r>
                        <a:rPr sz="1100" dirty="0">
                          <a:latin typeface="Verdana"/>
                          <a:cs typeface="Verdana"/>
                        </a:rPr>
                        <a:t>of</a:t>
                      </a:r>
                      <a:r>
                        <a:rPr sz="1100" spc="-10" dirty="0">
                          <a:latin typeface="Verdana"/>
                          <a:cs typeface="Verdana"/>
                        </a:rPr>
                        <a:t> </a:t>
                      </a:r>
                      <a:r>
                        <a:rPr sz="1100" spc="-5" dirty="0">
                          <a:latin typeface="Verdana"/>
                          <a:cs typeface="Verdana"/>
                        </a:rPr>
                        <a:t>architecture.</a:t>
                      </a:r>
                      <a:endParaRPr sz="1100">
                        <a:latin typeface="Verdana"/>
                        <a:cs typeface="Verdana"/>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650621">
                <a:tc>
                  <a:txBody>
                    <a:bodyPr/>
                    <a:lstStyle/>
                    <a:p>
                      <a:pPr marL="76200" marR="69850">
                        <a:lnSpc>
                          <a:spcPct val="100000"/>
                        </a:lnSpc>
                        <a:spcBef>
                          <a:spcPts val="615"/>
                        </a:spcBef>
                        <a:tabLst>
                          <a:tab pos="908050" algn="l"/>
                          <a:tab pos="1903730" algn="l"/>
                          <a:tab pos="2408555" algn="l"/>
                          <a:tab pos="2845435" algn="l"/>
                          <a:tab pos="3677920" algn="l"/>
                        </a:tabLst>
                      </a:pPr>
                      <a:r>
                        <a:rPr sz="1100" spc="-5" dirty="0">
                          <a:latin typeface="Verdana"/>
                          <a:cs typeface="Verdana"/>
                        </a:rPr>
                        <a:t>Co</a:t>
                      </a:r>
                      <a:r>
                        <a:rPr sz="1100" spc="-10" dirty="0">
                          <a:latin typeface="Verdana"/>
                          <a:cs typeface="Verdana"/>
                        </a:rPr>
                        <a:t>m</a:t>
                      </a:r>
                      <a:r>
                        <a:rPr sz="1100" spc="-5" dirty="0">
                          <a:latin typeface="Verdana"/>
                          <a:cs typeface="Verdana"/>
                        </a:rPr>
                        <a:t>p</a:t>
                      </a:r>
                      <a:r>
                        <a:rPr sz="1100" dirty="0">
                          <a:latin typeface="Verdana"/>
                          <a:cs typeface="Verdana"/>
                        </a:rPr>
                        <a:t>u</a:t>
                      </a:r>
                      <a:r>
                        <a:rPr sz="1100" spc="-10" dirty="0">
                          <a:latin typeface="Verdana"/>
                          <a:cs typeface="Verdana"/>
                        </a:rPr>
                        <a:t>t</a:t>
                      </a:r>
                      <a:r>
                        <a:rPr sz="1100" dirty="0">
                          <a:latin typeface="Verdana"/>
                          <a:cs typeface="Verdana"/>
                        </a:rPr>
                        <a:t>er	Arc</a:t>
                      </a:r>
                      <a:r>
                        <a:rPr sz="1100" spc="5" dirty="0">
                          <a:latin typeface="Verdana"/>
                          <a:cs typeface="Verdana"/>
                        </a:rPr>
                        <a:t>h</a:t>
                      </a:r>
                      <a:r>
                        <a:rPr sz="1100" spc="-15" dirty="0">
                          <a:latin typeface="Verdana"/>
                          <a:cs typeface="Verdana"/>
                        </a:rPr>
                        <a:t>i</a:t>
                      </a:r>
                      <a:r>
                        <a:rPr sz="1100" dirty="0">
                          <a:latin typeface="Verdana"/>
                          <a:cs typeface="Verdana"/>
                        </a:rPr>
                        <a:t>tectu</a:t>
                      </a:r>
                      <a:r>
                        <a:rPr sz="1100" spc="-5" dirty="0">
                          <a:latin typeface="Verdana"/>
                          <a:cs typeface="Verdana"/>
                        </a:rPr>
                        <a:t>r</a:t>
                      </a:r>
                      <a:r>
                        <a:rPr sz="1100" dirty="0">
                          <a:latin typeface="Verdana"/>
                          <a:cs typeface="Verdana"/>
                        </a:rPr>
                        <a:t>e	</a:t>
                      </a:r>
                      <a:r>
                        <a:rPr sz="1100" spc="-5" dirty="0">
                          <a:latin typeface="Verdana"/>
                          <a:cs typeface="Verdana"/>
                        </a:rPr>
                        <a:t>d</a:t>
                      </a:r>
                      <a:r>
                        <a:rPr sz="1100" dirty="0">
                          <a:latin typeface="Verdana"/>
                          <a:cs typeface="Verdana"/>
                        </a:rPr>
                        <a:t>ea</a:t>
                      </a:r>
                      <a:r>
                        <a:rPr sz="1100" spc="-15" dirty="0">
                          <a:latin typeface="Verdana"/>
                          <a:cs typeface="Verdana"/>
                        </a:rPr>
                        <a:t>l</a:t>
                      </a:r>
                      <a:r>
                        <a:rPr sz="1100" dirty="0">
                          <a:latin typeface="Verdana"/>
                          <a:cs typeface="Verdana"/>
                        </a:rPr>
                        <a:t>s	</a:t>
                      </a:r>
                      <a:r>
                        <a:rPr sz="1100" spc="5" dirty="0">
                          <a:latin typeface="Verdana"/>
                          <a:cs typeface="Verdana"/>
                        </a:rPr>
                        <a:t>w</a:t>
                      </a:r>
                      <a:r>
                        <a:rPr sz="1100" spc="-15" dirty="0">
                          <a:latin typeface="Verdana"/>
                          <a:cs typeface="Verdana"/>
                        </a:rPr>
                        <a:t>i</a:t>
                      </a:r>
                      <a:r>
                        <a:rPr sz="1100" spc="5" dirty="0">
                          <a:latin typeface="Verdana"/>
                          <a:cs typeface="Verdana"/>
                        </a:rPr>
                        <a:t>t</a:t>
                      </a:r>
                      <a:r>
                        <a:rPr sz="1100" dirty="0">
                          <a:latin typeface="Verdana"/>
                          <a:cs typeface="Verdana"/>
                        </a:rPr>
                        <a:t>h	</a:t>
                      </a:r>
                      <a:r>
                        <a:rPr sz="1100" spc="5" dirty="0">
                          <a:latin typeface="Verdana"/>
                          <a:cs typeface="Verdana"/>
                        </a:rPr>
                        <a:t>h</a:t>
                      </a:r>
                      <a:r>
                        <a:rPr sz="1100" spc="-5" dirty="0">
                          <a:latin typeface="Verdana"/>
                          <a:cs typeface="Verdana"/>
                        </a:rPr>
                        <a:t>i</a:t>
                      </a:r>
                      <a:r>
                        <a:rPr sz="1100" spc="-10" dirty="0">
                          <a:latin typeface="Verdana"/>
                          <a:cs typeface="Verdana"/>
                        </a:rPr>
                        <a:t>g</a:t>
                      </a:r>
                      <a:r>
                        <a:rPr sz="1100" spc="10" dirty="0">
                          <a:latin typeface="Verdana"/>
                          <a:cs typeface="Verdana"/>
                        </a:rPr>
                        <a:t>h</a:t>
                      </a:r>
                      <a:r>
                        <a:rPr sz="1100" dirty="0">
                          <a:latin typeface="Verdana"/>
                          <a:cs typeface="Verdana"/>
                        </a:rPr>
                        <a:t>-</a:t>
                      </a:r>
                      <a:r>
                        <a:rPr sz="1100" spc="-15" dirty="0">
                          <a:latin typeface="Verdana"/>
                          <a:cs typeface="Verdana"/>
                        </a:rPr>
                        <a:t>l</a:t>
                      </a:r>
                      <a:r>
                        <a:rPr sz="1100" dirty="0">
                          <a:latin typeface="Verdana"/>
                          <a:cs typeface="Verdana"/>
                        </a:rPr>
                        <a:t>e</a:t>
                      </a:r>
                      <a:r>
                        <a:rPr sz="1100" spc="-5" dirty="0">
                          <a:latin typeface="Verdana"/>
                          <a:cs typeface="Verdana"/>
                        </a:rPr>
                        <a:t>v</a:t>
                      </a:r>
                      <a:r>
                        <a:rPr sz="1100" dirty="0">
                          <a:latin typeface="Verdana"/>
                          <a:cs typeface="Verdana"/>
                        </a:rPr>
                        <a:t>el	</a:t>
                      </a:r>
                      <a:r>
                        <a:rPr sz="1100" spc="-5" dirty="0">
                          <a:latin typeface="Verdana"/>
                          <a:cs typeface="Verdana"/>
                        </a:rPr>
                        <a:t>d</a:t>
                      </a:r>
                      <a:r>
                        <a:rPr sz="1100" dirty="0">
                          <a:latin typeface="Verdana"/>
                          <a:cs typeface="Verdana"/>
                        </a:rPr>
                        <a:t>es</a:t>
                      </a:r>
                      <a:r>
                        <a:rPr sz="1100" spc="-10" dirty="0">
                          <a:latin typeface="Verdana"/>
                          <a:cs typeface="Verdana"/>
                        </a:rPr>
                        <a:t>i</a:t>
                      </a:r>
                      <a:r>
                        <a:rPr sz="1100" spc="-5" dirty="0">
                          <a:latin typeface="Verdana"/>
                          <a:cs typeface="Verdana"/>
                        </a:rPr>
                        <a:t>g</a:t>
                      </a:r>
                      <a:r>
                        <a:rPr sz="1100" dirty="0">
                          <a:latin typeface="Verdana"/>
                          <a:cs typeface="Verdana"/>
                        </a:rPr>
                        <a:t>n  </a:t>
                      </a:r>
                      <a:r>
                        <a:rPr sz="1100" spc="-5" dirty="0">
                          <a:latin typeface="Verdana"/>
                          <a:cs typeface="Verdana"/>
                        </a:rPr>
                        <a:t>issues.</a:t>
                      </a:r>
                      <a:endParaRPr sz="1100">
                        <a:latin typeface="Verdana"/>
                        <a:cs typeface="Verdana"/>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76835" marR="69215">
                        <a:lnSpc>
                          <a:spcPct val="100000"/>
                        </a:lnSpc>
                        <a:spcBef>
                          <a:spcPts val="615"/>
                        </a:spcBef>
                        <a:tabLst>
                          <a:tab pos="915035" algn="l"/>
                          <a:tab pos="1954530" algn="l"/>
                          <a:tab pos="2465705" algn="l"/>
                          <a:tab pos="2908935" algn="l"/>
                          <a:tab pos="3678554" algn="l"/>
                        </a:tabLst>
                      </a:pPr>
                      <a:r>
                        <a:rPr sz="1100" spc="-5" dirty="0">
                          <a:latin typeface="Verdana"/>
                          <a:cs typeface="Verdana"/>
                        </a:rPr>
                        <a:t>Co</a:t>
                      </a:r>
                      <a:r>
                        <a:rPr sz="1100" spc="-10" dirty="0">
                          <a:latin typeface="Verdana"/>
                          <a:cs typeface="Verdana"/>
                        </a:rPr>
                        <a:t>m</a:t>
                      </a:r>
                      <a:r>
                        <a:rPr sz="1100" spc="-5" dirty="0">
                          <a:latin typeface="Verdana"/>
                          <a:cs typeface="Verdana"/>
                        </a:rPr>
                        <a:t>p</a:t>
                      </a:r>
                      <a:r>
                        <a:rPr sz="1100" dirty="0">
                          <a:latin typeface="Verdana"/>
                          <a:cs typeface="Verdana"/>
                        </a:rPr>
                        <a:t>u</a:t>
                      </a:r>
                      <a:r>
                        <a:rPr sz="1100" spc="-10" dirty="0">
                          <a:latin typeface="Verdana"/>
                          <a:cs typeface="Verdana"/>
                        </a:rPr>
                        <a:t>t</a:t>
                      </a:r>
                      <a:r>
                        <a:rPr sz="1100" dirty="0">
                          <a:latin typeface="Verdana"/>
                          <a:cs typeface="Verdana"/>
                        </a:rPr>
                        <a:t>er	</a:t>
                      </a:r>
                      <a:r>
                        <a:rPr sz="1100" spc="-5" dirty="0">
                          <a:latin typeface="Verdana"/>
                          <a:cs typeface="Verdana"/>
                        </a:rPr>
                        <a:t>Org</a:t>
                      </a:r>
                      <a:r>
                        <a:rPr sz="1100" spc="5" dirty="0">
                          <a:latin typeface="Verdana"/>
                          <a:cs typeface="Verdana"/>
                        </a:rPr>
                        <a:t>an</a:t>
                      </a:r>
                      <a:r>
                        <a:rPr sz="1100" spc="-15" dirty="0">
                          <a:latin typeface="Verdana"/>
                          <a:cs typeface="Verdana"/>
                        </a:rPr>
                        <a:t>i</a:t>
                      </a:r>
                      <a:r>
                        <a:rPr sz="1100" spc="-5" dirty="0">
                          <a:latin typeface="Verdana"/>
                          <a:cs typeface="Verdana"/>
                        </a:rPr>
                        <a:t>za</a:t>
                      </a:r>
                      <a:r>
                        <a:rPr sz="1100" spc="5" dirty="0">
                          <a:latin typeface="Verdana"/>
                          <a:cs typeface="Verdana"/>
                        </a:rPr>
                        <a:t>t</a:t>
                      </a:r>
                      <a:r>
                        <a:rPr sz="1100" spc="-5" dirty="0">
                          <a:latin typeface="Verdana"/>
                          <a:cs typeface="Verdana"/>
                        </a:rPr>
                        <a:t>io</a:t>
                      </a:r>
                      <a:r>
                        <a:rPr sz="1100" dirty="0">
                          <a:latin typeface="Verdana"/>
                          <a:cs typeface="Verdana"/>
                        </a:rPr>
                        <a:t>n	</a:t>
                      </a:r>
                      <a:r>
                        <a:rPr sz="1100" spc="-5" dirty="0">
                          <a:latin typeface="Verdana"/>
                          <a:cs typeface="Verdana"/>
                        </a:rPr>
                        <a:t>d</a:t>
                      </a:r>
                      <a:r>
                        <a:rPr sz="1100" dirty="0">
                          <a:latin typeface="Verdana"/>
                          <a:cs typeface="Verdana"/>
                        </a:rPr>
                        <a:t>ea</a:t>
                      </a:r>
                      <a:r>
                        <a:rPr sz="1100" spc="-15" dirty="0">
                          <a:latin typeface="Verdana"/>
                          <a:cs typeface="Verdana"/>
                        </a:rPr>
                        <a:t>l</a:t>
                      </a:r>
                      <a:r>
                        <a:rPr sz="1100" dirty="0">
                          <a:latin typeface="Verdana"/>
                          <a:cs typeface="Verdana"/>
                        </a:rPr>
                        <a:t>s	</a:t>
                      </a:r>
                      <a:r>
                        <a:rPr sz="1100" spc="-5" dirty="0">
                          <a:latin typeface="Verdana"/>
                          <a:cs typeface="Verdana"/>
                        </a:rPr>
                        <a:t>wi</a:t>
                      </a:r>
                      <a:r>
                        <a:rPr sz="1100" dirty="0">
                          <a:latin typeface="Verdana"/>
                          <a:cs typeface="Verdana"/>
                        </a:rPr>
                        <a:t>th	</a:t>
                      </a:r>
                      <a:r>
                        <a:rPr sz="1100" spc="-15" dirty="0">
                          <a:latin typeface="Verdana"/>
                          <a:cs typeface="Verdana"/>
                        </a:rPr>
                        <a:t>l</a:t>
                      </a:r>
                      <a:r>
                        <a:rPr sz="1100" dirty="0">
                          <a:latin typeface="Verdana"/>
                          <a:cs typeface="Verdana"/>
                        </a:rPr>
                        <a:t>o</a:t>
                      </a:r>
                      <a:r>
                        <a:rPr sz="1100" spc="-5" dirty="0">
                          <a:latin typeface="Verdana"/>
                          <a:cs typeface="Verdana"/>
                        </a:rPr>
                        <a:t>w</a:t>
                      </a:r>
                      <a:r>
                        <a:rPr sz="1100" dirty="0">
                          <a:latin typeface="Verdana"/>
                          <a:cs typeface="Verdana"/>
                        </a:rPr>
                        <a:t>-</a:t>
                      </a:r>
                      <a:r>
                        <a:rPr sz="1100" spc="-15" dirty="0">
                          <a:latin typeface="Verdana"/>
                          <a:cs typeface="Verdana"/>
                        </a:rPr>
                        <a:t>l</a:t>
                      </a:r>
                      <a:r>
                        <a:rPr sz="1100" dirty="0">
                          <a:latin typeface="Verdana"/>
                          <a:cs typeface="Verdana"/>
                        </a:rPr>
                        <a:t>e</a:t>
                      </a:r>
                      <a:r>
                        <a:rPr sz="1100" spc="-5" dirty="0">
                          <a:latin typeface="Verdana"/>
                          <a:cs typeface="Verdana"/>
                        </a:rPr>
                        <a:t>v</a:t>
                      </a:r>
                      <a:r>
                        <a:rPr sz="1100" dirty="0">
                          <a:latin typeface="Verdana"/>
                          <a:cs typeface="Verdana"/>
                        </a:rPr>
                        <a:t>el	</a:t>
                      </a:r>
                      <a:r>
                        <a:rPr sz="1100" spc="-5" dirty="0">
                          <a:latin typeface="Verdana"/>
                          <a:cs typeface="Verdana"/>
                        </a:rPr>
                        <a:t>d</a:t>
                      </a:r>
                      <a:r>
                        <a:rPr sz="1100" dirty="0">
                          <a:latin typeface="Verdana"/>
                          <a:cs typeface="Verdana"/>
                        </a:rPr>
                        <a:t>es</a:t>
                      </a:r>
                      <a:r>
                        <a:rPr sz="1100" spc="-10" dirty="0">
                          <a:latin typeface="Verdana"/>
                          <a:cs typeface="Verdana"/>
                        </a:rPr>
                        <a:t>i</a:t>
                      </a:r>
                      <a:r>
                        <a:rPr sz="1100" spc="-5" dirty="0">
                          <a:latin typeface="Verdana"/>
                          <a:cs typeface="Verdana"/>
                        </a:rPr>
                        <a:t>g</a:t>
                      </a:r>
                      <a:r>
                        <a:rPr sz="1100" dirty="0">
                          <a:latin typeface="Verdana"/>
                          <a:cs typeface="Verdana"/>
                        </a:rPr>
                        <a:t>n  </a:t>
                      </a:r>
                      <a:r>
                        <a:rPr sz="1100" spc="-5" dirty="0">
                          <a:latin typeface="Verdana"/>
                          <a:cs typeface="Verdana"/>
                        </a:rPr>
                        <a:t>issues.</a:t>
                      </a:r>
                      <a:endParaRPr sz="1100">
                        <a:latin typeface="Verdana"/>
                        <a:cs typeface="Verdana"/>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874141">
                <a:tc>
                  <a:txBody>
                    <a:bodyPr/>
                    <a:lstStyle/>
                    <a:p>
                      <a:pPr marL="76200" marR="69215">
                        <a:lnSpc>
                          <a:spcPct val="100000"/>
                        </a:lnSpc>
                        <a:spcBef>
                          <a:spcPts val="615"/>
                        </a:spcBef>
                      </a:pPr>
                      <a:r>
                        <a:rPr sz="1100" spc="-5" dirty="0">
                          <a:latin typeface="Verdana"/>
                          <a:cs typeface="Verdana"/>
                        </a:rPr>
                        <a:t>Architecture</a:t>
                      </a:r>
                      <a:r>
                        <a:rPr sz="1100" spc="85" dirty="0">
                          <a:latin typeface="Verdana"/>
                          <a:cs typeface="Verdana"/>
                        </a:rPr>
                        <a:t> </a:t>
                      </a:r>
                      <a:r>
                        <a:rPr sz="1100" spc="-5" dirty="0">
                          <a:latin typeface="Verdana"/>
                          <a:cs typeface="Verdana"/>
                        </a:rPr>
                        <a:t>involves</a:t>
                      </a:r>
                      <a:r>
                        <a:rPr sz="1100" spc="70" dirty="0">
                          <a:latin typeface="Verdana"/>
                          <a:cs typeface="Verdana"/>
                        </a:rPr>
                        <a:t> </a:t>
                      </a:r>
                      <a:r>
                        <a:rPr sz="1100" b="1" spc="-5" dirty="0">
                          <a:latin typeface="Verdana"/>
                          <a:cs typeface="Verdana"/>
                        </a:rPr>
                        <a:t>Logic</a:t>
                      </a:r>
                      <a:r>
                        <a:rPr sz="1100" b="1" spc="75" dirty="0">
                          <a:latin typeface="Verdana"/>
                          <a:cs typeface="Verdana"/>
                        </a:rPr>
                        <a:t> </a:t>
                      </a:r>
                      <a:r>
                        <a:rPr sz="1100" spc="-5" dirty="0">
                          <a:latin typeface="Verdana"/>
                          <a:cs typeface="Verdana"/>
                        </a:rPr>
                        <a:t>(Instruction</a:t>
                      </a:r>
                      <a:r>
                        <a:rPr sz="1100" spc="70" dirty="0">
                          <a:latin typeface="Verdana"/>
                          <a:cs typeface="Verdana"/>
                        </a:rPr>
                        <a:t> </a:t>
                      </a:r>
                      <a:r>
                        <a:rPr sz="1100" dirty="0">
                          <a:latin typeface="Verdana"/>
                          <a:cs typeface="Verdana"/>
                        </a:rPr>
                        <a:t>sets,</a:t>
                      </a:r>
                      <a:r>
                        <a:rPr sz="1100" spc="60" dirty="0">
                          <a:latin typeface="Verdana"/>
                          <a:cs typeface="Verdana"/>
                        </a:rPr>
                        <a:t> </a:t>
                      </a:r>
                      <a:r>
                        <a:rPr sz="1100" dirty="0">
                          <a:latin typeface="Verdana"/>
                          <a:cs typeface="Verdana"/>
                        </a:rPr>
                        <a:t>Addressing </a:t>
                      </a:r>
                      <a:r>
                        <a:rPr sz="1100" spc="-375" dirty="0">
                          <a:latin typeface="Verdana"/>
                          <a:cs typeface="Verdana"/>
                        </a:rPr>
                        <a:t> </a:t>
                      </a:r>
                      <a:r>
                        <a:rPr sz="1100" dirty="0">
                          <a:latin typeface="Verdana"/>
                          <a:cs typeface="Verdana"/>
                        </a:rPr>
                        <a:t>modes,</a:t>
                      </a:r>
                      <a:r>
                        <a:rPr sz="1100" spc="-10" dirty="0">
                          <a:latin typeface="Verdana"/>
                          <a:cs typeface="Verdana"/>
                        </a:rPr>
                        <a:t> </a:t>
                      </a:r>
                      <a:r>
                        <a:rPr sz="1100" dirty="0">
                          <a:latin typeface="Verdana"/>
                          <a:cs typeface="Verdana"/>
                        </a:rPr>
                        <a:t>Data</a:t>
                      </a:r>
                      <a:r>
                        <a:rPr sz="1100" spc="5" dirty="0">
                          <a:latin typeface="Verdana"/>
                          <a:cs typeface="Verdana"/>
                        </a:rPr>
                        <a:t> </a:t>
                      </a:r>
                      <a:r>
                        <a:rPr sz="1100" spc="-5" dirty="0">
                          <a:latin typeface="Verdana"/>
                          <a:cs typeface="Verdana"/>
                        </a:rPr>
                        <a:t>types,</a:t>
                      </a:r>
                      <a:r>
                        <a:rPr sz="1100" spc="-10" dirty="0">
                          <a:latin typeface="Verdana"/>
                          <a:cs typeface="Verdana"/>
                        </a:rPr>
                        <a:t> </a:t>
                      </a:r>
                      <a:r>
                        <a:rPr sz="1100" spc="-5" dirty="0">
                          <a:latin typeface="Verdana"/>
                          <a:cs typeface="Verdana"/>
                        </a:rPr>
                        <a:t>Cache optimization)</a:t>
                      </a:r>
                      <a:endParaRPr sz="1100">
                        <a:latin typeface="Verdana"/>
                        <a:cs typeface="Verdana"/>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76835" marR="67945">
                        <a:lnSpc>
                          <a:spcPct val="100000"/>
                        </a:lnSpc>
                        <a:spcBef>
                          <a:spcPts val="615"/>
                        </a:spcBef>
                      </a:pPr>
                      <a:r>
                        <a:rPr sz="1100" spc="-5" dirty="0">
                          <a:latin typeface="Verdana"/>
                          <a:cs typeface="Verdana"/>
                        </a:rPr>
                        <a:t>Organization</a:t>
                      </a:r>
                      <a:r>
                        <a:rPr sz="1100" spc="155" dirty="0">
                          <a:latin typeface="Verdana"/>
                          <a:cs typeface="Verdana"/>
                        </a:rPr>
                        <a:t> </a:t>
                      </a:r>
                      <a:r>
                        <a:rPr sz="1100" spc="-5" dirty="0">
                          <a:latin typeface="Verdana"/>
                          <a:cs typeface="Verdana"/>
                        </a:rPr>
                        <a:t>involves</a:t>
                      </a:r>
                      <a:r>
                        <a:rPr sz="1100" spc="145" dirty="0">
                          <a:latin typeface="Verdana"/>
                          <a:cs typeface="Verdana"/>
                        </a:rPr>
                        <a:t> </a:t>
                      </a:r>
                      <a:r>
                        <a:rPr sz="1100" b="1" spc="-5" dirty="0">
                          <a:latin typeface="Verdana"/>
                          <a:cs typeface="Verdana"/>
                        </a:rPr>
                        <a:t>Physical</a:t>
                      </a:r>
                      <a:r>
                        <a:rPr sz="1100" b="1" spc="160" dirty="0">
                          <a:latin typeface="Verdana"/>
                          <a:cs typeface="Verdana"/>
                        </a:rPr>
                        <a:t> </a:t>
                      </a:r>
                      <a:r>
                        <a:rPr sz="1100" b="1" spc="-5" dirty="0">
                          <a:latin typeface="Verdana"/>
                          <a:cs typeface="Verdana"/>
                        </a:rPr>
                        <a:t>Components</a:t>
                      </a:r>
                      <a:r>
                        <a:rPr sz="1100" b="1" spc="165" dirty="0">
                          <a:latin typeface="Verdana"/>
                          <a:cs typeface="Verdana"/>
                        </a:rPr>
                        <a:t> </a:t>
                      </a:r>
                      <a:r>
                        <a:rPr sz="1100" spc="-5" dirty="0">
                          <a:latin typeface="Verdana"/>
                          <a:cs typeface="Verdana"/>
                        </a:rPr>
                        <a:t>(Circuit </a:t>
                      </a:r>
                      <a:r>
                        <a:rPr sz="1100" spc="-375" dirty="0">
                          <a:latin typeface="Verdana"/>
                          <a:cs typeface="Verdana"/>
                        </a:rPr>
                        <a:t> </a:t>
                      </a:r>
                      <a:r>
                        <a:rPr sz="1100" spc="-5" dirty="0">
                          <a:latin typeface="Verdana"/>
                          <a:cs typeface="Verdana"/>
                        </a:rPr>
                        <a:t>design,</a:t>
                      </a:r>
                      <a:r>
                        <a:rPr sz="1100" dirty="0">
                          <a:latin typeface="Verdana"/>
                          <a:cs typeface="Verdana"/>
                        </a:rPr>
                        <a:t> Adders,</a:t>
                      </a:r>
                      <a:r>
                        <a:rPr sz="1100" spc="-10" dirty="0">
                          <a:latin typeface="Verdana"/>
                          <a:cs typeface="Verdana"/>
                        </a:rPr>
                        <a:t> </a:t>
                      </a:r>
                      <a:r>
                        <a:rPr sz="1100" spc="-5" dirty="0">
                          <a:latin typeface="Verdana"/>
                          <a:cs typeface="Verdana"/>
                        </a:rPr>
                        <a:t>Signals,</a:t>
                      </a:r>
                      <a:r>
                        <a:rPr sz="1100" spc="20" dirty="0">
                          <a:latin typeface="Verdana"/>
                          <a:cs typeface="Verdana"/>
                        </a:rPr>
                        <a:t> </a:t>
                      </a:r>
                      <a:r>
                        <a:rPr sz="1100" spc="-5" dirty="0">
                          <a:latin typeface="Verdana"/>
                          <a:cs typeface="Verdana"/>
                        </a:rPr>
                        <a:t>Peripherals)</a:t>
                      </a:r>
                      <a:endParaRPr sz="1100">
                        <a:latin typeface="Verdana"/>
                        <a:cs typeface="Verdana"/>
                      </a:endParaRPr>
                    </a:p>
                  </a:txBody>
                  <a:tcPr marL="0" marR="0" marT="781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8153" y="381000"/>
            <a:ext cx="5264785" cy="475130"/>
          </a:xfrm>
          <a:prstGeom prst="rect">
            <a:avLst/>
          </a:prstGeom>
        </p:spPr>
        <p:txBody>
          <a:bodyPr vert="horz" wrap="square" lIns="0" tIns="13335" rIns="0" bIns="0" rtlCol="0">
            <a:spAutoFit/>
          </a:bodyPr>
          <a:lstStyle/>
          <a:p>
            <a:pPr marL="12700">
              <a:lnSpc>
                <a:spcPct val="100000"/>
              </a:lnSpc>
              <a:spcBef>
                <a:spcPts val="105"/>
              </a:spcBef>
            </a:pPr>
            <a:r>
              <a:rPr spc="-5" dirty="0"/>
              <a:t>Single</a:t>
            </a:r>
            <a:r>
              <a:rPr spc="-20" dirty="0"/>
              <a:t> </a:t>
            </a:r>
            <a:r>
              <a:rPr dirty="0"/>
              <a:t>Bus</a:t>
            </a:r>
            <a:r>
              <a:rPr spc="-15" dirty="0"/>
              <a:t> Problems</a:t>
            </a:r>
          </a:p>
        </p:txBody>
      </p:sp>
      <p:sp>
        <p:nvSpPr>
          <p:cNvPr id="3" name="object 3"/>
          <p:cNvSpPr txBox="1"/>
          <p:nvPr/>
        </p:nvSpPr>
        <p:spPr>
          <a:xfrm>
            <a:off x="78739" y="1066800"/>
            <a:ext cx="8603615" cy="4218591"/>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400" spc="-5" dirty="0">
                <a:latin typeface="Times New Roman" panose="02020603050405020304" pitchFamily="18" charset="0"/>
                <a:cs typeface="Times New Roman" panose="02020603050405020304" pitchFamily="18" charset="0"/>
              </a:rPr>
              <a:t>Lots</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spc="-10" dirty="0">
                <a:latin typeface="Times New Roman" panose="02020603050405020304" pitchFamily="18" charset="0"/>
                <a:cs typeface="Times New Roman" panose="02020603050405020304" pitchFamily="18" charset="0"/>
              </a:rPr>
              <a:t> </a:t>
            </a:r>
            <a:r>
              <a:rPr sz="2400" spc="-5" dirty="0" smtClean="0">
                <a:latin typeface="Times New Roman" panose="02020603050405020304" pitchFamily="18" charset="0"/>
                <a:cs typeface="Times New Roman" panose="02020603050405020304" pitchFamily="18" charset="0"/>
              </a:rPr>
              <a:t>devices</a:t>
            </a:r>
            <a:r>
              <a:rPr lang="en-US" sz="2400" spc="-5"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greater the bus length</a:t>
            </a:r>
            <a:r>
              <a:rPr lang="en-US" sz="2400" spc="-5" dirty="0" smtClean="0">
                <a:latin typeface="Times New Roman" panose="02020603050405020304" pitchFamily="18" charset="0"/>
                <a:cs typeface="Times New Roman" panose="02020603050405020304" pitchFamily="18" charset="0"/>
              </a:rPr>
              <a:t>)</a:t>
            </a:r>
            <a:r>
              <a:rPr sz="2400" spc="-25" dirty="0" smtClean="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on</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one</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bus</a:t>
            </a:r>
            <a:r>
              <a:rPr sz="2400" spc="-5" dirty="0">
                <a:latin typeface="Times New Roman" panose="02020603050405020304" pitchFamily="18" charset="0"/>
                <a:cs typeface="Times New Roman" panose="02020603050405020304" pitchFamily="18" charset="0"/>
              </a:rPr>
              <a:t> leads</a:t>
            </a:r>
            <a:r>
              <a:rPr sz="2400" spc="-1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to:</a:t>
            </a:r>
            <a:endParaRPr sz="2400" dirty="0">
              <a:latin typeface="Times New Roman" panose="02020603050405020304" pitchFamily="18" charset="0"/>
              <a:cs typeface="Times New Roman" panose="02020603050405020304" pitchFamily="18" charset="0"/>
            </a:endParaRPr>
          </a:p>
          <a:p>
            <a:pPr marL="756285" lvl="1" indent="-287020">
              <a:lnSpc>
                <a:spcPct val="100000"/>
              </a:lnSpc>
              <a:spcBef>
                <a:spcPts val="1960"/>
              </a:spcBef>
              <a:buFont typeface="Arial MT"/>
              <a:buChar char="–"/>
              <a:tabLst>
                <a:tab pos="756920" algn="l"/>
              </a:tabLst>
            </a:pPr>
            <a:r>
              <a:rPr sz="2400" spc="-10" dirty="0">
                <a:latin typeface="Times New Roman" panose="02020603050405020304" pitchFamily="18" charset="0"/>
                <a:cs typeface="Times New Roman" panose="02020603050405020304" pitchFamily="18" charset="0"/>
              </a:rPr>
              <a:t>Propagation</a:t>
            </a:r>
            <a:r>
              <a:rPr sz="2400" spc="-4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delays</a:t>
            </a:r>
            <a:endParaRPr sz="2400" dirty="0">
              <a:latin typeface="Times New Roman" panose="02020603050405020304" pitchFamily="18" charset="0"/>
              <a:cs typeface="Times New Roman" panose="02020603050405020304" pitchFamily="18" charset="0"/>
            </a:endParaRPr>
          </a:p>
          <a:p>
            <a:pPr marL="1155700" marR="5080" lvl="2" indent="-228600">
              <a:lnSpc>
                <a:spcPct val="140000"/>
              </a:lnSpc>
              <a:spcBef>
                <a:spcPts val="615"/>
              </a:spcBef>
              <a:buFont typeface="Arial MT"/>
              <a:buChar char="•"/>
              <a:tabLst>
                <a:tab pos="1155700" algn="l"/>
                <a:tab pos="1156335" algn="l"/>
              </a:tabLst>
            </a:pPr>
            <a:r>
              <a:rPr sz="2400" spc="-5" dirty="0">
                <a:latin typeface="Times New Roman" panose="02020603050405020304" pitchFamily="18" charset="0"/>
                <a:cs typeface="Times New Roman" panose="02020603050405020304" pitchFamily="18" charset="0"/>
              </a:rPr>
              <a:t>Long</a:t>
            </a:r>
            <a:r>
              <a:rPr sz="2400"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data</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paths</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mean</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that</a:t>
            </a:r>
            <a:r>
              <a:rPr sz="2400" spc="5"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co-ordination</a:t>
            </a:r>
            <a:r>
              <a:rPr sz="2400" b="1" spc="-1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of</a:t>
            </a:r>
            <a:r>
              <a:rPr sz="2400" b="1" spc="10"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bus</a:t>
            </a:r>
            <a:r>
              <a:rPr sz="2400" b="1"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use</a:t>
            </a:r>
            <a:r>
              <a:rPr sz="2400" b="1" spc="5" dirty="0">
                <a:latin typeface="Times New Roman" panose="02020603050405020304" pitchFamily="18" charset="0"/>
                <a:cs typeface="Times New Roman" panose="02020603050405020304" pitchFamily="18" charset="0"/>
              </a:rPr>
              <a:t> </a:t>
            </a:r>
            <a:r>
              <a:rPr sz="2400" b="1" spc="-15" dirty="0">
                <a:latin typeface="Times New Roman" panose="02020603050405020304" pitchFamily="18" charset="0"/>
                <a:cs typeface="Times New Roman" panose="02020603050405020304" pitchFamily="18" charset="0"/>
              </a:rPr>
              <a:t>can</a:t>
            </a:r>
            <a:r>
              <a:rPr sz="2400" b="1" spc="15" dirty="0">
                <a:latin typeface="Times New Roman" panose="02020603050405020304" pitchFamily="18" charset="0"/>
                <a:cs typeface="Times New Roman" panose="02020603050405020304" pitchFamily="18" charset="0"/>
              </a:rPr>
              <a:t> </a:t>
            </a:r>
            <a:r>
              <a:rPr sz="2400" b="1" spc="-15" dirty="0">
                <a:latin typeface="Times New Roman" panose="02020603050405020304" pitchFamily="18" charset="0"/>
                <a:cs typeface="Times New Roman" panose="02020603050405020304" pitchFamily="18" charset="0"/>
              </a:rPr>
              <a:t>adversely </a:t>
            </a:r>
            <a:r>
              <a:rPr sz="2400" b="1" spc="-484" dirty="0">
                <a:latin typeface="Times New Roman" panose="02020603050405020304" pitchFamily="18" charset="0"/>
                <a:cs typeface="Times New Roman" panose="02020603050405020304" pitchFamily="18" charset="0"/>
              </a:rPr>
              <a:t> </a:t>
            </a:r>
            <a:r>
              <a:rPr sz="2400" b="1" spc="-20" dirty="0">
                <a:latin typeface="Times New Roman" panose="02020603050405020304" pitchFamily="18" charset="0"/>
                <a:cs typeface="Times New Roman" panose="02020603050405020304" pitchFamily="18" charset="0"/>
              </a:rPr>
              <a:t>affect</a:t>
            </a:r>
            <a:r>
              <a:rPr sz="2400" b="1"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performance</a:t>
            </a:r>
            <a:endParaRPr sz="2400" b="1" dirty="0">
              <a:latin typeface="Times New Roman" panose="02020603050405020304" pitchFamily="18" charset="0"/>
              <a:cs typeface="Times New Roman" panose="02020603050405020304" pitchFamily="18" charset="0"/>
            </a:endParaRPr>
          </a:p>
          <a:p>
            <a:pPr marL="1155700" lvl="2" indent="-229235">
              <a:lnSpc>
                <a:spcPct val="100000"/>
              </a:lnSpc>
              <a:spcBef>
                <a:spcPts val="1590"/>
              </a:spcBef>
              <a:buFont typeface="Arial MT"/>
              <a:buChar char="•"/>
              <a:tabLst>
                <a:tab pos="1155700" algn="l"/>
                <a:tab pos="1156335" algn="l"/>
              </a:tabLst>
            </a:pPr>
            <a:r>
              <a:rPr sz="2400" spc="-5" dirty="0">
                <a:latin typeface="Times New Roman" panose="02020603050405020304" pitchFamily="18" charset="0"/>
                <a:cs typeface="Times New Roman" panose="02020603050405020304" pitchFamily="18" charset="0"/>
              </a:rPr>
              <a:t>If</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aggregate</a:t>
            </a:r>
            <a:r>
              <a:rPr sz="2400" spc="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data</a:t>
            </a:r>
            <a:r>
              <a:rPr sz="2400"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transfer</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approaches </a:t>
            </a:r>
            <a:r>
              <a:rPr sz="2400" spc="-5" dirty="0">
                <a:latin typeface="Times New Roman" panose="02020603050405020304" pitchFamily="18" charset="0"/>
                <a:cs typeface="Times New Roman" panose="02020603050405020304" pitchFamily="18" charset="0"/>
              </a:rPr>
              <a:t>bus</a:t>
            </a:r>
            <a:r>
              <a:rPr sz="2400" dirty="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capacity</a:t>
            </a:r>
            <a:endParaRPr lang="en-US" sz="2400" spc="-10" dirty="0" smtClean="0">
              <a:latin typeface="Times New Roman" panose="02020603050405020304" pitchFamily="18" charset="0"/>
              <a:cs typeface="Times New Roman" panose="02020603050405020304" pitchFamily="18" charset="0"/>
            </a:endParaRPr>
          </a:p>
          <a:p>
            <a:pPr marL="1612900" lvl="3" indent="-229235">
              <a:spcBef>
                <a:spcPts val="1590"/>
              </a:spcBef>
              <a:buFont typeface="Arial MT"/>
              <a:buChar char="•"/>
              <a:tabLst>
                <a:tab pos="1155700" algn="l"/>
                <a:tab pos="1156335" algn="l"/>
              </a:tabLst>
            </a:pPr>
            <a:r>
              <a:rPr lang="en-US" sz="2400" spc="-10" dirty="0">
                <a:latin typeface="Times New Roman" panose="02020603050405020304" pitchFamily="18" charset="0"/>
                <a:cs typeface="Times New Roman" panose="02020603050405020304" pitchFamily="18" charset="0"/>
              </a:rPr>
              <a:t>Remedy-by increasing the data rate that the bus can carry and by using </a:t>
            </a:r>
            <a:r>
              <a:rPr lang="en-US" sz="2400" spc="-10" dirty="0" smtClean="0">
                <a:latin typeface="Times New Roman" panose="02020603050405020304" pitchFamily="18" charset="0"/>
                <a:cs typeface="Times New Roman" panose="02020603050405020304" pitchFamily="18" charset="0"/>
              </a:rPr>
              <a:t>wider buses</a:t>
            </a:r>
            <a:endParaRPr sz="2400" dirty="0" smtClean="0">
              <a:latin typeface="Times New Roman" panose="02020603050405020304" pitchFamily="18" charset="0"/>
              <a:cs typeface="Times New Roman" panose="02020603050405020304" pitchFamily="18" charset="0"/>
            </a:endParaRPr>
          </a:p>
          <a:p>
            <a:pPr marL="355600" marR="194945" indent="-342900">
              <a:lnSpc>
                <a:spcPct val="140100"/>
              </a:lnSpc>
              <a:spcBef>
                <a:spcPts val="540"/>
              </a:spcBef>
              <a:buFont typeface="Arial MT"/>
              <a:buChar char="•"/>
              <a:tabLst>
                <a:tab pos="354965" algn="l"/>
                <a:tab pos="355600" algn="l"/>
              </a:tabLst>
            </a:pPr>
            <a:r>
              <a:rPr sz="2400" spc="-10" dirty="0" smtClean="0">
                <a:latin typeface="Times New Roman" panose="02020603050405020304" pitchFamily="18" charset="0"/>
                <a:cs typeface="Times New Roman" panose="02020603050405020304" pitchFamily="18" charset="0"/>
              </a:rPr>
              <a:t>Most</a:t>
            </a:r>
            <a:r>
              <a:rPr sz="2400" spc="-5" dirty="0" smtClean="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systems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use</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multiple buses </a:t>
            </a:r>
            <a:r>
              <a:rPr sz="2400" spc="-15" dirty="0">
                <a:latin typeface="Times New Roman" panose="02020603050405020304" pitchFamily="18" charset="0"/>
                <a:cs typeface="Times New Roman" panose="02020603050405020304" pitchFamily="18" charset="0"/>
              </a:rPr>
              <a:t>to</a:t>
            </a:r>
            <a:r>
              <a:rPr sz="2400" spc="-20" dirty="0">
                <a:latin typeface="Times New Roman" panose="02020603050405020304" pitchFamily="18" charset="0"/>
                <a:cs typeface="Times New Roman" panose="02020603050405020304" pitchFamily="18" charset="0"/>
              </a:rPr>
              <a:t> overcome</a:t>
            </a:r>
            <a:r>
              <a:rPr sz="2400" spc="-5" dirty="0">
                <a:latin typeface="Times New Roman" panose="02020603050405020304" pitchFamily="18" charset="0"/>
                <a:cs typeface="Times New Roman" panose="02020603050405020304" pitchFamily="18" charset="0"/>
              </a:rPr>
              <a:t> these </a:t>
            </a:r>
            <a:r>
              <a:rPr sz="2400" spc="-66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problems</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4651" r="5712"/>
          <a:stretch/>
        </p:blipFill>
        <p:spPr bwMode="auto">
          <a:xfrm>
            <a:off x="838200" y="1524000"/>
            <a:ext cx="7391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1406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3313"/>
            <a:ext cx="2261870" cy="697230"/>
          </a:xfrm>
          <a:prstGeom prst="rect">
            <a:avLst/>
          </a:prstGeom>
        </p:spPr>
        <p:txBody>
          <a:bodyPr vert="horz" wrap="square" lIns="0" tIns="13335" rIns="0" bIns="0" rtlCol="0">
            <a:spAutoFit/>
          </a:bodyPr>
          <a:lstStyle/>
          <a:p>
            <a:pPr marL="12700">
              <a:lnSpc>
                <a:spcPct val="100000"/>
              </a:lnSpc>
              <a:spcBef>
                <a:spcPts val="105"/>
              </a:spcBef>
            </a:pPr>
            <a:r>
              <a:rPr dirty="0"/>
              <a:t>Bus</a:t>
            </a:r>
            <a:r>
              <a:rPr spc="-75" dirty="0"/>
              <a:t> </a:t>
            </a:r>
            <a:r>
              <a:rPr spc="-40" dirty="0"/>
              <a:t>Types</a:t>
            </a:r>
          </a:p>
        </p:txBody>
      </p:sp>
      <p:sp>
        <p:nvSpPr>
          <p:cNvPr id="3" name="object 3"/>
          <p:cNvSpPr txBox="1"/>
          <p:nvPr/>
        </p:nvSpPr>
        <p:spPr>
          <a:xfrm>
            <a:off x="381000" y="990600"/>
            <a:ext cx="8305800" cy="5204630"/>
          </a:xfrm>
          <a:prstGeom prst="rect">
            <a:avLst/>
          </a:prstGeom>
        </p:spPr>
        <p:txBody>
          <a:bodyPr vert="horz" wrap="square" lIns="0" tIns="226695" rIns="0" bIns="0" rtlCol="0">
            <a:spAutoFit/>
          </a:bodyPr>
          <a:lstStyle/>
          <a:p>
            <a:pPr marL="355600" indent="-342900" algn="just">
              <a:lnSpc>
                <a:spcPct val="100000"/>
              </a:lnSpc>
              <a:spcBef>
                <a:spcPts val="1785"/>
              </a:spcBef>
              <a:buFont typeface="Arial MT"/>
              <a:buChar char="•"/>
              <a:tabLst>
                <a:tab pos="354965" algn="l"/>
                <a:tab pos="355600" algn="l"/>
              </a:tabLst>
            </a:pPr>
            <a:r>
              <a:rPr sz="2000" b="1" spc="-15" dirty="0">
                <a:latin typeface="Times New Roman" panose="02020603050405020304" pitchFamily="18" charset="0"/>
                <a:cs typeface="Times New Roman" panose="02020603050405020304" pitchFamily="18" charset="0"/>
              </a:rPr>
              <a:t>Dedicated</a:t>
            </a:r>
            <a:endParaRPr sz="2000" dirty="0">
              <a:latin typeface="Times New Roman" panose="02020603050405020304" pitchFamily="18" charset="0"/>
              <a:cs typeface="Times New Roman" panose="02020603050405020304" pitchFamily="18" charset="0"/>
            </a:endParaRPr>
          </a:p>
          <a:p>
            <a:pPr marL="756285" lvl="1" indent="-287020" algn="just">
              <a:lnSpc>
                <a:spcPct val="100000"/>
              </a:lnSpc>
              <a:spcBef>
                <a:spcPts val="1500"/>
              </a:spcBef>
              <a:buFont typeface="Arial MT"/>
              <a:buChar char="–"/>
              <a:tabLst>
                <a:tab pos="756920" algn="l"/>
              </a:tabLst>
            </a:pPr>
            <a:r>
              <a:rPr lang="en-US" sz="2000" spc="-15" dirty="0">
                <a:solidFill>
                  <a:schemeClr val="accent3"/>
                </a:solidFill>
                <a:latin typeface="Times New Roman" panose="02020603050405020304" pitchFamily="18" charset="0"/>
                <a:cs typeface="Times New Roman" panose="02020603050405020304" pitchFamily="18" charset="0"/>
              </a:rPr>
              <a:t>permanently assigned either to one function </a:t>
            </a:r>
            <a:r>
              <a:rPr lang="en-US" sz="2000" spc="-15" dirty="0">
                <a:latin typeface="Times New Roman" panose="02020603050405020304" pitchFamily="18" charset="0"/>
                <a:cs typeface="Times New Roman" panose="02020603050405020304" pitchFamily="18" charset="0"/>
              </a:rPr>
              <a:t>or to </a:t>
            </a:r>
            <a:r>
              <a:rPr lang="en-US" sz="2000" spc="-15" dirty="0" smtClean="0">
                <a:latin typeface="Times New Roman" panose="02020603050405020304" pitchFamily="18" charset="0"/>
                <a:cs typeface="Times New Roman" panose="02020603050405020304" pitchFamily="18" charset="0"/>
              </a:rPr>
              <a:t>a physical </a:t>
            </a:r>
            <a:r>
              <a:rPr lang="en-US" sz="2000" spc="-15" dirty="0">
                <a:solidFill>
                  <a:schemeClr val="accent3"/>
                </a:solidFill>
                <a:latin typeface="Times New Roman" panose="02020603050405020304" pitchFamily="18" charset="0"/>
                <a:cs typeface="Times New Roman" panose="02020603050405020304" pitchFamily="18" charset="0"/>
              </a:rPr>
              <a:t>subset of computer </a:t>
            </a:r>
            <a:r>
              <a:rPr lang="en-US" sz="2000" spc="-15" dirty="0" smtClean="0">
                <a:solidFill>
                  <a:schemeClr val="accent3"/>
                </a:solidFill>
                <a:latin typeface="Times New Roman" panose="02020603050405020304" pitchFamily="18" charset="0"/>
                <a:cs typeface="Times New Roman" panose="02020603050405020304" pitchFamily="18" charset="0"/>
              </a:rPr>
              <a:t>components</a:t>
            </a:r>
          </a:p>
          <a:p>
            <a:pPr marL="756285" lvl="1" indent="-287020" algn="just">
              <a:lnSpc>
                <a:spcPct val="100000"/>
              </a:lnSpc>
              <a:spcBef>
                <a:spcPts val="1500"/>
              </a:spcBef>
              <a:buFont typeface="Arial MT"/>
              <a:buChar char="–"/>
              <a:tabLst>
                <a:tab pos="756920" algn="l"/>
              </a:tabLst>
            </a:pPr>
            <a:r>
              <a:rPr lang="en-US" sz="2000" spc="-15" dirty="0" err="1" smtClean="0">
                <a:latin typeface="Times New Roman" panose="02020603050405020304" pitchFamily="18" charset="0"/>
                <a:cs typeface="Times New Roman" panose="02020603050405020304" pitchFamily="18" charset="0"/>
              </a:rPr>
              <a:t>Eg</a:t>
            </a:r>
            <a:r>
              <a:rPr lang="en-US" sz="2000" spc="-15" dirty="0" smtClean="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 </a:t>
            </a:r>
            <a:r>
              <a:rPr lang="en-US" sz="2000" spc="-15" dirty="0" smtClean="0">
                <a:latin typeface="Times New Roman" panose="02020603050405020304" pitchFamily="18" charset="0"/>
                <a:cs typeface="Times New Roman" panose="02020603050405020304" pitchFamily="18" charset="0"/>
              </a:rPr>
              <a:t>of functional dedication-</a:t>
            </a:r>
            <a:r>
              <a:rPr sz="2000" spc="-15" dirty="0" smtClean="0">
                <a:latin typeface="Times New Roman" panose="02020603050405020304" pitchFamily="18" charset="0"/>
                <a:cs typeface="Times New Roman" panose="02020603050405020304" pitchFamily="18" charset="0"/>
              </a:rPr>
              <a:t>Separate</a:t>
            </a:r>
            <a:r>
              <a:rPr sz="2000" spc="-20" dirty="0" smtClean="0">
                <a:latin typeface="Times New Roman" panose="02020603050405020304" pitchFamily="18" charset="0"/>
                <a:cs typeface="Times New Roman" panose="02020603050405020304" pitchFamily="18" charset="0"/>
              </a:rPr>
              <a:t> </a:t>
            </a:r>
            <a:r>
              <a:rPr sz="2000" spc="-15" dirty="0" smtClean="0">
                <a:latin typeface="Times New Roman" panose="02020603050405020304" pitchFamily="18" charset="0"/>
                <a:cs typeface="Times New Roman" panose="02020603050405020304" pitchFamily="18" charset="0"/>
              </a:rPr>
              <a:t>data</a:t>
            </a:r>
            <a:r>
              <a:rPr sz="2000" spc="-25" dirty="0" smtClean="0">
                <a:latin typeface="Times New Roman" panose="02020603050405020304" pitchFamily="18" charset="0"/>
                <a:cs typeface="Times New Roman" panose="02020603050405020304" pitchFamily="18" charset="0"/>
              </a:rPr>
              <a:t> </a:t>
            </a:r>
            <a:r>
              <a:rPr sz="2000" dirty="0" smtClean="0">
                <a:latin typeface="Times New Roman" panose="02020603050405020304" pitchFamily="18" charset="0"/>
                <a:cs typeface="Times New Roman" panose="02020603050405020304" pitchFamily="18" charset="0"/>
              </a:rPr>
              <a:t>&amp;</a:t>
            </a:r>
            <a:r>
              <a:rPr sz="2000" spc="-15" dirty="0" smtClean="0">
                <a:latin typeface="Times New Roman" panose="02020603050405020304" pitchFamily="18" charset="0"/>
                <a:cs typeface="Times New Roman" panose="02020603050405020304" pitchFamily="18" charset="0"/>
              </a:rPr>
              <a:t> </a:t>
            </a:r>
            <a:r>
              <a:rPr sz="2000" spc="-10" dirty="0" smtClean="0">
                <a:latin typeface="Times New Roman" panose="02020603050405020304" pitchFamily="18" charset="0"/>
                <a:cs typeface="Times New Roman" panose="02020603050405020304" pitchFamily="18" charset="0"/>
              </a:rPr>
              <a:t>address </a:t>
            </a:r>
            <a:r>
              <a:rPr sz="2000" dirty="0" smtClean="0">
                <a:latin typeface="Times New Roman" panose="02020603050405020304" pitchFamily="18" charset="0"/>
                <a:cs typeface="Times New Roman" panose="02020603050405020304" pitchFamily="18" charset="0"/>
              </a:rPr>
              <a:t>lines</a:t>
            </a:r>
            <a:endParaRPr lang="en-US" sz="2000" dirty="0" smtClean="0">
              <a:latin typeface="Times New Roman" panose="02020603050405020304" pitchFamily="18" charset="0"/>
              <a:cs typeface="Times New Roman" panose="02020603050405020304" pitchFamily="18" charset="0"/>
            </a:endParaRPr>
          </a:p>
          <a:p>
            <a:pPr marL="355600" indent="-342900" algn="just">
              <a:lnSpc>
                <a:spcPct val="100000"/>
              </a:lnSpc>
              <a:spcBef>
                <a:spcPts val="1565"/>
              </a:spcBef>
              <a:buFont typeface="Arial MT"/>
              <a:buChar char="•"/>
              <a:tabLst>
                <a:tab pos="354965" algn="l"/>
                <a:tab pos="355600" algn="l"/>
              </a:tabLst>
            </a:pPr>
            <a:r>
              <a:rPr lang="en-US" sz="2000" b="1" spc="-15" dirty="0" smtClean="0">
                <a:latin typeface="Times New Roman" panose="02020603050405020304" pitchFamily="18" charset="0"/>
                <a:cs typeface="Times New Roman" panose="02020603050405020304" pitchFamily="18" charset="0"/>
              </a:rPr>
              <a:t>Multiplexed</a:t>
            </a:r>
          </a:p>
          <a:p>
            <a:pPr marL="12700" lvl="1" algn="just">
              <a:spcBef>
                <a:spcPts val="1565"/>
              </a:spcBef>
              <a:tabLst>
                <a:tab pos="354965" algn="l"/>
                <a:tab pos="355600" algn="l"/>
              </a:tabLst>
            </a:pPr>
            <a:r>
              <a:rPr lang="en-US" sz="2000" b="1" spc="-15" dirty="0">
                <a:latin typeface="Times New Roman" panose="02020603050405020304" pitchFamily="18" charset="0"/>
                <a:cs typeface="Times New Roman" panose="02020603050405020304" pitchFamily="18" charset="0"/>
              </a:rPr>
              <a:t>	</a:t>
            </a:r>
            <a:r>
              <a:rPr lang="en-US" sz="2000" b="1" spc="-15" dirty="0" smtClean="0">
                <a:latin typeface="Times New Roman" panose="02020603050405020304" pitchFamily="18" charset="0"/>
                <a:cs typeface="Times New Roman" panose="02020603050405020304" pitchFamily="18" charset="0"/>
              </a:rPr>
              <a:t>	   -</a:t>
            </a:r>
            <a:r>
              <a:rPr lang="en-US" sz="2000" dirty="0">
                <a:solidFill>
                  <a:schemeClr val="accent3"/>
                </a:solidFill>
                <a:latin typeface="Times New Roman" panose="02020603050405020304" pitchFamily="18" charset="0"/>
                <a:cs typeface="Times New Roman" panose="02020603050405020304" pitchFamily="18" charset="0"/>
              </a:rPr>
              <a:t>A</a:t>
            </a:r>
            <a:r>
              <a:rPr lang="en-US" sz="2000" dirty="0" smtClean="0">
                <a:solidFill>
                  <a:schemeClr val="accent3"/>
                </a:solidFill>
                <a:latin typeface="Times New Roman" panose="02020603050405020304" pitchFamily="18" charset="0"/>
                <a:cs typeface="Times New Roman" panose="02020603050405020304" pitchFamily="18" charset="0"/>
              </a:rPr>
              <a:t>ssigned </a:t>
            </a:r>
            <a:r>
              <a:rPr lang="en-US" sz="2000" dirty="0">
                <a:solidFill>
                  <a:schemeClr val="accent3"/>
                </a:solidFill>
                <a:latin typeface="Times New Roman" panose="02020603050405020304" pitchFamily="18" charset="0"/>
                <a:cs typeface="Times New Roman" panose="02020603050405020304" pitchFamily="18" charset="0"/>
              </a:rPr>
              <a:t>too many functions </a:t>
            </a:r>
            <a:r>
              <a:rPr lang="en-US" sz="2000" dirty="0">
                <a:latin typeface="Times New Roman" panose="02020603050405020304" pitchFamily="18" charset="0"/>
                <a:cs typeface="Times New Roman" panose="02020603050405020304" pitchFamily="18" charset="0"/>
              </a:rPr>
              <a:t>based on some </a:t>
            </a:r>
            <a:r>
              <a:rPr lang="en-US" sz="2000" dirty="0" smtClean="0">
                <a:latin typeface="Times New Roman" panose="02020603050405020304" pitchFamily="18" charset="0"/>
                <a:cs typeface="Times New Roman" panose="02020603050405020304" pitchFamily="18" charset="0"/>
              </a:rPr>
              <a:t>parameters</a:t>
            </a:r>
            <a:r>
              <a:rPr lang="en-US" sz="2000" b="1" dirty="0" smtClean="0">
                <a:latin typeface="Times New Roman" panose="02020603050405020304" pitchFamily="18" charset="0"/>
                <a:cs typeface="Times New Roman" panose="02020603050405020304" pitchFamily="18" charset="0"/>
              </a:rPr>
              <a:t>-</a:t>
            </a:r>
            <a:r>
              <a:rPr lang="en-US" sz="2000" b="1" spc="-10" dirty="0">
                <a:latin typeface="Times New Roman" panose="02020603050405020304" pitchFamily="18" charset="0"/>
                <a:cs typeface="Times New Roman" panose="02020603050405020304" pitchFamily="18" charset="0"/>
              </a:rPr>
              <a:t>Shared</a:t>
            </a:r>
            <a:r>
              <a:rPr lang="en-US" sz="2000" b="1" spc="-35"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lines</a:t>
            </a:r>
          </a:p>
          <a:p>
            <a:pPr algn="just" fontAlgn="base"/>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Address and data information may be transmitted over the same set of lines using an </a:t>
            </a:r>
            <a:r>
              <a:rPr lang="en-US" sz="2000" dirty="0">
                <a:solidFill>
                  <a:srgbClr val="FF0000"/>
                </a:solidFill>
                <a:latin typeface="Times New Roman" panose="02020603050405020304" pitchFamily="18" charset="0"/>
                <a:cs typeface="Times New Roman" panose="02020603050405020304" pitchFamily="18" charset="0"/>
              </a:rPr>
              <a:t>Address Valid control line. </a:t>
            </a:r>
            <a:endParaRPr lang="en-US" sz="2000" dirty="0" smtClean="0">
              <a:solidFill>
                <a:srgbClr val="FF0000"/>
              </a:solidFill>
              <a:latin typeface="Times New Roman" panose="02020603050405020304" pitchFamily="18" charset="0"/>
              <a:cs typeface="Times New Roman" panose="02020603050405020304" pitchFamily="18" charset="0"/>
            </a:endParaRPr>
          </a:p>
          <a:p>
            <a:pPr algn="just" fontAlgn="base"/>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t>
            </a:r>
            <a:r>
              <a:rPr lang="en-US" sz="2000" dirty="0">
                <a:latin typeface="Times New Roman" panose="02020603050405020304" pitchFamily="18" charset="0"/>
                <a:cs typeface="Times New Roman" panose="02020603050405020304" pitchFamily="18" charset="0"/>
              </a:rPr>
              <a:t>the beginning of the data transfer the </a:t>
            </a:r>
            <a:r>
              <a:rPr lang="en-US" sz="2000" b="1" dirty="0">
                <a:latin typeface="Times New Roman" panose="02020603050405020304" pitchFamily="18" charset="0"/>
                <a:cs typeface="Times New Roman" panose="02020603050405020304" pitchFamily="18" charset="0"/>
              </a:rPr>
              <a:t>address is placed </a:t>
            </a:r>
            <a:r>
              <a:rPr lang="en-US" sz="2000" dirty="0">
                <a:latin typeface="Times New Roman" panose="02020603050405020304" pitchFamily="18" charset="0"/>
                <a:cs typeface="Times New Roman" panose="02020603050405020304" pitchFamily="18" charset="0"/>
              </a:rPr>
              <a:t>  on the bus and the address valid line is </a:t>
            </a:r>
            <a:r>
              <a:rPr lang="en-US" sz="2000" dirty="0" smtClean="0">
                <a:latin typeface="Times New Roman" panose="02020603050405020304" pitchFamily="18" charset="0"/>
                <a:cs typeface="Times New Roman" panose="02020603050405020304" pitchFamily="18" charset="0"/>
              </a:rPr>
              <a:t>activated. </a:t>
            </a:r>
          </a:p>
          <a:p>
            <a:pPr algn="just" fontAlgn="base"/>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address is then </a:t>
            </a:r>
            <a:r>
              <a:rPr lang="en-US" sz="2000" dirty="0" smtClean="0">
                <a:latin typeface="Times New Roman" panose="02020603050405020304" pitchFamily="18" charset="0"/>
                <a:cs typeface="Times New Roman" panose="02020603050405020304" pitchFamily="18" charset="0"/>
              </a:rPr>
              <a:t>removed </a:t>
            </a:r>
            <a:r>
              <a:rPr lang="en-US" sz="2000" dirty="0">
                <a:latin typeface="Times New Roman" panose="02020603050405020304" pitchFamily="18" charset="0"/>
                <a:cs typeface="Times New Roman" panose="02020603050405020304" pitchFamily="18" charset="0"/>
              </a:rPr>
              <a:t>from the same  bus </a:t>
            </a:r>
            <a:r>
              <a:rPr lang="en-US" sz="2000" dirty="0" smtClean="0">
                <a:latin typeface="Times New Roman" panose="02020603050405020304" pitchFamily="18" charset="0"/>
                <a:cs typeface="Times New Roman" panose="02020603050405020304" pitchFamily="18" charset="0"/>
              </a:rPr>
              <a:t>line &amp; </a:t>
            </a:r>
            <a:r>
              <a:rPr lang="en-US" sz="2000" dirty="0">
                <a:latin typeface="Times New Roman" panose="02020603050405020304" pitchFamily="18" charset="0"/>
                <a:cs typeface="Times New Roman" panose="02020603050405020304" pitchFamily="18" charset="0"/>
              </a:rPr>
              <a:t>is used for </a:t>
            </a:r>
            <a:r>
              <a:rPr lang="en-US" sz="2000" b="1" dirty="0">
                <a:latin typeface="Times New Roman" panose="02020603050405020304" pitchFamily="18" charset="0"/>
                <a:cs typeface="Times New Roman" panose="02020603050405020304" pitchFamily="18" charset="0"/>
              </a:rPr>
              <a:t>data transfer</a:t>
            </a:r>
            <a:r>
              <a:rPr lang="en-US" sz="2000"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marL="756285" lvl="1" indent="-287020" algn="just">
              <a:lnSpc>
                <a:spcPct val="100000"/>
              </a:lnSpc>
              <a:spcBef>
                <a:spcPts val="1440"/>
              </a:spcBef>
              <a:buFont typeface="Arial MT"/>
              <a:buChar char="–"/>
              <a:tabLst>
                <a:tab pos="756920" algn="l"/>
              </a:tabLst>
            </a:pPr>
            <a:r>
              <a:rPr lang="en-US" sz="2000" spc="-5" dirty="0" smtClean="0">
                <a:solidFill>
                  <a:srgbClr val="FF0000"/>
                </a:solidFill>
                <a:latin typeface="Times New Roman" panose="02020603050405020304" pitchFamily="18" charset="0"/>
                <a:cs typeface="Times New Roman" panose="02020603050405020304" pitchFamily="18" charset="0"/>
              </a:rPr>
              <a:t>Address</a:t>
            </a:r>
            <a:r>
              <a:rPr lang="en-US" sz="2000" spc="-10" dirty="0" smtClean="0">
                <a:solidFill>
                  <a:srgbClr val="FF0000"/>
                </a:solidFill>
                <a:latin typeface="Times New Roman" panose="02020603050405020304" pitchFamily="18" charset="0"/>
                <a:cs typeface="Times New Roman" panose="02020603050405020304" pitchFamily="18" charset="0"/>
              </a:rPr>
              <a:t> </a:t>
            </a:r>
            <a:r>
              <a:rPr lang="en-US" sz="2000" spc="-10" dirty="0">
                <a:solidFill>
                  <a:srgbClr val="FF0000"/>
                </a:solidFill>
                <a:latin typeface="Times New Roman" panose="02020603050405020304" pitchFamily="18" charset="0"/>
                <a:cs typeface="Times New Roman" panose="02020603050405020304" pitchFamily="18" charset="0"/>
              </a:rPr>
              <a:t>valid</a:t>
            </a:r>
            <a:r>
              <a:rPr lang="en-US" sz="2000" spc="-15" dirty="0">
                <a:solidFill>
                  <a:srgbClr val="FF0000"/>
                </a:solidFill>
                <a:latin typeface="Times New Roman" panose="02020603050405020304" pitchFamily="18" charset="0"/>
                <a:cs typeface="Times New Roman" panose="02020603050405020304" pitchFamily="18" charset="0"/>
              </a:rPr>
              <a:t> </a:t>
            </a:r>
            <a:r>
              <a:rPr lang="en-US" sz="2000" spc="-5" dirty="0">
                <a:solidFill>
                  <a:srgbClr val="FF0000"/>
                </a:solidFill>
                <a:latin typeface="Times New Roman" panose="02020603050405020304" pitchFamily="18" charset="0"/>
                <a:cs typeface="Times New Roman" panose="02020603050405020304" pitchFamily="18" charset="0"/>
              </a:rPr>
              <a:t>or</a:t>
            </a:r>
            <a:r>
              <a:rPr lang="en-US" sz="2000" spc="-15" dirty="0">
                <a:solidFill>
                  <a:srgbClr val="FF0000"/>
                </a:solidFill>
                <a:latin typeface="Times New Roman" panose="02020603050405020304" pitchFamily="18" charset="0"/>
                <a:cs typeface="Times New Roman" panose="02020603050405020304" pitchFamily="18" charset="0"/>
              </a:rPr>
              <a:t> data</a:t>
            </a:r>
            <a:r>
              <a:rPr lang="en-US" sz="2000" spc="-25" dirty="0">
                <a:solidFill>
                  <a:srgbClr val="FF0000"/>
                </a:solidFill>
                <a:latin typeface="Times New Roman" panose="02020603050405020304" pitchFamily="18" charset="0"/>
                <a:cs typeface="Times New Roman" panose="02020603050405020304" pitchFamily="18" charset="0"/>
              </a:rPr>
              <a:t> </a:t>
            </a:r>
            <a:r>
              <a:rPr lang="en-US" sz="2000" spc="-10" dirty="0">
                <a:solidFill>
                  <a:srgbClr val="FF0000"/>
                </a:solidFill>
                <a:latin typeface="Times New Roman" panose="02020603050405020304" pitchFamily="18" charset="0"/>
                <a:cs typeface="Times New Roman" panose="02020603050405020304" pitchFamily="18" charset="0"/>
              </a:rPr>
              <a:t>valid</a:t>
            </a:r>
            <a:r>
              <a:rPr lang="en-US" sz="2000" spc="-15" dirty="0">
                <a:solidFill>
                  <a:srgbClr val="FF0000"/>
                </a:solidFill>
                <a:latin typeface="Times New Roman" panose="02020603050405020304" pitchFamily="18" charset="0"/>
                <a:cs typeface="Times New Roman" panose="02020603050405020304" pitchFamily="18" charset="0"/>
              </a:rPr>
              <a:t> control </a:t>
            </a:r>
            <a:r>
              <a:rPr lang="en-US" sz="2000" spc="-5" dirty="0" smtClean="0">
                <a:solidFill>
                  <a:srgbClr val="FF0000"/>
                </a:solidFill>
                <a:latin typeface="Times New Roman" panose="02020603050405020304" pitchFamily="18" charset="0"/>
                <a:cs typeface="Times New Roman" panose="02020603050405020304" pitchFamily="18" charset="0"/>
              </a:rPr>
              <a:t>line</a:t>
            </a:r>
            <a:endParaRPr lang="en-US" sz="20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258762"/>
          </a:xfrm>
        </p:spPr>
        <p:txBody>
          <a:bodyPr>
            <a:normAutofit fontScale="90000"/>
          </a:bodyPr>
          <a:lstStyle/>
          <a:p>
            <a:endParaRPr lang="en-IN" dirty="0"/>
          </a:p>
        </p:txBody>
      </p:sp>
      <p:sp>
        <p:nvSpPr>
          <p:cNvPr id="3" name="Content Placeholder 2"/>
          <p:cNvSpPr>
            <a:spLocks noGrp="1"/>
          </p:cNvSpPr>
          <p:nvPr>
            <p:ph sz="quarter" idx="1"/>
          </p:nvPr>
        </p:nvSpPr>
        <p:spPr>
          <a:xfrm>
            <a:off x="381000" y="685800"/>
            <a:ext cx="7543800" cy="5788152"/>
          </a:xfrm>
        </p:spPr>
        <p:txBody>
          <a:bodyPr>
            <a:normAutofit/>
          </a:bodyPr>
          <a:lstStyle/>
          <a:p>
            <a:pPr marL="756285" lvl="1" indent="-287020" algn="just">
              <a:lnSpc>
                <a:spcPct val="100000"/>
              </a:lnSpc>
              <a:spcBef>
                <a:spcPts val="1440"/>
              </a:spcBef>
              <a:buFont typeface="Arial MT"/>
              <a:buChar char="–"/>
              <a:tabLst>
                <a:tab pos="756920" algn="l"/>
              </a:tabLst>
            </a:pPr>
            <a:r>
              <a:rPr lang="en-US" sz="2000" dirty="0" smtClean="0">
                <a:latin typeface="Times New Roman" panose="02020603050405020304" pitchFamily="18" charset="0"/>
                <a:cs typeface="Times New Roman" panose="02020603050405020304" pitchFamily="18" charset="0"/>
              </a:rPr>
              <a:t>same </a:t>
            </a:r>
            <a:r>
              <a:rPr lang="en-US" sz="2000" dirty="0">
                <a:latin typeface="Times New Roman" panose="02020603050405020304" pitchFamily="18" charset="0"/>
                <a:cs typeface="Times New Roman" panose="02020603050405020304" pitchFamily="18" charset="0"/>
              </a:rPr>
              <a:t>lines for multiple purposes is known as </a:t>
            </a:r>
            <a:r>
              <a:rPr lang="en-US" sz="2000" i="1" dirty="0">
                <a:solidFill>
                  <a:srgbClr val="FF0000"/>
                </a:solidFill>
                <a:latin typeface="Times New Roman" panose="02020603050405020304" pitchFamily="18" charset="0"/>
                <a:cs typeface="Times New Roman" panose="02020603050405020304" pitchFamily="18" charset="0"/>
              </a:rPr>
              <a:t>time multiplexing</a:t>
            </a:r>
            <a:r>
              <a:rPr lang="en-US" sz="2000" i="1" dirty="0">
                <a:latin typeface="Times New Roman" panose="02020603050405020304" pitchFamily="18" charset="0"/>
                <a:cs typeface="Times New Roman" panose="02020603050405020304" pitchFamily="18" charset="0"/>
              </a:rPr>
              <a:t>.</a:t>
            </a:r>
            <a:endParaRPr lang="en-US" sz="2000" spc="-15" dirty="0">
              <a:latin typeface="Times New Roman" panose="02020603050405020304" pitchFamily="18" charset="0"/>
              <a:cs typeface="Times New Roman" panose="02020603050405020304" pitchFamily="18" charset="0"/>
            </a:endParaRPr>
          </a:p>
          <a:p>
            <a:pPr marL="756285" lvl="1" indent="-287020" algn="just">
              <a:lnSpc>
                <a:spcPct val="100000"/>
              </a:lnSpc>
              <a:spcBef>
                <a:spcPts val="1440"/>
              </a:spcBef>
              <a:buFont typeface="Arial MT"/>
              <a:buChar char="–"/>
              <a:tabLst>
                <a:tab pos="756920" algn="l"/>
              </a:tabLst>
            </a:pPr>
            <a:r>
              <a:rPr lang="en-US" sz="2000" spc="-15" dirty="0" smtClean="0">
                <a:latin typeface="Times New Roman" panose="02020603050405020304" pitchFamily="18" charset="0"/>
                <a:cs typeface="Times New Roman" panose="02020603050405020304" pitchFamily="18" charset="0"/>
              </a:rPr>
              <a:t>Advantage</a:t>
            </a:r>
            <a:r>
              <a:rPr lang="en-US" sz="2000" spc="-2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spc="-2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fewer </a:t>
            </a:r>
            <a:r>
              <a:rPr lang="en-US" sz="2000" dirty="0" smtClean="0">
                <a:latin typeface="Times New Roman" panose="02020603050405020304" pitchFamily="18" charset="0"/>
                <a:cs typeface="Times New Roman" panose="02020603050405020304" pitchFamily="18" charset="0"/>
              </a:rPr>
              <a:t>lines (space and cost are saved)</a:t>
            </a:r>
            <a:endParaRPr lang="en-US" sz="2000" dirty="0">
              <a:latin typeface="Times New Roman" panose="02020603050405020304" pitchFamily="18" charset="0"/>
              <a:cs typeface="Times New Roman" panose="02020603050405020304" pitchFamily="18" charset="0"/>
            </a:endParaRPr>
          </a:p>
          <a:p>
            <a:pPr marL="756285" lvl="1" indent="-287020" algn="just">
              <a:lnSpc>
                <a:spcPct val="100000"/>
              </a:lnSpc>
              <a:spcBef>
                <a:spcPts val="1440"/>
              </a:spcBef>
              <a:buFont typeface="Arial MT"/>
              <a:buChar char="–"/>
              <a:tabLst>
                <a:tab pos="756920" algn="l"/>
              </a:tabLst>
            </a:pPr>
            <a:r>
              <a:rPr lang="en-US" sz="2000" spc="-15" dirty="0">
                <a:latin typeface="Times New Roman" panose="02020603050405020304" pitchFamily="18" charset="0"/>
                <a:cs typeface="Times New Roman" panose="02020603050405020304" pitchFamily="18" charset="0"/>
              </a:rPr>
              <a:t>Disadvantages</a:t>
            </a:r>
            <a:endParaRPr lang="en-US" sz="2000" dirty="0">
              <a:latin typeface="Times New Roman" panose="02020603050405020304" pitchFamily="18" charset="0"/>
              <a:cs typeface="Times New Roman" panose="02020603050405020304" pitchFamily="18" charset="0"/>
            </a:endParaRPr>
          </a:p>
          <a:p>
            <a:pPr marL="1155700" lvl="2" indent="-228600" algn="just">
              <a:lnSpc>
                <a:spcPct val="100000"/>
              </a:lnSpc>
              <a:spcBef>
                <a:spcPts val="1280"/>
              </a:spcBef>
              <a:buFont typeface="Arial MT"/>
              <a:buChar char="•"/>
              <a:tabLst>
                <a:tab pos="1155065" algn="l"/>
                <a:tab pos="1155700" algn="l"/>
              </a:tabLst>
            </a:pPr>
            <a:r>
              <a:rPr lang="en-US" sz="2000" spc="-5" dirty="0">
                <a:latin typeface="Times New Roman" panose="02020603050405020304" pitchFamily="18" charset="0"/>
                <a:cs typeface="Times New Roman" panose="02020603050405020304" pitchFamily="18" charset="0"/>
              </a:rPr>
              <a:t>More</a:t>
            </a:r>
            <a:r>
              <a:rPr lang="en-US" sz="2000" spc="-4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complex</a:t>
            </a:r>
            <a:r>
              <a:rPr lang="en-US" sz="2000" spc="-3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control</a:t>
            </a:r>
            <a:endParaRPr lang="en-US" sz="2000" dirty="0">
              <a:latin typeface="Times New Roman" panose="02020603050405020304" pitchFamily="18" charset="0"/>
              <a:cs typeface="Times New Roman" panose="02020603050405020304" pitchFamily="18" charset="0"/>
            </a:endParaRPr>
          </a:p>
          <a:p>
            <a:pPr marL="1155700" lvl="2" indent="-228600" algn="just">
              <a:lnSpc>
                <a:spcPct val="100000"/>
              </a:lnSpc>
              <a:spcBef>
                <a:spcPts val="1200"/>
              </a:spcBef>
              <a:buFont typeface="Arial MT"/>
              <a:buChar char="•"/>
              <a:tabLst>
                <a:tab pos="1155065" algn="l"/>
                <a:tab pos="1155700" algn="l"/>
              </a:tabLst>
            </a:pPr>
            <a:r>
              <a:rPr lang="en-IN" sz="2000" dirty="0">
                <a:latin typeface="Times New Roman" panose="02020603050405020304" pitchFamily="18" charset="0"/>
                <a:cs typeface="Times New Roman" panose="02020603050405020304" pitchFamily="18" charset="0"/>
              </a:rPr>
              <a:t>R</a:t>
            </a:r>
            <a:r>
              <a:rPr lang="en-IN" sz="2000" dirty="0" smtClean="0">
                <a:latin typeface="Times New Roman" panose="02020603050405020304" pitchFamily="18" charset="0"/>
                <a:cs typeface="Times New Roman" panose="02020603050405020304" pitchFamily="18" charset="0"/>
              </a:rPr>
              <a:t>eduction </a:t>
            </a:r>
            <a:r>
              <a:rPr lang="en-IN" sz="2000" dirty="0">
                <a:latin typeface="Times New Roman" panose="02020603050405020304" pitchFamily="18" charset="0"/>
                <a:cs typeface="Times New Roman" panose="02020603050405020304" pitchFamily="18" charset="0"/>
              </a:rPr>
              <a:t>in </a:t>
            </a:r>
            <a:r>
              <a:rPr lang="en-IN" sz="2000" dirty="0" smtClean="0">
                <a:latin typeface="Times New Roman" panose="02020603050405020304" pitchFamily="18" charset="0"/>
                <a:cs typeface="Times New Roman" panose="02020603050405020304" pitchFamily="18" charset="0"/>
              </a:rPr>
              <a:t>performance</a:t>
            </a:r>
          </a:p>
          <a:p>
            <a:pPr marL="1155700" lvl="2" indent="-228600" algn="just">
              <a:lnSpc>
                <a:spcPct val="100000"/>
              </a:lnSpc>
              <a:spcBef>
                <a:spcPts val="1200"/>
              </a:spcBef>
              <a:buFont typeface="Arial MT"/>
              <a:buChar char="•"/>
              <a:tabLst>
                <a:tab pos="1155065" algn="l"/>
                <a:tab pos="1155700" algn="l"/>
              </a:tabLst>
            </a:pPr>
            <a:endParaRPr lang="en-US" sz="2000"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Physical dedication </a:t>
            </a:r>
            <a:r>
              <a:rPr lang="en-US" sz="2000" dirty="0">
                <a:latin typeface="Times New Roman" panose="02020603050405020304" pitchFamily="18" charset="0"/>
                <a:cs typeface="Times New Roman" panose="02020603050405020304" pitchFamily="18" charset="0"/>
              </a:rPr>
              <a:t>refers to the use of multiple buses, each of which </a:t>
            </a:r>
            <a:r>
              <a:rPr lang="en-US" sz="2000" dirty="0" smtClean="0">
                <a:latin typeface="Times New Roman" panose="02020603050405020304" pitchFamily="18" charset="0"/>
                <a:cs typeface="Times New Roman" panose="02020603050405020304" pitchFamily="18" charset="0"/>
              </a:rPr>
              <a:t>connects only </a:t>
            </a:r>
            <a:r>
              <a:rPr lang="en-US" sz="2000" dirty="0">
                <a:latin typeface="Times New Roman" panose="02020603050405020304" pitchFamily="18" charset="0"/>
                <a:cs typeface="Times New Roman" panose="02020603050405020304" pitchFamily="18" charset="0"/>
              </a:rPr>
              <a:t>a subset of modules. </a:t>
            </a:r>
            <a:endParaRPr lang="en-US" sz="2000" dirty="0" smtClean="0">
              <a:latin typeface="Times New Roman" panose="02020603050405020304" pitchFamily="18" charset="0"/>
              <a:cs typeface="Times New Roman" panose="02020603050405020304" pitchFamily="18" charset="0"/>
            </a:endParaRPr>
          </a:p>
          <a:p>
            <a:pPr lvl="1" algn="just"/>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typical example is the </a:t>
            </a:r>
            <a:r>
              <a:rPr lang="en-US" sz="2000" dirty="0">
                <a:solidFill>
                  <a:srgbClr val="FF0000"/>
                </a:solidFill>
                <a:latin typeface="Times New Roman" panose="02020603050405020304" pitchFamily="18" charset="0"/>
                <a:cs typeface="Times New Roman" panose="02020603050405020304" pitchFamily="18" charset="0"/>
              </a:rPr>
              <a:t>use of an I/O bus to </a:t>
            </a:r>
            <a:r>
              <a:rPr lang="en-US" sz="2000" dirty="0" smtClean="0">
                <a:solidFill>
                  <a:srgbClr val="FF0000"/>
                </a:solidFill>
                <a:latin typeface="Times New Roman" panose="02020603050405020304" pitchFamily="18" charset="0"/>
                <a:cs typeface="Times New Roman" panose="02020603050405020304" pitchFamily="18" charset="0"/>
              </a:rPr>
              <a:t>interconnect </a:t>
            </a:r>
            <a:r>
              <a:rPr lang="en-IN" sz="2000" dirty="0" smtClean="0">
                <a:solidFill>
                  <a:srgbClr val="FF0000"/>
                </a:solidFill>
                <a:latin typeface="Times New Roman" panose="02020603050405020304" pitchFamily="18" charset="0"/>
                <a:cs typeface="Times New Roman" panose="02020603050405020304" pitchFamily="18" charset="0"/>
              </a:rPr>
              <a:t>all </a:t>
            </a:r>
            <a:r>
              <a:rPr lang="en-IN" sz="2000" dirty="0">
                <a:solidFill>
                  <a:srgbClr val="FF0000"/>
                </a:solidFill>
                <a:latin typeface="Times New Roman" panose="02020603050405020304" pitchFamily="18" charset="0"/>
                <a:cs typeface="Times New Roman" panose="02020603050405020304" pitchFamily="18" charset="0"/>
              </a:rPr>
              <a:t>I/O </a:t>
            </a:r>
            <a:r>
              <a:rPr lang="en-IN" sz="2000" dirty="0" smtClean="0">
                <a:solidFill>
                  <a:srgbClr val="FF0000"/>
                </a:solidFill>
                <a:latin typeface="Times New Roman" panose="02020603050405020304" pitchFamily="18" charset="0"/>
                <a:cs typeface="Times New Roman" panose="02020603050405020304" pitchFamily="18" charset="0"/>
              </a:rPr>
              <a:t>modules</a:t>
            </a:r>
          </a:p>
          <a:p>
            <a:pPr lvl="1"/>
            <a:r>
              <a:rPr lang="en-IN" sz="2000" dirty="0">
                <a:solidFill>
                  <a:srgbClr val="FF0000"/>
                </a:solidFill>
                <a:latin typeface="Times New Roman" panose="02020603050405020304" pitchFamily="18" charset="0"/>
                <a:cs typeface="Times New Roman" panose="02020603050405020304" pitchFamily="18" charset="0"/>
              </a:rPr>
              <a:t>H</a:t>
            </a:r>
            <a:r>
              <a:rPr lang="en-IN" sz="2000" dirty="0" smtClean="0">
                <a:solidFill>
                  <a:srgbClr val="FF0000"/>
                </a:solidFill>
                <a:latin typeface="Times New Roman" panose="02020603050405020304" pitchFamily="18" charset="0"/>
                <a:cs typeface="Times New Roman" panose="02020603050405020304" pitchFamily="18" charset="0"/>
              </a:rPr>
              <a:t>igh throughput, </a:t>
            </a:r>
            <a:r>
              <a:rPr lang="en-US" sz="2000" dirty="0" smtClean="0">
                <a:latin typeface="Times New Roman" panose="02020603050405020304" pitchFamily="18" charset="0"/>
                <a:cs typeface="Times New Roman" panose="02020603050405020304" pitchFamily="18" charset="0"/>
              </a:rPr>
              <a:t>because </a:t>
            </a:r>
            <a:r>
              <a:rPr lang="en-US" sz="2000" dirty="0">
                <a:latin typeface="Times New Roman" panose="02020603050405020304" pitchFamily="18" charset="0"/>
                <a:cs typeface="Times New Roman" panose="02020603050405020304" pitchFamily="18" charset="0"/>
              </a:rPr>
              <a:t>there is </a:t>
            </a:r>
            <a:r>
              <a:rPr lang="en-US" sz="2000" dirty="0">
                <a:solidFill>
                  <a:srgbClr val="FF0000"/>
                </a:solidFill>
                <a:latin typeface="Times New Roman" panose="02020603050405020304" pitchFamily="18" charset="0"/>
                <a:cs typeface="Times New Roman" panose="02020603050405020304" pitchFamily="18" charset="0"/>
              </a:rPr>
              <a:t>less bus </a:t>
            </a:r>
            <a:r>
              <a:rPr lang="en-US" sz="2000" dirty="0" smtClean="0">
                <a:solidFill>
                  <a:srgbClr val="FF0000"/>
                </a:solidFill>
                <a:latin typeface="Times New Roman" panose="02020603050405020304" pitchFamily="18" charset="0"/>
                <a:cs typeface="Times New Roman" panose="02020603050405020304" pitchFamily="18" charset="0"/>
              </a:rPr>
              <a:t>contention </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when two outputs drive the same signal at the same time</a:t>
            </a:r>
            <a:r>
              <a:rPr lang="en-US" sz="2000" dirty="0" smtClean="0">
                <a:latin typeface="Times New Roman" panose="02020603050405020304" pitchFamily="18" charset="0"/>
                <a:cs typeface="Times New Roman" panose="02020603050405020304" pitchFamily="18" charset="0"/>
              </a:rPr>
              <a:t>).</a:t>
            </a:r>
          </a:p>
          <a:p>
            <a:pPr lvl="1"/>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disadvantage is the </a:t>
            </a:r>
            <a:r>
              <a:rPr lang="en-US" sz="2000" dirty="0">
                <a:solidFill>
                  <a:srgbClr val="FF0000"/>
                </a:solidFill>
                <a:latin typeface="Times New Roman" panose="02020603050405020304" pitchFamily="18" charset="0"/>
                <a:cs typeface="Times New Roman" panose="02020603050405020304" pitchFamily="18" charset="0"/>
              </a:rPr>
              <a:t>increased size and cost </a:t>
            </a:r>
            <a:r>
              <a:rPr lang="en-US" sz="2000" dirty="0" smtClean="0">
                <a:solidFill>
                  <a:srgbClr val="FF0000"/>
                </a:solidFill>
                <a:latin typeface="Times New Roman" panose="02020603050405020304" pitchFamily="18" charset="0"/>
                <a:cs typeface="Times New Roman" panose="02020603050405020304" pitchFamily="18" charset="0"/>
              </a:rPr>
              <a:t>of </a:t>
            </a:r>
            <a:r>
              <a:rPr lang="en-IN" sz="2000" dirty="0" smtClean="0">
                <a:solidFill>
                  <a:srgbClr val="FF0000"/>
                </a:solidFill>
                <a:latin typeface="Times New Roman" panose="02020603050405020304" pitchFamily="18" charset="0"/>
                <a:cs typeface="Times New Roman" panose="02020603050405020304" pitchFamily="18" charset="0"/>
              </a:rPr>
              <a:t>the </a:t>
            </a:r>
            <a:r>
              <a:rPr lang="en-IN" sz="2000" dirty="0">
                <a:solidFill>
                  <a:srgbClr val="FF0000"/>
                </a:solidFill>
                <a:latin typeface="Times New Roman" panose="02020603050405020304" pitchFamily="18" charset="0"/>
                <a:cs typeface="Times New Roman" panose="02020603050405020304" pitchFamily="18" charset="0"/>
              </a:rPr>
              <a:t>system</a:t>
            </a:r>
            <a:r>
              <a:rPr lang="en-I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63370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152400"/>
            <a:ext cx="3451225" cy="697230"/>
          </a:xfrm>
          <a:prstGeom prst="rect">
            <a:avLst/>
          </a:prstGeom>
        </p:spPr>
        <p:txBody>
          <a:bodyPr vert="horz" wrap="square" lIns="0" tIns="13335" rIns="0" bIns="0" rtlCol="0">
            <a:spAutoFit/>
          </a:bodyPr>
          <a:lstStyle/>
          <a:p>
            <a:pPr marL="12700">
              <a:lnSpc>
                <a:spcPct val="100000"/>
              </a:lnSpc>
              <a:spcBef>
                <a:spcPts val="105"/>
              </a:spcBef>
            </a:pPr>
            <a:r>
              <a:rPr dirty="0"/>
              <a:t>Bus</a:t>
            </a:r>
            <a:r>
              <a:rPr spc="-35" dirty="0"/>
              <a:t> </a:t>
            </a:r>
            <a:r>
              <a:rPr spc="-15" dirty="0"/>
              <a:t>Arbitration</a:t>
            </a:r>
          </a:p>
        </p:txBody>
      </p:sp>
      <p:sp>
        <p:nvSpPr>
          <p:cNvPr id="3" name="object 3"/>
          <p:cNvSpPr txBox="1"/>
          <p:nvPr/>
        </p:nvSpPr>
        <p:spPr>
          <a:xfrm>
            <a:off x="457200" y="1219200"/>
            <a:ext cx="8229600" cy="4038926"/>
          </a:xfrm>
          <a:prstGeom prst="rect">
            <a:avLst/>
          </a:prstGeom>
        </p:spPr>
        <p:txBody>
          <a:bodyPr vert="horz" wrap="square" lIns="0" tIns="12065" rIns="0" bIns="0" rtlCol="0">
            <a:spAutoFit/>
          </a:bodyPr>
          <a:lstStyle/>
          <a:p>
            <a:pPr marL="355600" indent="-343535" algn="just">
              <a:lnSpc>
                <a:spcPct val="150000"/>
              </a:lnSpc>
              <a:spcBef>
                <a:spcPts val="95"/>
              </a:spcBef>
              <a:buFont typeface="Arial MT"/>
              <a:buChar char="•"/>
              <a:tabLst>
                <a:tab pos="355600" algn="l"/>
                <a:tab pos="356235" algn="l"/>
              </a:tabLst>
            </a:pPr>
            <a:r>
              <a:rPr lang="en-US" sz="2000" spc="-10" dirty="0">
                <a:latin typeface="Times New Roman" panose="02020603050405020304" pitchFamily="18" charset="0"/>
                <a:cs typeface="Times New Roman" panose="02020603050405020304" pitchFamily="18" charset="0"/>
              </a:rPr>
              <a:t>Only</a:t>
            </a:r>
            <a:r>
              <a:rPr lang="en-US" sz="2000" spc="1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one</a:t>
            </a:r>
            <a:r>
              <a:rPr lang="en-US" sz="2000" spc="-5" dirty="0">
                <a:latin typeface="Times New Roman" panose="02020603050405020304" pitchFamily="18" charset="0"/>
                <a:cs typeface="Times New Roman" panose="02020603050405020304" pitchFamily="18" charset="0"/>
              </a:rPr>
              <a:t> module</a:t>
            </a:r>
            <a:r>
              <a:rPr lang="en-US" sz="2000" spc="2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may</a:t>
            </a:r>
            <a:r>
              <a:rPr lang="en-US" sz="2000" spc="-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control</a:t>
            </a:r>
            <a:r>
              <a:rPr lang="en-US" sz="2000" spc="1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bus</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at</a:t>
            </a:r>
            <a:r>
              <a:rPr lang="en-US" sz="2000" spc="-10" dirty="0">
                <a:latin typeface="Times New Roman" panose="02020603050405020304" pitchFamily="18" charset="0"/>
                <a:cs typeface="Times New Roman" panose="02020603050405020304" pitchFamily="18" charset="0"/>
              </a:rPr>
              <a:t> one</a:t>
            </a:r>
            <a:r>
              <a:rPr lang="en-US" sz="2000" spc="-5" dirty="0">
                <a:latin typeface="Times New Roman" panose="02020603050405020304" pitchFamily="18" charset="0"/>
                <a:cs typeface="Times New Roman" panose="02020603050405020304" pitchFamily="18" charset="0"/>
              </a:rPr>
              <a:t> </a:t>
            </a:r>
            <a:r>
              <a:rPr lang="en-US" sz="2000" spc="-5" dirty="0" smtClean="0">
                <a:latin typeface="Times New Roman" panose="02020603050405020304" pitchFamily="18" charset="0"/>
                <a:cs typeface="Times New Roman" panose="02020603050405020304" pitchFamily="18" charset="0"/>
              </a:rPr>
              <a:t>time-</a:t>
            </a:r>
            <a:r>
              <a:rPr lang="en-US" sz="2000" dirty="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a:t>
            </a:r>
            <a:r>
              <a:rPr lang="en-US" sz="2000" spc="-10" dirty="0" smtClean="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CPU</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and</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DMA</a:t>
            </a:r>
            <a:r>
              <a:rPr lang="en-US" sz="2000" spc="2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controller</a:t>
            </a:r>
            <a:endParaRPr lang="en-US" sz="2000" dirty="0">
              <a:latin typeface="Times New Roman" panose="02020603050405020304" pitchFamily="18" charset="0"/>
              <a:cs typeface="Times New Roman" panose="02020603050405020304" pitchFamily="18" charset="0"/>
            </a:endParaRPr>
          </a:p>
          <a:p>
            <a:pPr marL="355600" indent="-343535" algn="just">
              <a:lnSpc>
                <a:spcPct val="150000"/>
              </a:lnSpc>
              <a:spcBef>
                <a:spcPts val="95"/>
              </a:spcBef>
              <a:buFont typeface="Arial MT"/>
              <a:buChar char="•"/>
              <a:tabLst>
                <a:tab pos="355600" algn="l"/>
                <a:tab pos="356235" algn="l"/>
              </a:tabLst>
            </a:pPr>
            <a:endParaRPr lang="en-US" sz="2000" spc="-5" dirty="0">
              <a:latin typeface="Times New Roman" panose="02020603050405020304" pitchFamily="18" charset="0"/>
              <a:cs typeface="Times New Roman" panose="02020603050405020304" pitchFamily="18" charset="0"/>
            </a:endParaRPr>
          </a:p>
          <a:p>
            <a:pPr marL="355600" indent="-343535" algn="just">
              <a:lnSpc>
                <a:spcPct val="150000"/>
              </a:lnSpc>
              <a:spcBef>
                <a:spcPts val="95"/>
              </a:spcBef>
              <a:buFont typeface="Arial MT"/>
              <a:buChar char="•"/>
              <a:tabLst>
                <a:tab pos="355600" algn="l"/>
                <a:tab pos="356235" algn="l"/>
              </a:tabLst>
            </a:pPr>
            <a:r>
              <a:rPr sz="2000" spc="-15" dirty="0" smtClean="0">
                <a:latin typeface="Times New Roman" panose="02020603050405020304" pitchFamily="18" charset="0"/>
                <a:cs typeface="Times New Roman" panose="02020603050405020304" pitchFamily="18" charset="0"/>
              </a:rPr>
              <a:t>More</a:t>
            </a:r>
            <a:r>
              <a:rPr sz="2000" spc="5" dirty="0" smtClean="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than</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one</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module</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controlling</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the</a:t>
            </a:r>
            <a:r>
              <a:rPr sz="2000" dirty="0">
                <a:latin typeface="Times New Roman" panose="02020603050405020304" pitchFamily="18" charset="0"/>
                <a:cs typeface="Times New Roman" panose="02020603050405020304" pitchFamily="18" charset="0"/>
              </a:rPr>
              <a:t> </a:t>
            </a:r>
            <a:r>
              <a:rPr sz="2000" spc="-10" dirty="0" smtClean="0">
                <a:latin typeface="Times New Roman" panose="02020603050405020304" pitchFamily="18" charset="0"/>
                <a:cs typeface="Times New Roman" panose="02020603050405020304" pitchFamily="18" charset="0"/>
              </a:rPr>
              <a:t>bus</a:t>
            </a:r>
            <a:r>
              <a:rPr lang="en-US" sz="2000" spc="-1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data corruption and system </a:t>
            </a:r>
            <a:r>
              <a:rPr lang="en-US" sz="2000" dirty="0" smtClean="0">
                <a:latin typeface="Times New Roman" panose="02020603050405020304" pitchFamily="18" charset="0"/>
                <a:cs typeface="Times New Roman" panose="02020603050405020304" pitchFamily="18" charset="0"/>
              </a:rPr>
              <a:t>instability</a:t>
            </a:r>
            <a:endParaRPr sz="2000" dirty="0">
              <a:latin typeface="Times New Roman" panose="02020603050405020304" pitchFamily="18" charset="0"/>
              <a:cs typeface="Times New Roman" panose="02020603050405020304" pitchFamily="18" charset="0"/>
            </a:endParaRPr>
          </a:p>
          <a:p>
            <a:pPr marL="355600" indent="-343535" algn="just">
              <a:lnSpc>
                <a:spcPct val="150000"/>
              </a:lnSpc>
              <a:buFont typeface="Arial MT"/>
              <a:buChar char="•"/>
              <a:tabLst>
                <a:tab pos="355600" algn="l"/>
                <a:tab pos="356235" algn="l"/>
              </a:tabLst>
            </a:pPr>
            <a:r>
              <a:rPr lang="en-US" sz="2000" b="1" dirty="0" smtClean="0">
                <a:latin typeface="Times New Roman" panose="02020603050405020304" pitchFamily="18" charset="0"/>
                <a:cs typeface="Times New Roman" panose="02020603050405020304" pitchFamily="18" charset="0"/>
              </a:rPr>
              <a:t>Bus </a:t>
            </a:r>
            <a:r>
              <a:rPr lang="en-US" sz="2000" b="1" dirty="0">
                <a:latin typeface="Times New Roman" panose="02020603050405020304" pitchFamily="18" charset="0"/>
                <a:cs typeface="Times New Roman" panose="02020603050405020304" pitchFamily="18" charset="0"/>
              </a:rPr>
              <a:t>arbitration </a:t>
            </a:r>
            <a:r>
              <a:rPr lang="en-US" sz="2000" dirty="0">
                <a:latin typeface="Times New Roman" panose="02020603050405020304" pitchFamily="18" charset="0"/>
                <a:cs typeface="Times New Roman" panose="02020603050405020304" pitchFamily="18" charset="0"/>
              </a:rPr>
              <a:t>is the process of resolving conflicts that arise when multiple devices attempt to access the bus at the same </a:t>
            </a:r>
            <a:r>
              <a:rPr lang="en-US" sz="2000" dirty="0" smtClean="0">
                <a:latin typeface="Times New Roman" panose="02020603050405020304" pitchFamily="18" charset="0"/>
                <a:cs typeface="Times New Roman" panose="02020603050405020304" pitchFamily="18" charset="0"/>
              </a:rPr>
              <a:t>time</a:t>
            </a:r>
          </a:p>
          <a:p>
            <a:pPr marL="355600" indent="-343535" algn="just">
              <a:lnSpc>
                <a:spcPct val="150000"/>
              </a:lnSpc>
              <a:buFont typeface="Arial MT"/>
              <a:buChar char="•"/>
              <a:tabLst>
                <a:tab pos="355600" algn="l"/>
                <a:tab pos="356235" algn="l"/>
              </a:tabLst>
            </a:pPr>
            <a:r>
              <a:rPr lang="en-US" sz="2000" dirty="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nsure </a:t>
            </a:r>
            <a:r>
              <a:rPr lang="en-US" sz="2000" dirty="0">
                <a:latin typeface="Times New Roman" panose="02020603050405020304" pitchFamily="18" charset="0"/>
                <a:cs typeface="Times New Roman" panose="02020603050405020304" pitchFamily="18" charset="0"/>
              </a:rPr>
              <a:t>that only one device has access to the bus at any given time.</a:t>
            </a:r>
            <a:endParaRPr sz="2000" dirty="0">
              <a:latin typeface="Times New Roman" panose="02020603050405020304" pitchFamily="18" charset="0"/>
              <a:cs typeface="Times New Roman" panose="02020603050405020304" pitchFamily="18" charset="0"/>
            </a:endParaRPr>
          </a:p>
          <a:p>
            <a:pPr marL="355600" indent="-343535" algn="just">
              <a:lnSpc>
                <a:spcPct val="150000"/>
              </a:lnSpc>
              <a:buFont typeface="Arial MT"/>
              <a:buChar char="•"/>
              <a:tabLst>
                <a:tab pos="355600" algn="l"/>
                <a:tab pos="356235" algn="l"/>
              </a:tabLst>
            </a:pPr>
            <a:r>
              <a:rPr sz="2000" spc="-15" dirty="0">
                <a:latin typeface="Times New Roman" panose="02020603050405020304" pitchFamily="18" charset="0"/>
                <a:cs typeface="Times New Roman" panose="02020603050405020304" pitchFamily="18" charset="0"/>
              </a:rPr>
              <a:t>Arbitration</a:t>
            </a:r>
            <a:r>
              <a:rPr sz="2000" spc="2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may</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a:t>
            </a:r>
            <a:r>
              <a:rPr sz="2000" dirty="0">
                <a:latin typeface="Times New Roman" panose="02020603050405020304" pitchFamily="18" charset="0"/>
                <a:cs typeface="Times New Roman" panose="02020603050405020304" pitchFamily="18" charset="0"/>
              </a:rPr>
              <a:t> </a:t>
            </a:r>
            <a:r>
              <a:rPr sz="2000" b="1" spc="-15" dirty="0">
                <a:latin typeface="Times New Roman" panose="02020603050405020304" pitchFamily="18" charset="0"/>
                <a:cs typeface="Times New Roman" panose="02020603050405020304" pitchFamily="18" charset="0"/>
              </a:rPr>
              <a:t>centralised</a:t>
            </a:r>
            <a:r>
              <a:rPr sz="2000" b="1" spc="15" dirty="0">
                <a:latin typeface="Times New Roman" panose="02020603050405020304" pitchFamily="18" charset="0"/>
                <a:cs typeface="Times New Roman" panose="02020603050405020304" pitchFamily="18" charset="0"/>
              </a:rPr>
              <a:t> </a:t>
            </a:r>
            <a:r>
              <a:rPr sz="2000" b="1" spc="-5" dirty="0">
                <a:latin typeface="Times New Roman" panose="02020603050405020304" pitchFamily="18" charset="0"/>
                <a:cs typeface="Times New Roman" panose="02020603050405020304" pitchFamily="18" charset="0"/>
              </a:rPr>
              <a:t>or</a:t>
            </a:r>
            <a:r>
              <a:rPr sz="2000" b="1" spc="10" dirty="0">
                <a:latin typeface="Times New Roman" panose="02020603050405020304" pitchFamily="18" charset="0"/>
                <a:cs typeface="Times New Roman" panose="02020603050405020304" pitchFamily="18" charset="0"/>
              </a:rPr>
              <a:t> </a:t>
            </a:r>
            <a:r>
              <a:rPr sz="2000" b="1" spc="-15" dirty="0" smtClean="0">
                <a:latin typeface="Times New Roman" panose="02020603050405020304" pitchFamily="18" charset="0"/>
                <a:cs typeface="Times New Roman" panose="02020603050405020304" pitchFamily="18" charset="0"/>
              </a:rPr>
              <a:t>distributed</a:t>
            </a:r>
            <a:endParaRPr lang="en-US" sz="2000" b="1" spc="-15" dirty="0" smtClean="0">
              <a:latin typeface="Times New Roman" panose="02020603050405020304" pitchFamily="18" charset="0"/>
              <a:cs typeface="Times New Roman" panose="02020603050405020304" pitchFamily="18" charset="0"/>
            </a:endParaRPr>
          </a:p>
          <a:p>
            <a:pPr marL="355600" indent="-343535" algn="just">
              <a:buFont typeface="Arial MT"/>
              <a:buChar char="•"/>
              <a:tabLst>
                <a:tab pos="355600" algn="l"/>
                <a:tab pos="356235" algn="l"/>
              </a:tabLst>
            </a:pPr>
            <a:endParaRPr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0419" y="457200"/>
            <a:ext cx="7682230" cy="504625"/>
          </a:xfrm>
          <a:prstGeom prst="rect">
            <a:avLst/>
          </a:prstGeom>
        </p:spPr>
        <p:txBody>
          <a:bodyPr vert="horz" wrap="square" lIns="0" tIns="12065" rIns="0" bIns="0" rtlCol="0">
            <a:spAutoFit/>
          </a:bodyPr>
          <a:lstStyle/>
          <a:p>
            <a:pPr marL="12700" algn="ctr">
              <a:lnSpc>
                <a:spcPct val="100000"/>
              </a:lnSpc>
              <a:spcBef>
                <a:spcPts val="95"/>
              </a:spcBef>
            </a:pPr>
            <a:r>
              <a:rPr sz="3200" spc="-15" dirty="0">
                <a:latin typeface="Times New Roman" panose="02020603050405020304" pitchFamily="18" charset="0"/>
                <a:cs typeface="Times New Roman" panose="02020603050405020304" pitchFamily="18" charset="0"/>
              </a:rPr>
              <a:t>Centralised</a:t>
            </a:r>
            <a:r>
              <a:rPr sz="3200" spc="-20"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or </a:t>
            </a:r>
            <a:r>
              <a:rPr sz="3200" spc="-15" dirty="0">
                <a:latin typeface="Times New Roman" panose="02020603050405020304" pitchFamily="18" charset="0"/>
                <a:cs typeface="Times New Roman" panose="02020603050405020304" pitchFamily="18" charset="0"/>
              </a:rPr>
              <a:t>Distributed</a:t>
            </a:r>
            <a:r>
              <a:rPr sz="3200" dirty="0">
                <a:latin typeface="Times New Roman" panose="02020603050405020304" pitchFamily="18" charset="0"/>
                <a:cs typeface="Times New Roman" panose="02020603050405020304" pitchFamily="18" charset="0"/>
              </a:rPr>
              <a:t> </a:t>
            </a:r>
            <a:r>
              <a:rPr sz="3200" spc="-15" dirty="0">
                <a:latin typeface="Times New Roman" panose="02020603050405020304" pitchFamily="18" charset="0"/>
                <a:cs typeface="Times New Roman" panose="02020603050405020304" pitchFamily="18" charset="0"/>
              </a:rPr>
              <a:t>Arbitration</a:t>
            </a:r>
            <a:endParaRPr sz="32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457200" y="1066800"/>
            <a:ext cx="7941158" cy="5406608"/>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2700" spc="-15" dirty="0">
                <a:latin typeface="Times New Roman" panose="02020603050405020304" pitchFamily="18" charset="0"/>
                <a:cs typeface="Times New Roman" panose="02020603050405020304" pitchFamily="18" charset="0"/>
              </a:rPr>
              <a:t>Centralised</a:t>
            </a:r>
            <a:endParaRPr sz="2700" dirty="0">
              <a:latin typeface="Times New Roman" panose="02020603050405020304" pitchFamily="18" charset="0"/>
              <a:cs typeface="Times New Roman" panose="02020603050405020304" pitchFamily="18" charset="0"/>
            </a:endParaRPr>
          </a:p>
          <a:p>
            <a:pPr marL="756285" lvl="1" indent="-287020">
              <a:lnSpc>
                <a:spcPct val="100000"/>
              </a:lnSpc>
              <a:spcBef>
                <a:spcPts val="1789"/>
              </a:spcBef>
              <a:buFont typeface="Arial MT"/>
              <a:buChar char="–"/>
              <a:tabLst>
                <a:tab pos="756920" algn="l"/>
              </a:tabLst>
            </a:pPr>
            <a:r>
              <a:rPr sz="2400" spc="-5" dirty="0">
                <a:latin typeface="Times New Roman" panose="02020603050405020304" pitchFamily="18" charset="0"/>
                <a:cs typeface="Times New Roman" panose="02020603050405020304" pitchFamily="18" charset="0"/>
              </a:rPr>
              <a:t>Single</a:t>
            </a:r>
            <a:r>
              <a:rPr sz="2400" spc="-2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hardware</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device</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controlling</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bus</a:t>
            </a:r>
            <a:r>
              <a:rPr sz="2400" dirty="0">
                <a:latin typeface="Times New Roman" panose="02020603050405020304" pitchFamily="18" charset="0"/>
                <a:cs typeface="Times New Roman" panose="02020603050405020304" pitchFamily="18" charset="0"/>
              </a:rPr>
              <a:t> </a:t>
            </a:r>
            <a:r>
              <a:rPr sz="2400" spc="-5" dirty="0" smtClean="0">
                <a:latin typeface="Times New Roman" panose="02020603050405020304" pitchFamily="18" charset="0"/>
                <a:cs typeface="Times New Roman" panose="02020603050405020304" pitchFamily="18" charset="0"/>
              </a:rPr>
              <a:t>access</a:t>
            </a:r>
            <a:r>
              <a:rPr lang="en-US" sz="2400" spc="-5" dirty="0">
                <a:latin typeface="Times New Roman" panose="02020603050405020304" pitchFamily="18" charset="0"/>
                <a:cs typeface="Times New Roman" panose="02020603050405020304" pitchFamily="18" charset="0"/>
              </a:rPr>
              <a:t>-responsible for allocating time on the bus</a:t>
            </a:r>
            <a:endParaRPr sz="2400" dirty="0">
              <a:latin typeface="Times New Roman" panose="02020603050405020304" pitchFamily="18" charset="0"/>
              <a:cs typeface="Times New Roman" panose="02020603050405020304" pitchFamily="18" charset="0"/>
            </a:endParaRPr>
          </a:p>
          <a:p>
            <a:pPr marL="1155065" lvl="2" indent="-229235">
              <a:lnSpc>
                <a:spcPct val="100000"/>
              </a:lnSpc>
              <a:spcBef>
                <a:spcPts val="1525"/>
              </a:spcBef>
              <a:buFont typeface="Arial MT"/>
              <a:buChar char="•"/>
              <a:tabLst>
                <a:tab pos="1155065" algn="l"/>
                <a:tab pos="1155700" algn="l"/>
              </a:tabLst>
            </a:pPr>
            <a:r>
              <a:rPr sz="2000" dirty="0">
                <a:solidFill>
                  <a:srgbClr val="FF0000"/>
                </a:solidFill>
                <a:latin typeface="Times New Roman" panose="02020603050405020304" pitchFamily="18" charset="0"/>
                <a:cs typeface="Times New Roman" panose="02020603050405020304" pitchFamily="18" charset="0"/>
              </a:rPr>
              <a:t>Bus</a:t>
            </a:r>
            <a:r>
              <a:rPr sz="2000" spc="-40" dirty="0">
                <a:solidFill>
                  <a:srgbClr val="FF0000"/>
                </a:solidFill>
                <a:latin typeface="Times New Roman" panose="02020603050405020304" pitchFamily="18" charset="0"/>
                <a:cs typeface="Times New Roman" panose="02020603050405020304" pitchFamily="18" charset="0"/>
              </a:rPr>
              <a:t> </a:t>
            </a:r>
            <a:r>
              <a:rPr sz="2000" spc="-10" dirty="0">
                <a:solidFill>
                  <a:srgbClr val="FF0000"/>
                </a:solidFill>
                <a:latin typeface="Times New Roman" panose="02020603050405020304" pitchFamily="18" charset="0"/>
                <a:cs typeface="Times New Roman" panose="02020603050405020304" pitchFamily="18" charset="0"/>
              </a:rPr>
              <a:t>Controller</a:t>
            </a:r>
            <a:endParaRPr sz="2000" dirty="0">
              <a:solidFill>
                <a:srgbClr val="FF0000"/>
              </a:solidFill>
              <a:latin typeface="Times New Roman" panose="02020603050405020304" pitchFamily="18" charset="0"/>
              <a:cs typeface="Times New Roman" panose="02020603050405020304" pitchFamily="18" charset="0"/>
            </a:endParaRPr>
          </a:p>
          <a:p>
            <a:pPr marL="1155065" lvl="2" indent="-229235">
              <a:lnSpc>
                <a:spcPct val="100000"/>
              </a:lnSpc>
              <a:spcBef>
                <a:spcPts val="1440"/>
              </a:spcBef>
              <a:buFont typeface="Arial MT"/>
              <a:buChar char="•"/>
              <a:tabLst>
                <a:tab pos="1155065" algn="l"/>
                <a:tab pos="1155700" algn="l"/>
              </a:tabLst>
            </a:pPr>
            <a:r>
              <a:rPr sz="2000" spc="-5" dirty="0">
                <a:solidFill>
                  <a:srgbClr val="FF0000"/>
                </a:solidFill>
                <a:latin typeface="Times New Roman" panose="02020603050405020304" pitchFamily="18" charset="0"/>
                <a:cs typeface="Times New Roman" panose="02020603050405020304" pitchFamily="18" charset="0"/>
              </a:rPr>
              <a:t>Arbiter</a:t>
            </a:r>
            <a:endParaRPr sz="2000" dirty="0">
              <a:solidFill>
                <a:srgbClr val="FF0000"/>
              </a:solidFill>
              <a:latin typeface="Times New Roman" panose="02020603050405020304" pitchFamily="18" charset="0"/>
              <a:cs typeface="Times New Roman" panose="02020603050405020304" pitchFamily="18" charset="0"/>
            </a:endParaRPr>
          </a:p>
          <a:p>
            <a:pPr marL="756285" lvl="1" indent="-287020">
              <a:lnSpc>
                <a:spcPct val="100000"/>
              </a:lnSpc>
              <a:spcBef>
                <a:spcPts val="1645"/>
              </a:spcBef>
              <a:buFont typeface="Arial MT"/>
              <a:buChar char="–"/>
              <a:tabLst>
                <a:tab pos="756920" algn="l"/>
              </a:tabLst>
            </a:pPr>
            <a:r>
              <a:rPr sz="2400" spc="-20" dirty="0">
                <a:latin typeface="Times New Roman" panose="02020603050405020304" pitchFamily="18" charset="0"/>
                <a:cs typeface="Times New Roman" panose="02020603050405020304" pitchFamily="18" charset="0"/>
              </a:rPr>
              <a:t>May</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be</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part</a:t>
            </a:r>
            <a:r>
              <a:rPr sz="2400" spc="-10" dirty="0">
                <a:latin typeface="Times New Roman" panose="02020603050405020304" pitchFamily="18" charset="0"/>
                <a:cs typeface="Times New Roman" panose="02020603050405020304" pitchFamily="18" charset="0"/>
              </a:rPr>
              <a:t> of </a:t>
            </a:r>
            <a:r>
              <a:rPr sz="2400" spc="-5" dirty="0">
                <a:latin typeface="Times New Roman" panose="02020603050405020304" pitchFamily="18" charset="0"/>
                <a:cs typeface="Times New Roman" panose="02020603050405020304" pitchFamily="18" charset="0"/>
              </a:rPr>
              <a:t>CPU</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or</a:t>
            </a:r>
            <a:r>
              <a:rPr sz="2400" spc="-15" dirty="0">
                <a:latin typeface="Times New Roman" panose="02020603050405020304" pitchFamily="18" charset="0"/>
                <a:cs typeface="Times New Roman" panose="02020603050405020304" pitchFamily="18" charset="0"/>
              </a:rPr>
              <a:t> separate</a:t>
            </a:r>
            <a:endParaRPr sz="2400" dirty="0">
              <a:latin typeface="Times New Roman" panose="02020603050405020304" pitchFamily="18" charset="0"/>
              <a:cs typeface="Times New Roman" panose="02020603050405020304" pitchFamily="18" charset="0"/>
            </a:endParaRPr>
          </a:p>
          <a:p>
            <a:pPr marL="355600" indent="-342900">
              <a:lnSpc>
                <a:spcPct val="100000"/>
              </a:lnSpc>
              <a:spcBef>
                <a:spcPts val="1885"/>
              </a:spcBef>
              <a:buFont typeface="Arial MT"/>
              <a:buChar char="•"/>
              <a:tabLst>
                <a:tab pos="354965" algn="l"/>
                <a:tab pos="355600" algn="l"/>
              </a:tabLst>
            </a:pPr>
            <a:r>
              <a:rPr sz="2700" spc="-10" dirty="0">
                <a:latin typeface="Times New Roman" panose="02020603050405020304" pitchFamily="18" charset="0"/>
                <a:cs typeface="Times New Roman" panose="02020603050405020304" pitchFamily="18" charset="0"/>
              </a:rPr>
              <a:t>Distributed</a:t>
            </a:r>
            <a:endParaRPr sz="2700" dirty="0">
              <a:latin typeface="Times New Roman" panose="02020603050405020304" pitchFamily="18" charset="0"/>
              <a:cs typeface="Times New Roman" panose="02020603050405020304" pitchFamily="18" charset="0"/>
            </a:endParaRPr>
          </a:p>
          <a:p>
            <a:pPr marL="756285" lvl="1" indent="-287020">
              <a:lnSpc>
                <a:spcPct val="100000"/>
              </a:lnSpc>
              <a:spcBef>
                <a:spcPts val="1789"/>
              </a:spcBef>
              <a:buFont typeface="Arial MT"/>
              <a:buChar char="–"/>
              <a:tabLst>
                <a:tab pos="756920" algn="l"/>
              </a:tabLst>
            </a:pPr>
            <a:r>
              <a:rPr sz="2400" spc="-10" dirty="0">
                <a:latin typeface="Times New Roman" panose="02020603050405020304" pitchFamily="18" charset="0"/>
                <a:cs typeface="Times New Roman" panose="02020603050405020304" pitchFamily="18" charset="0"/>
              </a:rPr>
              <a:t>Each</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module</a:t>
            </a:r>
            <a:r>
              <a:rPr sz="2400" spc="-1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may</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claim</a:t>
            </a:r>
            <a:r>
              <a:rPr sz="2400" spc="-3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5" dirty="0">
                <a:latin typeface="Times New Roman" panose="02020603050405020304" pitchFamily="18" charset="0"/>
                <a:cs typeface="Times New Roman" panose="02020603050405020304" pitchFamily="18" charset="0"/>
              </a:rPr>
              <a:t> </a:t>
            </a:r>
            <a:r>
              <a:rPr sz="2400" spc="-5" dirty="0" smtClean="0">
                <a:latin typeface="Times New Roman" panose="02020603050405020304" pitchFamily="18" charset="0"/>
                <a:cs typeface="Times New Roman" panose="02020603050405020304" pitchFamily="18" charset="0"/>
              </a:rPr>
              <a:t>bus</a:t>
            </a:r>
            <a:endParaRPr lang="en-US" sz="2400" spc="-5" dirty="0" smtClean="0">
              <a:latin typeface="Times New Roman" panose="02020603050405020304" pitchFamily="18" charset="0"/>
              <a:cs typeface="Times New Roman" panose="02020603050405020304" pitchFamily="18" charset="0"/>
            </a:endParaRPr>
          </a:p>
          <a:p>
            <a:pPr marL="756285" lvl="1" indent="-287020">
              <a:lnSpc>
                <a:spcPct val="100000"/>
              </a:lnSpc>
              <a:spcBef>
                <a:spcPts val="1789"/>
              </a:spcBef>
              <a:buFont typeface="Arial MT"/>
              <a:buChar char="–"/>
              <a:tabLst>
                <a:tab pos="756920" algn="l"/>
              </a:tabLst>
            </a:pPr>
            <a:r>
              <a:rPr lang="en-US" sz="2400" spc="-5" dirty="0" smtClean="0">
                <a:latin typeface="Times New Roman" panose="02020603050405020304" pitchFamily="18" charset="0"/>
                <a:cs typeface="Times New Roman" panose="02020603050405020304" pitchFamily="18" charset="0"/>
              </a:rPr>
              <a:t>No central controller</a:t>
            </a:r>
            <a:endParaRPr sz="2400" dirty="0">
              <a:latin typeface="Times New Roman" panose="02020603050405020304" pitchFamily="18" charset="0"/>
              <a:cs typeface="Times New Roman" panose="02020603050405020304" pitchFamily="18" charset="0"/>
            </a:endParaRPr>
          </a:p>
          <a:p>
            <a:pPr marL="756285" lvl="1" indent="-287020">
              <a:lnSpc>
                <a:spcPct val="100000"/>
              </a:lnSpc>
              <a:spcBef>
                <a:spcPts val="1725"/>
              </a:spcBef>
              <a:buFont typeface="Arial MT"/>
              <a:buChar char="–"/>
              <a:tabLst>
                <a:tab pos="756920" algn="l"/>
              </a:tabLst>
            </a:pPr>
            <a:r>
              <a:rPr sz="2400" spc="-15" dirty="0">
                <a:latin typeface="Times New Roman" panose="02020603050405020304" pitchFamily="18" charset="0"/>
                <a:cs typeface="Times New Roman" panose="02020603050405020304" pitchFamily="18" charset="0"/>
              </a:rPr>
              <a:t>Control</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logic</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on</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all</a:t>
            </a:r>
            <a:r>
              <a:rPr sz="2400" spc="-3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modules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lstStyle/>
          <a:p>
            <a:pPr algn="just"/>
            <a:r>
              <a:rPr lang="en-IN" dirty="0">
                <a:latin typeface="Times New Roman" panose="02020603050405020304" pitchFamily="18" charset="0"/>
                <a:cs typeface="Times New Roman" panose="02020603050405020304" pitchFamily="18" charset="0"/>
              </a:rPr>
              <a:t>purpose is </a:t>
            </a:r>
            <a:r>
              <a:rPr lang="en-IN" dirty="0" smtClean="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designate </a:t>
            </a:r>
            <a:r>
              <a:rPr lang="en-US" dirty="0">
                <a:latin typeface="Times New Roman" panose="02020603050405020304" pitchFamily="18" charset="0"/>
                <a:cs typeface="Times New Roman" panose="02020603050405020304" pitchFamily="18" charset="0"/>
              </a:rPr>
              <a:t>one device, either the processor or an I/O module, as </a:t>
            </a:r>
            <a:r>
              <a:rPr lang="en-US" dirty="0" smtClean="0">
                <a:latin typeface="Times New Roman" panose="02020603050405020304" pitchFamily="18" charset="0"/>
                <a:cs typeface="Times New Roman" panose="02020603050405020304" pitchFamily="18" charset="0"/>
              </a:rPr>
              <a:t>master-</a:t>
            </a:r>
            <a:r>
              <a:rPr lang="en-US" dirty="0">
                <a:latin typeface="Times New Roman" panose="02020603050405020304" pitchFamily="18" charset="0"/>
                <a:cs typeface="Times New Roman" panose="02020603050405020304" pitchFamily="18" charset="0"/>
              </a:rPr>
              <a:t>initiate a data transfer (e.g., read or write) with some other device, </a:t>
            </a:r>
            <a:r>
              <a:rPr lang="en-US" dirty="0" smtClean="0">
                <a:latin typeface="Times New Roman" panose="02020603050405020304" pitchFamily="18" charset="0"/>
                <a:cs typeface="Times New Roman" panose="02020603050405020304" pitchFamily="18" charset="0"/>
              </a:rPr>
              <a:t>which acts </a:t>
            </a:r>
            <a:r>
              <a:rPr lang="en-US" dirty="0">
                <a:latin typeface="Times New Roman" panose="02020603050405020304" pitchFamily="18" charset="0"/>
                <a:cs typeface="Times New Roman" panose="02020603050405020304" pitchFamily="18" charset="0"/>
              </a:rPr>
              <a:t>as slave for this particular exchange.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61189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615553"/>
            <a:ext cx="4900549" cy="505267"/>
          </a:xfrm>
          <a:prstGeom prst="rect">
            <a:avLst/>
          </a:prstGeom>
        </p:spPr>
        <p:txBody>
          <a:bodyPr vert="horz" wrap="square" lIns="0" tIns="12700" rIns="0" bIns="0" rtlCol="0">
            <a:spAutoFit/>
          </a:bodyPr>
          <a:lstStyle/>
          <a:p>
            <a:pPr marL="12700" algn="ctr">
              <a:lnSpc>
                <a:spcPct val="100000"/>
              </a:lnSpc>
              <a:spcBef>
                <a:spcPts val="100"/>
              </a:spcBef>
            </a:pPr>
            <a:r>
              <a:rPr sz="3200" spc="-10" dirty="0">
                <a:latin typeface="Times New Roman" panose="02020603050405020304" pitchFamily="18" charset="0"/>
                <a:cs typeface="Times New Roman" panose="02020603050405020304" pitchFamily="18" charset="0"/>
              </a:rPr>
              <a:t>Introduction</a:t>
            </a:r>
            <a:r>
              <a:rPr sz="3200" spc="-65" dirty="0">
                <a:latin typeface="Times New Roman" panose="02020603050405020304" pitchFamily="18" charset="0"/>
                <a:cs typeface="Times New Roman" panose="02020603050405020304" pitchFamily="18" charset="0"/>
              </a:rPr>
              <a:t> </a:t>
            </a:r>
            <a:r>
              <a:rPr sz="3200" spc="-25" dirty="0">
                <a:latin typeface="Times New Roman" panose="02020603050405020304" pitchFamily="18" charset="0"/>
                <a:cs typeface="Times New Roman" panose="02020603050405020304" pitchFamily="18" charset="0"/>
              </a:rPr>
              <a:t>to</a:t>
            </a:r>
            <a:r>
              <a:rPr sz="3200" spc="-30"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PCI</a:t>
            </a:r>
            <a:r>
              <a:rPr sz="3200" spc="-2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Bus</a:t>
            </a:r>
          </a:p>
        </p:txBody>
      </p:sp>
      <p:sp>
        <p:nvSpPr>
          <p:cNvPr id="3" name="object 3"/>
          <p:cNvSpPr txBox="1"/>
          <p:nvPr/>
        </p:nvSpPr>
        <p:spPr>
          <a:xfrm>
            <a:off x="329590" y="918007"/>
            <a:ext cx="8227695" cy="5193729"/>
          </a:xfrm>
          <a:prstGeom prst="rect">
            <a:avLst/>
          </a:prstGeom>
        </p:spPr>
        <p:txBody>
          <a:bodyPr vert="horz" wrap="square" lIns="0" tIns="88900" rIns="0" bIns="0" rtlCol="0">
            <a:spAutoFit/>
          </a:bodyPr>
          <a:lstStyle/>
          <a:p>
            <a:pPr marL="355600" indent="-342900" algn="just">
              <a:lnSpc>
                <a:spcPct val="100000"/>
              </a:lnSpc>
              <a:spcBef>
                <a:spcPts val="700"/>
              </a:spcBef>
              <a:buFont typeface="Arial MT"/>
              <a:buChar char="•"/>
              <a:tabLst>
                <a:tab pos="354965" algn="l"/>
                <a:tab pos="355600" algn="l"/>
              </a:tabLst>
            </a:pPr>
            <a:r>
              <a:rPr sz="2000" dirty="0">
                <a:latin typeface="Times New Roman" panose="02020603050405020304" pitchFamily="18" charset="0"/>
                <a:cs typeface="Times New Roman" panose="02020603050405020304" pitchFamily="18" charset="0"/>
              </a:rPr>
              <a:t>Bus</a:t>
            </a:r>
          </a:p>
          <a:p>
            <a:pPr marL="927100" lvl="1" indent="-457834" algn="just">
              <a:lnSpc>
                <a:spcPct val="100000"/>
              </a:lnSpc>
              <a:spcBef>
                <a:spcPts val="509"/>
              </a:spcBef>
              <a:buAutoNum type="alphaLcParenR"/>
              <a:tabLst>
                <a:tab pos="927100" algn="l"/>
                <a:tab pos="927735" algn="l"/>
              </a:tabLst>
            </a:pPr>
            <a:r>
              <a:rPr sz="2000" spc="-15" dirty="0">
                <a:latin typeface="Times New Roman" panose="02020603050405020304" pitchFamily="18" charset="0"/>
                <a:cs typeface="Times New Roman" panose="02020603050405020304" pitchFamily="18" charset="0"/>
              </a:rPr>
              <a:t>highways</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that</a:t>
            </a:r>
            <a:r>
              <a:rPr sz="2000" spc="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take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information</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and </a:t>
            </a:r>
            <a:r>
              <a:rPr sz="2000" spc="-10" dirty="0">
                <a:latin typeface="Times New Roman" panose="02020603050405020304" pitchFamily="18" charset="0"/>
                <a:cs typeface="Times New Roman" panose="02020603050405020304" pitchFamily="18" charset="0"/>
              </a:rPr>
              <a:t>power</a:t>
            </a:r>
            <a:r>
              <a:rPr sz="2000" spc="-2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from</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one</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place</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a:t>
            </a:r>
            <a:r>
              <a:rPr sz="2000" spc="-30" dirty="0">
                <a:latin typeface="Times New Roman" panose="02020603050405020304" pitchFamily="18" charset="0"/>
                <a:cs typeface="Times New Roman" panose="02020603050405020304" pitchFamily="18" charset="0"/>
              </a:rPr>
              <a:t>another.</a:t>
            </a:r>
            <a:endParaRPr sz="2000" dirty="0">
              <a:latin typeface="Times New Roman" panose="02020603050405020304" pitchFamily="18" charset="0"/>
              <a:cs typeface="Times New Roman" panose="02020603050405020304" pitchFamily="18" charset="0"/>
            </a:endParaRPr>
          </a:p>
          <a:p>
            <a:pPr marL="927100" lvl="1" indent="-457834" algn="just">
              <a:lnSpc>
                <a:spcPct val="100000"/>
              </a:lnSpc>
              <a:spcBef>
                <a:spcPts val="480"/>
              </a:spcBef>
              <a:buAutoNum type="alphaLcParenR"/>
              <a:tabLst>
                <a:tab pos="927100" algn="l"/>
                <a:tab pos="927735" algn="l"/>
              </a:tabLst>
            </a:pPr>
            <a:r>
              <a:rPr sz="2000" dirty="0">
                <a:latin typeface="Times New Roman" panose="02020603050405020304" pitchFamily="18" charset="0"/>
                <a:cs typeface="Times New Roman" panose="02020603050405020304" pitchFamily="18" charset="0"/>
              </a:rPr>
              <a:t>channel</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or</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path</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between</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components</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in</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 </a:t>
            </a:r>
            <a:r>
              <a:rPr sz="2000" spc="-5" dirty="0">
                <a:latin typeface="Times New Roman" panose="02020603050405020304" pitchFamily="18" charset="0"/>
                <a:cs typeface="Times New Roman" panose="02020603050405020304" pitchFamily="18" charset="0"/>
              </a:rPr>
              <a:t>computer</a:t>
            </a:r>
            <a:endParaRPr sz="2000" dirty="0">
              <a:latin typeface="Times New Roman" panose="02020603050405020304" pitchFamily="18" charset="0"/>
              <a:cs typeface="Times New Roman" panose="02020603050405020304" pitchFamily="18" charset="0"/>
            </a:endParaRPr>
          </a:p>
          <a:p>
            <a:pPr marL="927100" lvl="1" indent="-457834" algn="just">
              <a:lnSpc>
                <a:spcPct val="100000"/>
              </a:lnSpc>
              <a:spcBef>
                <a:spcPts val="480"/>
              </a:spcBef>
              <a:buAutoNum type="alphaLcParenR"/>
              <a:tabLst>
                <a:tab pos="927100" algn="l"/>
                <a:tab pos="927735" algn="l"/>
              </a:tabLst>
            </a:pPr>
            <a:r>
              <a:rPr sz="2000" spc="-5" dirty="0">
                <a:latin typeface="Times New Roman" panose="02020603050405020304" pitchFamily="18" charset="0"/>
                <a:cs typeface="Times New Roman" panose="02020603050405020304" pitchFamily="18" charset="0"/>
              </a:rPr>
              <a:t>lets</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you</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connect</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components</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to</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computer's</a:t>
            </a:r>
            <a:r>
              <a:rPr sz="2000" spc="-10" dirty="0">
                <a:latin typeface="Times New Roman" panose="02020603050405020304" pitchFamily="18" charset="0"/>
                <a:cs typeface="Times New Roman" panose="02020603050405020304" pitchFamily="18" charset="0"/>
              </a:rPr>
              <a:t> processor</a:t>
            </a:r>
            <a:endParaRPr sz="2000" dirty="0">
              <a:latin typeface="Times New Roman" panose="02020603050405020304" pitchFamily="18" charset="0"/>
              <a:cs typeface="Times New Roman" panose="02020603050405020304" pitchFamily="18" charset="0"/>
            </a:endParaRPr>
          </a:p>
          <a:p>
            <a:pPr marL="927100" lvl="1" indent="-457834" algn="just">
              <a:lnSpc>
                <a:spcPct val="100000"/>
              </a:lnSpc>
              <a:spcBef>
                <a:spcPts val="480"/>
              </a:spcBef>
              <a:buAutoNum type="alphaLcParenR"/>
              <a:tabLst>
                <a:tab pos="927100" algn="l"/>
                <a:tab pos="927735" algn="l"/>
              </a:tabLst>
            </a:pPr>
            <a:r>
              <a:rPr sz="2000" spc="-10" dirty="0">
                <a:latin typeface="Times New Roman" panose="02020603050405020304" pitchFamily="18" charset="0"/>
                <a:cs typeface="Times New Roman" panose="02020603050405020304" pitchFamily="18" charset="0"/>
              </a:rPr>
              <a:t>hard</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disks,</a:t>
            </a:r>
            <a:r>
              <a:rPr sz="2000" spc="1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memory,</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sound</a:t>
            </a:r>
            <a:r>
              <a:rPr sz="2000" spc="-1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systems,</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video </a:t>
            </a:r>
            <a:r>
              <a:rPr sz="2000" spc="-20" dirty="0">
                <a:latin typeface="Times New Roman" panose="02020603050405020304" pitchFamily="18" charset="0"/>
                <a:cs typeface="Times New Roman" panose="02020603050405020304" pitchFamily="18" charset="0"/>
              </a:rPr>
              <a:t>systems</a:t>
            </a:r>
            <a:r>
              <a:rPr sz="2000" spc="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graphics</a:t>
            </a:r>
            <a:r>
              <a:rPr sz="2000" spc="-1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card</a:t>
            </a:r>
            <a:r>
              <a:rPr sz="200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etc…</a:t>
            </a:r>
            <a:endParaRPr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550"/>
              </a:spcBef>
              <a:buFont typeface="Arial MT"/>
              <a:buChar char="•"/>
              <a:tabLst>
                <a:tab pos="354965" algn="l"/>
                <a:tab pos="355600" algn="l"/>
              </a:tabLst>
            </a:pPr>
            <a:r>
              <a:rPr sz="2000" dirty="0">
                <a:latin typeface="Times New Roman" panose="02020603050405020304" pitchFamily="18" charset="0"/>
                <a:cs typeface="Times New Roman" panose="02020603050405020304" pitchFamily="18" charset="0"/>
              </a:rPr>
              <a:t>PCI</a:t>
            </a:r>
            <a:r>
              <a:rPr sz="2000" spc="-6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Bus</a:t>
            </a:r>
          </a:p>
          <a:p>
            <a:pPr marL="355600" indent="-342900" algn="just">
              <a:lnSpc>
                <a:spcPct val="100000"/>
              </a:lnSpc>
              <a:spcBef>
                <a:spcPts val="580"/>
              </a:spcBef>
              <a:buFont typeface="Arial MT"/>
              <a:buChar char="•"/>
              <a:tabLst>
                <a:tab pos="354965" algn="l"/>
                <a:tab pos="355600" algn="l"/>
                <a:tab pos="1764030" algn="l"/>
              </a:tabLst>
            </a:pPr>
            <a:r>
              <a:rPr sz="2000" spc="-15" dirty="0">
                <a:latin typeface="Times New Roman" panose="02020603050405020304" pitchFamily="18" charset="0"/>
                <a:cs typeface="Times New Roman" panose="02020603050405020304" pitchFamily="18" charset="0"/>
              </a:rPr>
              <a:t>Nowadays	</a:t>
            </a:r>
            <a:r>
              <a:rPr sz="2000" spc="-5" dirty="0">
                <a:latin typeface="Times New Roman" panose="02020603050405020304" pitchFamily="18" charset="0"/>
                <a:cs typeface="Times New Roman" panose="02020603050405020304" pitchFamily="18" charset="0"/>
              </a:rPr>
              <a:t>USB-</a:t>
            </a:r>
            <a:endParaRPr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575"/>
              </a:spcBef>
              <a:buFont typeface="Arial MT"/>
              <a:buChar char="•"/>
              <a:tabLst>
                <a:tab pos="354965" algn="l"/>
                <a:tab pos="355600" algn="l"/>
              </a:tabLst>
            </a:pPr>
            <a:r>
              <a:rPr sz="2000" spc="-5" dirty="0">
                <a:latin typeface="Times New Roman" panose="02020603050405020304" pitchFamily="18" charset="0"/>
                <a:cs typeface="Times New Roman" panose="02020603050405020304" pitchFamily="18" charset="0"/>
              </a:rPr>
              <a:t>Used </a:t>
            </a:r>
            <a:r>
              <a:rPr sz="2000" dirty="0">
                <a:latin typeface="Times New Roman" panose="02020603050405020304" pitchFamily="18" charset="0"/>
                <a:cs typeface="Times New Roman" panose="02020603050405020304" pitchFamily="18" charset="0"/>
              </a:rPr>
              <a:t>as</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 </a:t>
            </a:r>
            <a:r>
              <a:rPr sz="2000" spc="-10" dirty="0">
                <a:latin typeface="Times New Roman" panose="02020603050405020304" pitchFamily="18" charset="0"/>
                <a:cs typeface="Times New Roman" panose="02020603050405020304" pitchFamily="18" charset="0"/>
              </a:rPr>
              <a:t>standard</a:t>
            </a:r>
            <a:r>
              <a:rPr sz="2000" spc="-2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in</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most</a:t>
            </a:r>
            <a:r>
              <a:rPr sz="2000" spc="-15" dirty="0">
                <a:latin typeface="Times New Roman" panose="02020603050405020304" pitchFamily="18" charset="0"/>
                <a:cs typeface="Times New Roman" panose="02020603050405020304" pitchFamily="18" charset="0"/>
              </a:rPr>
              <a:t> computers'</a:t>
            </a:r>
            <a:r>
              <a:rPr sz="2000" spc="-4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high-speed</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buses</a:t>
            </a:r>
            <a:endParaRPr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575"/>
              </a:spcBef>
              <a:buFont typeface="Arial MT"/>
              <a:buChar char="•"/>
              <a:tabLst>
                <a:tab pos="354965" algn="l"/>
                <a:tab pos="355600" algn="l"/>
              </a:tabLst>
            </a:pPr>
            <a:r>
              <a:rPr sz="2000" spc="-15" dirty="0">
                <a:latin typeface="Times New Roman" panose="02020603050405020304" pitchFamily="18" charset="0"/>
                <a:cs typeface="Times New Roman" panose="02020603050405020304" pitchFamily="18" charset="0"/>
              </a:rPr>
              <a:t>Firewire</a:t>
            </a:r>
            <a:r>
              <a:rPr sz="2000" spc="-4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p>
          <a:p>
            <a:pPr marL="355600" indent="-342900" algn="just">
              <a:lnSpc>
                <a:spcPct val="100000"/>
              </a:lnSpc>
              <a:spcBef>
                <a:spcPts val="580"/>
              </a:spcBef>
              <a:buFont typeface="Arial MT"/>
              <a:buChar char="•"/>
              <a:tabLst>
                <a:tab pos="354965" algn="l"/>
                <a:tab pos="355600" algn="l"/>
              </a:tabLst>
            </a:pPr>
            <a:r>
              <a:rPr sz="2000" spc="-10" dirty="0">
                <a:latin typeface="Times New Roman" panose="02020603050405020304" pitchFamily="18" charset="0"/>
                <a:cs typeface="Times New Roman" panose="02020603050405020304" pitchFamily="18" charset="0"/>
              </a:rPr>
              <a:t>ISA</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Bus-</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Industry</a:t>
            </a:r>
            <a:r>
              <a:rPr sz="2000" spc="-10" dirty="0">
                <a:latin typeface="Times New Roman" panose="02020603050405020304" pitchFamily="18" charset="0"/>
                <a:cs typeface="Times New Roman" panose="02020603050405020304" pitchFamily="18" charset="0"/>
              </a:rPr>
              <a:t> Standard</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Architecture</a:t>
            </a:r>
            <a:endParaRPr sz="2000" dirty="0">
              <a:latin typeface="Times New Roman" panose="02020603050405020304" pitchFamily="18" charset="0"/>
              <a:cs typeface="Times New Roman" panose="02020603050405020304" pitchFamily="18" charset="0"/>
            </a:endParaRPr>
          </a:p>
          <a:p>
            <a:pPr marL="355600" marR="1105535" indent="-342900" algn="just">
              <a:lnSpc>
                <a:spcPct val="100000"/>
              </a:lnSpc>
              <a:spcBef>
                <a:spcPts val="575"/>
              </a:spcBef>
              <a:buFont typeface="Arial MT"/>
              <a:buChar char="•"/>
              <a:tabLst>
                <a:tab pos="354965" algn="l"/>
                <a:tab pos="355600" algn="l"/>
              </a:tabLst>
            </a:pPr>
            <a:r>
              <a:rPr sz="2000" dirty="0">
                <a:latin typeface="Times New Roman" panose="02020603050405020304" pitchFamily="18" charset="0"/>
                <a:cs typeface="Times New Roman" panose="02020603050405020304" pitchFamily="18" charset="0"/>
              </a:rPr>
              <a:t>IT </a:t>
            </a:r>
            <a:r>
              <a:rPr sz="2000" spc="-15" dirty="0">
                <a:latin typeface="Times New Roman" panose="02020603050405020304" pitchFamily="18" charset="0"/>
                <a:cs typeface="Times New Roman" panose="02020603050405020304" pitchFamily="18" charset="0"/>
              </a:rPr>
              <a:t>PROVIDES </a:t>
            </a:r>
            <a:r>
              <a:rPr sz="2000" spc="-5" dirty="0">
                <a:latin typeface="Times New Roman" panose="02020603050405020304" pitchFamily="18" charset="0"/>
                <a:cs typeface="Times New Roman" panose="02020603050405020304" pitchFamily="18" charset="0"/>
              </a:rPr>
              <a:t>DIRECT </a:t>
            </a:r>
            <a:r>
              <a:rPr sz="2000" spc="-10" dirty="0">
                <a:latin typeface="Times New Roman" panose="02020603050405020304" pitchFamily="18" charset="0"/>
                <a:cs typeface="Times New Roman" panose="02020603050405020304" pitchFamily="18" charset="0"/>
              </a:rPr>
              <a:t>ACCESS </a:t>
            </a:r>
            <a:r>
              <a:rPr sz="2000" spc="-40" dirty="0">
                <a:latin typeface="Times New Roman" panose="02020603050405020304" pitchFamily="18" charset="0"/>
                <a:cs typeface="Times New Roman" panose="02020603050405020304" pitchFamily="18" charset="0"/>
              </a:rPr>
              <a:t>TO </a:t>
            </a:r>
            <a:r>
              <a:rPr sz="2000" spc="-15" dirty="0">
                <a:latin typeface="Times New Roman" panose="02020603050405020304" pitchFamily="18" charset="0"/>
                <a:cs typeface="Times New Roman" panose="02020603050405020304" pitchFamily="18" charset="0"/>
              </a:rPr>
              <a:t>SYSTEM </a:t>
            </a:r>
            <a:r>
              <a:rPr sz="2000" spc="-10" dirty="0">
                <a:latin typeface="Times New Roman" panose="02020603050405020304" pitchFamily="18" charset="0"/>
                <a:cs typeface="Times New Roman" panose="02020603050405020304" pitchFamily="18" charset="0"/>
              </a:rPr>
              <a:t>MEMORY </a:t>
            </a:r>
            <a:r>
              <a:rPr sz="2000" spc="-15" dirty="0">
                <a:latin typeface="Times New Roman" panose="02020603050405020304" pitchFamily="18" charset="0"/>
                <a:cs typeface="Times New Roman" panose="02020603050405020304" pitchFamily="18" charset="0"/>
              </a:rPr>
              <a:t>FOR </a:t>
            </a:r>
            <a:r>
              <a:rPr sz="2000" spc="-5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CONNECTED</a:t>
            </a:r>
            <a:r>
              <a:rPr sz="2000" spc="-2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DEVICES</a:t>
            </a:r>
            <a:endParaRPr sz="2000" dirty="0">
              <a:latin typeface="Times New Roman" panose="02020603050405020304" pitchFamily="18" charset="0"/>
              <a:cs typeface="Times New Roman" panose="02020603050405020304" pitchFamily="18" charset="0"/>
            </a:endParaRPr>
          </a:p>
          <a:p>
            <a:pPr marL="355600" indent="-342900" algn="just">
              <a:lnSpc>
                <a:spcPct val="100000"/>
              </a:lnSpc>
              <a:spcBef>
                <a:spcPts val="580"/>
              </a:spcBef>
              <a:buFont typeface="Arial MT"/>
              <a:buChar char="•"/>
              <a:tabLst>
                <a:tab pos="354965" algn="l"/>
                <a:tab pos="355600" algn="l"/>
              </a:tabLst>
            </a:pPr>
            <a:r>
              <a:rPr sz="2000" spc="-15" dirty="0">
                <a:latin typeface="Times New Roman" panose="02020603050405020304" pitchFamily="18" charset="0"/>
                <a:cs typeface="Times New Roman" panose="02020603050405020304" pitchFamily="18" charset="0"/>
              </a:rPr>
              <a:t>Intel</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created</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the</a:t>
            </a:r>
            <a:r>
              <a:rPr sz="2000" spc="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PnP </a:t>
            </a:r>
            <a:r>
              <a:rPr sz="2000" spc="-15" dirty="0">
                <a:latin typeface="Times New Roman" panose="02020603050405020304" pitchFamily="18" charset="0"/>
                <a:cs typeface="Times New Roman" panose="02020603050405020304" pitchFamily="18" charset="0"/>
              </a:rPr>
              <a:t>standard</a:t>
            </a:r>
            <a:r>
              <a:rPr sz="2000" dirty="0">
                <a:latin typeface="Times New Roman" panose="02020603050405020304" pitchFamily="18" charset="0"/>
                <a:cs typeface="Times New Roman" panose="02020603050405020304" pitchFamily="18" charset="0"/>
              </a:rPr>
              <a:t> and</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incorporated</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it</a:t>
            </a:r>
            <a:r>
              <a:rPr sz="2000" spc="-10"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into </a:t>
            </a:r>
            <a:r>
              <a:rPr sz="2000" dirty="0">
                <a:latin typeface="Times New Roman" panose="02020603050405020304" pitchFamily="18" charset="0"/>
                <a:cs typeface="Times New Roman" panose="02020603050405020304" pitchFamily="18" charset="0"/>
              </a:rPr>
              <a:t>the</a:t>
            </a:r>
          </a:p>
          <a:p>
            <a:pPr marL="355600" algn="just">
              <a:lnSpc>
                <a:spcPct val="100000"/>
              </a:lnSpc>
            </a:pPr>
            <a:r>
              <a:rPr sz="2000" spc="-5" dirty="0">
                <a:latin typeface="Times New Roman" panose="02020603050405020304" pitchFamily="18" charset="0"/>
                <a:cs typeface="Times New Roman" panose="02020603050405020304" pitchFamily="18" charset="0"/>
              </a:rPr>
              <a:t>design</a:t>
            </a:r>
            <a:r>
              <a:rPr sz="2000" spc="-30"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for</a:t>
            </a:r>
            <a:r>
              <a:rPr sz="2000" spc="-3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PCI.</a:t>
            </a:r>
            <a:endParaRPr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normAutofit fontScale="90000"/>
          </a:bodyPr>
          <a:lstStyle/>
          <a:p>
            <a:pPr algn="ctr"/>
            <a:r>
              <a:rPr lang="en-US" dirty="0" smtClean="0"/>
              <a:t>PCI-</a:t>
            </a:r>
            <a:r>
              <a:rPr lang="en-IN" dirty="0"/>
              <a:t>peripheral component interconnect (PCI)</a:t>
            </a:r>
          </a:p>
        </p:txBody>
      </p:sp>
      <p:sp>
        <p:nvSpPr>
          <p:cNvPr id="3" name="Content Placeholder 2"/>
          <p:cNvSpPr>
            <a:spLocks noGrp="1"/>
          </p:cNvSpPr>
          <p:nvPr>
            <p:ph sz="quarter" idx="1"/>
          </p:nvPr>
        </p:nvSpPr>
        <p:spPr>
          <a:xfrm>
            <a:off x="304800" y="914400"/>
            <a:ext cx="8305800" cy="5559552"/>
          </a:xfrm>
        </p:spPr>
        <p:txBody>
          <a:bodyPr>
            <a:normAutofit lnSpcReduction="10000"/>
          </a:bodyPr>
          <a:lstStyle/>
          <a:p>
            <a:pPr algn="just"/>
            <a:r>
              <a:rPr lang="en-IN" b="1" dirty="0" smtClean="0">
                <a:latin typeface="Times New Roman" panose="02020603050405020304" pitchFamily="18" charset="0"/>
                <a:cs typeface="Times New Roman" panose="02020603050405020304" pitchFamily="18" charset="0"/>
              </a:rPr>
              <a:t>high-bandwidth,</a:t>
            </a:r>
            <a:r>
              <a:rPr lang="en-US" b="1" dirty="0" smtClean="0">
                <a:latin typeface="Times New Roman" panose="02020603050405020304" pitchFamily="18" charset="0"/>
                <a:cs typeface="Times New Roman" panose="02020603050405020304" pitchFamily="18" charset="0"/>
              </a:rPr>
              <a:t>processor-independent, low cost </a:t>
            </a:r>
            <a:r>
              <a:rPr lang="en-US" dirty="0">
                <a:latin typeface="Times New Roman" panose="02020603050405020304" pitchFamily="18" charset="0"/>
                <a:cs typeface="Times New Roman" panose="02020603050405020304" pitchFamily="18" charset="0"/>
              </a:rPr>
              <a:t>bus that can function as a </a:t>
            </a:r>
            <a:r>
              <a:rPr lang="en-US" dirty="0" smtClean="0">
                <a:latin typeface="Times New Roman" panose="02020603050405020304" pitchFamily="18" charset="0"/>
                <a:cs typeface="Times New Roman" panose="02020603050405020304" pitchFamily="18" charset="0"/>
              </a:rPr>
              <a:t>peripheral bus</a:t>
            </a:r>
          </a:p>
          <a:p>
            <a:pPr algn="just"/>
            <a:r>
              <a:rPr lang="da-DK" dirty="0">
                <a:latin typeface="Times New Roman" panose="02020603050405020304" pitchFamily="18" charset="0"/>
                <a:cs typeface="Times New Roman" panose="02020603050405020304" pitchFamily="18" charset="0"/>
              </a:rPr>
              <a:t>PCI delivers better system </a:t>
            </a:r>
            <a:r>
              <a:rPr lang="da-DK" dirty="0" smtClean="0">
                <a:latin typeface="Times New Roman" panose="02020603050405020304" pitchFamily="18" charset="0"/>
                <a:cs typeface="Times New Roman" panose="02020603050405020304" pitchFamily="18" charset="0"/>
              </a:rPr>
              <a:t>performance </a:t>
            </a:r>
            <a:r>
              <a:rPr lang="en-US" dirty="0" smtClean="0">
                <a:latin typeface="Times New Roman" panose="02020603050405020304" pitchFamily="18" charset="0"/>
                <a:cs typeface="Times New Roman" panose="02020603050405020304" pitchFamily="18" charset="0"/>
              </a:rPr>
              <a:t>for </a:t>
            </a:r>
            <a:r>
              <a:rPr lang="en-US" b="1" dirty="0">
                <a:latin typeface="Times New Roman" panose="02020603050405020304" pitchFamily="18" charset="0"/>
                <a:cs typeface="Times New Roman" panose="02020603050405020304" pitchFamily="18" charset="0"/>
              </a:rPr>
              <a:t>high-speed I/O </a:t>
            </a:r>
            <a:r>
              <a:rPr lang="en-US" dirty="0">
                <a:latin typeface="Times New Roman" panose="02020603050405020304" pitchFamily="18" charset="0"/>
                <a:cs typeface="Times New Roman" panose="02020603050405020304" pitchFamily="18" charset="0"/>
              </a:rPr>
              <a:t>subsystems (</a:t>
            </a:r>
            <a:r>
              <a:rPr lang="en-US" i="1" dirty="0">
                <a:latin typeface="Times New Roman" panose="02020603050405020304" pitchFamily="18" charset="0"/>
                <a:cs typeface="Times New Roman" panose="02020603050405020304" pitchFamily="18" charset="0"/>
              </a:rPr>
              <a:t>e.g., graphic display adapters, </a:t>
            </a:r>
            <a:r>
              <a:rPr lang="en-US" i="1" dirty="0" smtClean="0">
                <a:latin typeface="Times New Roman" panose="02020603050405020304" pitchFamily="18" charset="0"/>
                <a:cs typeface="Times New Roman" panose="02020603050405020304" pitchFamily="18" charset="0"/>
              </a:rPr>
              <a:t>network </a:t>
            </a:r>
            <a:r>
              <a:rPr lang="en-IN" i="1" dirty="0" smtClean="0">
                <a:latin typeface="Times New Roman" panose="02020603050405020304" pitchFamily="18" charset="0"/>
                <a:cs typeface="Times New Roman" panose="02020603050405020304" pitchFamily="18" charset="0"/>
              </a:rPr>
              <a:t>interface </a:t>
            </a:r>
            <a:r>
              <a:rPr lang="en-IN" i="1" dirty="0">
                <a:latin typeface="Times New Roman" panose="02020603050405020304" pitchFamily="18" charset="0"/>
                <a:cs typeface="Times New Roman" panose="02020603050405020304" pitchFamily="18" charset="0"/>
              </a:rPr>
              <a:t>controllers, disk </a:t>
            </a:r>
            <a:r>
              <a:rPr lang="en-IN" i="1" dirty="0" smtClean="0">
                <a:latin typeface="Times New Roman" panose="02020603050405020304" pitchFamily="18" charset="0"/>
                <a:cs typeface="Times New Roman" panose="02020603050405020304" pitchFamily="18" charset="0"/>
              </a:rPr>
              <a:t>controllers)</a:t>
            </a:r>
          </a:p>
          <a:p>
            <a:pPr algn="just"/>
            <a:r>
              <a:rPr lang="en-US" dirty="0" smtClean="0">
                <a:latin typeface="Times New Roman" panose="02020603050405020304" pitchFamily="18" charset="0"/>
                <a:cs typeface="Times New Roman" panose="02020603050405020304" pitchFamily="18" charset="0"/>
              </a:rPr>
              <a:t>Current </a:t>
            </a:r>
            <a:r>
              <a:rPr lang="en-US" dirty="0">
                <a:latin typeface="Times New Roman" panose="02020603050405020304" pitchFamily="18" charset="0"/>
                <a:cs typeface="Times New Roman" panose="02020603050405020304" pitchFamily="18" charset="0"/>
              </a:rPr>
              <a:t>standard allows </a:t>
            </a:r>
            <a:r>
              <a:rPr lang="en-US" dirty="0" smtClean="0">
                <a:latin typeface="Times New Roman" panose="02020603050405020304" pitchFamily="18" charset="0"/>
                <a:cs typeface="Times New Roman" panose="02020603050405020304" pitchFamily="18" charset="0"/>
              </a:rPr>
              <a:t>the use </a:t>
            </a:r>
            <a:r>
              <a:rPr lang="en-US" dirty="0">
                <a:latin typeface="Times New Roman" panose="02020603050405020304" pitchFamily="18" charset="0"/>
                <a:cs typeface="Times New Roman" panose="02020603050405020304" pitchFamily="18" charset="0"/>
              </a:rPr>
              <a:t>of up to </a:t>
            </a:r>
            <a:r>
              <a:rPr lang="en-US" b="1" dirty="0">
                <a:latin typeface="Times New Roman" panose="02020603050405020304" pitchFamily="18" charset="0"/>
                <a:cs typeface="Times New Roman" panose="02020603050405020304" pitchFamily="18" charset="0"/>
              </a:rPr>
              <a:t>64 data lines at 66 MHz, for a raw transfer rate of 528 </a:t>
            </a:r>
            <a:r>
              <a:rPr lang="en-US" b="1" dirty="0" err="1">
                <a:latin typeface="Times New Roman" panose="02020603050405020304" pitchFamily="18" charset="0"/>
                <a:cs typeface="Times New Roman" panose="02020603050405020304" pitchFamily="18" charset="0"/>
              </a:rPr>
              <a:t>MByte</a:t>
            </a:r>
            <a:r>
              <a:rPr lang="en-US" b="1" dirty="0">
                <a:latin typeface="Times New Roman" panose="02020603050405020304" pitchFamily="18" charset="0"/>
                <a:cs typeface="Times New Roman" panose="02020603050405020304" pitchFamily="18" charset="0"/>
              </a:rPr>
              <a:t>/s, </a:t>
            </a:r>
            <a:r>
              <a:rPr lang="en-US" b="1" dirty="0" smtClean="0">
                <a:latin typeface="Times New Roman" panose="02020603050405020304" pitchFamily="18" charset="0"/>
                <a:cs typeface="Times New Roman" panose="02020603050405020304" pitchFamily="18" charset="0"/>
              </a:rPr>
              <a:t>or 4.224 </a:t>
            </a:r>
            <a:r>
              <a:rPr lang="en-US" b="1" dirty="0" err="1" smtClean="0">
                <a:latin typeface="Times New Roman" panose="02020603050405020304" pitchFamily="18" charset="0"/>
                <a:cs typeface="Times New Roman" panose="02020603050405020304" pitchFamily="18" charset="0"/>
              </a:rPr>
              <a:t>Gbps</a:t>
            </a:r>
            <a:endParaRPr lang="en-US" b="1"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a:t>
            </a:r>
            <a:r>
              <a:rPr lang="en-US" dirty="0" smtClean="0">
                <a:latin typeface="Times New Roman" panose="02020603050405020304" pitchFamily="18" charset="0"/>
                <a:cs typeface="Times New Roman" panose="02020603050405020304" pitchFamily="18" charset="0"/>
              </a:rPr>
              <a:t>equires </a:t>
            </a:r>
            <a:r>
              <a:rPr lang="en-US" dirty="0">
                <a:latin typeface="Times New Roman" panose="02020603050405020304" pitchFamily="18" charset="0"/>
                <a:cs typeface="Times New Roman" panose="02020603050405020304" pitchFamily="18" charset="0"/>
              </a:rPr>
              <a:t>very few chips to implement and supports other buses attached to </a:t>
            </a:r>
            <a:r>
              <a:rPr lang="en-US" dirty="0" smtClean="0">
                <a:latin typeface="Times New Roman" panose="02020603050405020304" pitchFamily="18" charset="0"/>
                <a:cs typeface="Times New Roman" panose="02020603050405020304" pitchFamily="18" charset="0"/>
              </a:rPr>
              <a:t>the PCI </a:t>
            </a:r>
            <a:r>
              <a:rPr lang="en-US" dirty="0">
                <a:latin typeface="Times New Roman" panose="02020603050405020304" pitchFamily="18" charset="0"/>
                <a:cs typeface="Times New Roman" panose="02020603050405020304" pitchFamily="18" charset="0"/>
              </a:rPr>
              <a:t>bus</a:t>
            </a:r>
            <a:r>
              <a:rPr lang="en-US" dirty="0" smtClean="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PCI is designed to support a variety of microprocessor-based </a:t>
            </a:r>
            <a:r>
              <a:rPr lang="en-US" dirty="0" smtClean="0">
                <a:latin typeface="Times New Roman" panose="02020603050405020304" pitchFamily="18" charset="0"/>
                <a:cs typeface="Times New Roman" panose="02020603050405020304" pitchFamily="18" charset="0"/>
              </a:rPr>
              <a:t>configurations, including </a:t>
            </a:r>
            <a:r>
              <a:rPr lang="en-US" dirty="0">
                <a:latin typeface="Times New Roman" panose="02020603050405020304" pitchFamily="18" charset="0"/>
                <a:cs typeface="Times New Roman" panose="02020603050405020304" pitchFamily="18" charset="0"/>
              </a:rPr>
              <a:t>both single- and multiple-processor </a:t>
            </a:r>
            <a:r>
              <a:rPr lang="en-US" dirty="0" smtClean="0">
                <a:latin typeface="Times New Roman" panose="02020603050405020304" pitchFamily="18" charset="0"/>
                <a:cs typeface="Times New Roman" panose="02020603050405020304" pitchFamily="18" charset="0"/>
              </a:rPr>
              <a:t>systems</a:t>
            </a:r>
          </a:p>
          <a:p>
            <a:pPr algn="just"/>
            <a:r>
              <a:rPr lang="en-US" dirty="0">
                <a:latin typeface="Times New Roman" panose="02020603050405020304" pitchFamily="18" charset="0"/>
                <a:cs typeface="Times New Roman" panose="02020603050405020304" pitchFamily="18" charset="0"/>
              </a:rPr>
              <a:t>It makes use of </a:t>
            </a:r>
            <a:r>
              <a:rPr lang="en-US" b="1" dirty="0">
                <a:latin typeface="Times New Roman" panose="02020603050405020304" pitchFamily="18" charset="0"/>
                <a:cs typeface="Times New Roman" panose="02020603050405020304" pitchFamily="18" charset="0"/>
              </a:rPr>
              <a:t>synchronous timing and a </a:t>
            </a:r>
            <a:r>
              <a:rPr lang="en-US" b="1" dirty="0" smtClean="0">
                <a:latin typeface="Times New Roman" panose="02020603050405020304" pitchFamily="18" charset="0"/>
                <a:cs typeface="Times New Roman" panose="02020603050405020304" pitchFamily="18" charset="0"/>
              </a:rPr>
              <a:t>centralized arbitration </a:t>
            </a:r>
            <a:r>
              <a:rPr lang="en-US" b="1" dirty="0">
                <a:latin typeface="Times New Roman" panose="02020603050405020304" pitchFamily="18" charset="0"/>
                <a:cs typeface="Times New Roman" panose="02020603050405020304" pitchFamily="18" charset="0"/>
              </a:rPr>
              <a:t>scheme.</a:t>
            </a:r>
            <a:endParaRPr lang="en-IN" b="1" dirty="0" smtClean="0">
              <a:latin typeface="Times New Roman" panose="02020603050405020304" pitchFamily="18" charset="0"/>
              <a:cs typeface="Times New Roman" panose="02020603050405020304" pitchFamily="18" charset="0"/>
            </a:endParaRPr>
          </a:p>
          <a:p>
            <a:pPr algn="just"/>
            <a:endParaRPr lang="en-US" i="1" dirty="0" smtClean="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65946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a:t>F</a:t>
            </a:r>
            <a:r>
              <a:rPr lang="en-US" dirty="0" smtClean="0"/>
              <a:t>EATURES</a:t>
            </a:r>
            <a:endParaRPr lang="en-IN" dirty="0"/>
          </a:p>
        </p:txBody>
      </p:sp>
      <p:sp>
        <p:nvSpPr>
          <p:cNvPr id="3" name="Content Placeholder 2"/>
          <p:cNvSpPr>
            <a:spLocks noGrp="1"/>
          </p:cNvSpPr>
          <p:nvPr>
            <p:ph sz="quarter" idx="1"/>
          </p:nvPr>
        </p:nvSpPr>
        <p:spPr>
          <a:xfrm>
            <a:off x="457200" y="838200"/>
            <a:ext cx="8153400" cy="5635752"/>
          </a:xfrm>
        </p:spPr>
        <p:txBody>
          <a:bodyPr/>
          <a:lstStyle/>
          <a:p>
            <a:r>
              <a:rPr lang="en-US" dirty="0" smtClean="0">
                <a:latin typeface="Times New Roman" panose="02020603050405020304" pitchFamily="18" charset="0"/>
                <a:cs typeface="Times New Roman" panose="02020603050405020304" pitchFamily="18" charset="0"/>
              </a:rPr>
              <a:t>Plug &amp; Play capability</a:t>
            </a:r>
          </a:p>
          <a:p>
            <a:r>
              <a:rPr lang="en-US" dirty="0" smtClean="0">
                <a:latin typeface="Times New Roman" panose="02020603050405020304" pitchFamily="18" charset="0"/>
                <a:cs typeface="Times New Roman" panose="02020603050405020304" pitchFamily="18" charset="0"/>
              </a:rPr>
              <a:t>Hot-plug ability</a:t>
            </a:r>
          </a:p>
          <a:p>
            <a:r>
              <a:rPr lang="en-US" dirty="0" smtClean="0">
                <a:latin typeface="Times New Roman" panose="02020603050405020304" pitchFamily="18" charset="0"/>
                <a:cs typeface="Times New Roman" panose="02020603050405020304" pitchFamily="18" charset="0"/>
              </a:rPr>
              <a:t>Hot swappable</a:t>
            </a:r>
          </a:p>
          <a:p>
            <a:r>
              <a:rPr lang="en-US" dirty="0" smtClean="0">
                <a:latin typeface="Times New Roman" panose="02020603050405020304" pitchFamily="18" charset="0"/>
                <a:cs typeface="Times New Roman" panose="02020603050405020304" pitchFamily="18" charset="0"/>
              </a:rPr>
              <a:t>High speed</a:t>
            </a:r>
          </a:p>
          <a:p>
            <a:r>
              <a:rPr lang="en-US" dirty="0" smtClean="0">
                <a:latin typeface="Times New Roman" panose="02020603050405020304" pitchFamily="18" charset="0"/>
                <a:cs typeface="Times New Roman" panose="02020603050405020304" pitchFamily="18" charset="0"/>
              </a:rPr>
              <a:t>Backward compatibility-Older versions of independent bus can be connected to PCI slot</a:t>
            </a:r>
          </a:p>
          <a:p>
            <a:r>
              <a:rPr lang="en-US" dirty="0" smtClean="0">
                <a:latin typeface="Times New Roman" panose="02020603050405020304" pitchFamily="18" charset="0"/>
                <a:cs typeface="Times New Roman" panose="02020603050405020304" pitchFamily="18" charset="0"/>
              </a:rPr>
              <a:t>Independent bus-Device operates independently without CPU intervention</a:t>
            </a:r>
          </a:p>
          <a:p>
            <a:r>
              <a:rPr lang="en-US" dirty="0" smtClean="0">
                <a:latin typeface="Times New Roman" panose="02020603050405020304" pitchFamily="18" charset="0"/>
                <a:cs typeface="Times New Roman" panose="02020603050405020304" pitchFamily="18" charset="0"/>
              </a:rPr>
              <a:t>High operational frequency-</a:t>
            </a:r>
            <a:r>
              <a:rPr lang="en-US" dirty="0" err="1" smtClean="0">
                <a:latin typeface="Times New Roman" panose="02020603050405020304" pitchFamily="18" charset="0"/>
                <a:cs typeface="Times New Roman" panose="02020603050405020304" pitchFamily="18" charset="0"/>
              </a:rPr>
              <a:t>upto</a:t>
            </a:r>
            <a:r>
              <a:rPr lang="en-US" dirty="0" smtClean="0">
                <a:latin typeface="Times New Roman" panose="02020603050405020304" pitchFamily="18" charset="0"/>
                <a:cs typeface="Times New Roman" panose="02020603050405020304" pitchFamily="18" charset="0"/>
              </a:rPr>
              <a:t> 133 MHz</a:t>
            </a:r>
          </a:p>
          <a:p>
            <a:r>
              <a:rPr lang="en-US" dirty="0" smtClean="0">
                <a:latin typeface="Times New Roman" panose="02020603050405020304" pitchFamily="18" charset="0"/>
                <a:cs typeface="Times New Roman" panose="02020603050405020304" pitchFamily="18" charset="0"/>
              </a:rPr>
              <a:t>Supports 3 independent address spaces-memory, (memory mapped i/o functions) i/o (used within the processor) &amp; configuration (for PCI plug &amp; play capability)</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94617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0800" y="150317"/>
            <a:ext cx="6361430" cy="567463"/>
          </a:xfrm>
          <a:prstGeom prst="rect">
            <a:avLst/>
          </a:prstGeom>
        </p:spPr>
        <p:txBody>
          <a:bodyPr vert="horz" wrap="square" lIns="0" tIns="13335" rIns="0" bIns="0" rtlCol="0">
            <a:spAutoFit/>
          </a:bodyPr>
          <a:lstStyle/>
          <a:p>
            <a:pPr marL="12700">
              <a:lnSpc>
                <a:spcPct val="100000"/>
              </a:lnSpc>
              <a:spcBef>
                <a:spcPts val="105"/>
              </a:spcBef>
            </a:pPr>
            <a:r>
              <a:rPr sz="3600" spc="-15" dirty="0">
                <a:latin typeface="Times New Roman" panose="02020603050405020304" pitchFamily="18" charset="0"/>
                <a:cs typeface="Times New Roman" panose="02020603050405020304" pitchFamily="18" charset="0"/>
              </a:rPr>
              <a:t>Architecture</a:t>
            </a:r>
            <a:r>
              <a:rPr sz="3600" spc="-10"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&amp;</a:t>
            </a:r>
            <a:r>
              <a:rPr sz="3600" spc="-15" dirty="0">
                <a:latin typeface="Times New Roman" panose="02020603050405020304" pitchFamily="18" charset="0"/>
                <a:cs typeface="Times New Roman" panose="02020603050405020304" pitchFamily="18" charset="0"/>
              </a:rPr>
              <a:t> </a:t>
            </a:r>
            <a:r>
              <a:rPr sz="3600" spc="-20" dirty="0">
                <a:latin typeface="Times New Roman" panose="02020603050405020304" pitchFamily="18" charset="0"/>
                <a:cs typeface="Times New Roman" panose="02020603050405020304" pitchFamily="18" charset="0"/>
              </a:rPr>
              <a:t>Organization</a:t>
            </a:r>
          </a:p>
        </p:txBody>
      </p:sp>
      <p:sp>
        <p:nvSpPr>
          <p:cNvPr id="3" name="object 3"/>
          <p:cNvSpPr txBox="1"/>
          <p:nvPr/>
        </p:nvSpPr>
        <p:spPr>
          <a:xfrm>
            <a:off x="685800" y="914400"/>
            <a:ext cx="7733030" cy="5067412"/>
          </a:xfrm>
          <a:prstGeom prst="rect">
            <a:avLst/>
          </a:prstGeom>
        </p:spPr>
        <p:txBody>
          <a:bodyPr vert="horz" wrap="square" lIns="0" tIns="217804" rIns="0" bIns="0" rtlCol="0">
            <a:spAutoFit/>
          </a:bodyPr>
          <a:lstStyle/>
          <a:p>
            <a:pPr marL="355600" indent="-342900" algn="just">
              <a:lnSpc>
                <a:spcPct val="100000"/>
              </a:lnSpc>
              <a:spcBef>
                <a:spcPts val="1714"/>
              </a:spcBef>
              <a:buFont typeface="Arial MT"/>
              <a:buChar char="•"/>
              <a:tabLst>
                <a:tab pos="354965" algn="l"/>
                <a:tab pos="355600" algn="l"/>
              </a:tabLst>
            </a:pPr>
            <a:r>
              <a:rPr sz="2400" dirty="0">
                <a:latin typeface="Times New Roman" panose="02020603050405020304" pitchFamily="18" charset="0"/>
                <a:cs typeface="Times New Roman" panose="02020603050405020304" pitchFamily="18" charset="0"/>
              </a:rPr>
              <a:t>All </a:t>
            </a:r>
            <a:r>
              <a:rPr sz="2400" b="1" spc="-15" dirty="0">
                <a:latin typeface="Times New Roman" panose="02020603050405020304" pitchFamily="18" charset="0"/>
                <a:cs typeface="Times New Roman" panose="02020603050405020304" pitchFamily="18" charset="0"/>
              </a:rPr>
              <a:t>Intel</a:t>
            </a:r>
            <a:r>
              <a:rPr sz="2400" b="1" spc="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x86 </a:t>
            </a:r>
            <a:r>
              <a:rPr sz="2400" spc="-10" dirty="0">
                <a:latin typeface="Times New Roman" panose="02020603050405020304" pitchFamily="18" charset="0"/>
                <a:cs typeface="Times New Roman" panose="02020603050405020304" pitchFamily="18" charset="0"/>
              </a:rPr>
              <a:t>family</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share</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5" dirty="0">
                <a:latin typeface="Times New Roman" panose="02020603050405020304" pitchFamily="18" charset="0"/>
                <a:cs typeface="Times New Roman" panose="02020603050405020304" pitchFamily="18" charset="0"/>
              </a:rPr>
              <a:t> same</a:t>
            </a:r>
            <a:r>
              <a:rPr sz="2400" spc="-3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basic </a:t>
            </a:r>
            <a:r>
              <a:rPr sz="2400" b="1" spc="-15" dirty="0">
                <a:solidFill>
                  <a:srgbClr val="FF0000"/>
                </a:solidFill>
                <a:latin typeface="Times New Roman" panose="02020603050405020304" pitchFamily="18" charset="0"/>
                <a:cs typeface="Times New Roman" panose="02020603050405020304" pitchFamily="18" charset="0"/>
              </a:rPr>
              <a:t>architecture</a:t>
            </a:r>
            <a:endParaRPr sz="2400" dirty="0">
              <a:latin typeface="Times New Roman" panose="02020603050405020304" pitchFamily="18" charset="0"/>
              <a:cs typeface="Times New Roman" panose="02020603050405020304" pitchFamily="18" charset="0"/>
            </a:endParaRPr>
          </a:p>
          <a:p>
            <a:pPr marL="355600" indent="-342900" algn="just">
              <a:lnSpc>
                <a:spcPct val="100000"/>
              </a:lnSpc>
              <a:spcBef>
                <a:spcPts val="1625"/>
              </a:spcBef>
              <a:buFont typeface="Arial MT"/>
              <a:buChar char="•"/>
              <a:tabLst>
                <a:tab pos="354965" algn="l"/>
                <a:tab pos="355600" algn="l"/>
              </a:tabLst>
            </a:pPr>
            <a:r>
              <a:rPr sz="2400" spc="-5" dirty="0">
                <a:latin typeface="Times New Roman" panose="02020603050405020304" pitchFamily="18" charset="0"/>
                <a:cs typeface="Times New Roman" panose="02020603050405020304" pitchFamily="18" charset="0"/>
              </a:rPr>
              <a:t>The</a:t>
            </a:r>
            <a:r>
              <a:rPr sz="2400" spc="-15" dirty="0">
                <a:latin typeface="Times New Roman" panose="02020603050405020304" pitchFamily="18" charset="0"/>
                <a:cs typeface="Times New Roman" panose="02020603050405020304" pitchFamily="18" charset="0"/>
              </a:rPr>
              <a:t> </a:t>
            </a:r>
            <a:r>
              <a:rPr sz="2400" b="1" dirty="0">
                <a:latin typeface="Times New Roman" panose="02020603050405020304" pitchFamily="18" charset="0"/>
                <a:cs typeface="Times New Roman" panose="02020603050405020304" pitchFamily="18" charset="0"/>
              </a:rPr>
              <a:t>IBM</a:t>
            </a:r>
            <a:r>
              <a:rPr sz="2400" b="1" spc="-5" dirty="0">
                <a:latin typeface="Times New Roman" panose="02020603050405020304" pitchFamily="18" charset="0"/>
                <a:cs typeface="Times New Roman" panose="02020603050405020304" pitchFamily="18" charset="0"/>
              </a:rPr>
              <a:t> </a:t>
            </a:r>
            <a:r>
              <a:rPr sz="2400" b="1" spc="-15" dirty="0">
                <a:latin typeface="Times New Roman" panose="02020603050405020304" pitchFamily="18" charset="0"/>
                <a:cs typeface="Times New Roman" panose="02020603050405020304" pitchFamily="18" charset="0"/>
              </a:rPr>
              <a:t>System/370</a:t>
            </a:r>
            <a:r>
              <a:rPr sz="2400" b="1"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family</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share</a:t>
            </a:r>
            <a:r>
              <a:rPr sz="2400" spc="-3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same</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basic</a:t>
            </a:r>
            <a:endParaRPr sz="2400" dirty="0">
              <a:latin typeface="Times New Roman" panose="02020603050405020304" pitchFamily="18" charset="0"/>
              <a:cs typeface="Times New Roman" panose="02020603050405020304" pitchFamily="18" charset="0"/>
            </a:endParaRPr>
          </a:p>
          <a:p>
            <a:pPr marL="355600" algn="just">
              <a:lnSpc>
                <a:spcPct val="100000"/>
              </a:lnSpc>
              <a:spcBef>
                <a:spcPts val="969"/>
              </a:spcBef>
            </a:pPr>
            <a:r>
              <a:rPr sz="2400" b="1" spc="-15" dirty="0">
                <a:solidFill>
                  <a:srgbClr val="FF0000"/>
                </a:solidFill>
                <a:latin typeface="Times New Roman" panose="02020603050405020304" pitchFamily="18" charset="0"/>
                <a:cs typeface="Times New Roman" panose="02020603050405020304" pitchFamily="18" charset="0"/>
              </a:rPr>
              <a:t>architecture</a:t>
            </a:r>
            <a:endParaRPr sz="2400" dirty="0">
              <a:latin typeface="Times New Roman" panose="02020603050405020304" pitchFamily="18" charset="0"/>
              <a:cs typeface="Times New Roman" panose="02020603050405020304" pitchFamily="18" charset="0"/>
            </a:endParaRPr>
          </a:p>
          <a:p>
            <a:pPr marL="355600" indent="-342900" algn="just">
              <a:lnSpc>
                <a:spcPct val="100000"/>
              </a:lnSpc>
              <a:spcBef>
                <a:spcPts val="1625"/>
              </a:spcBef>
              <a:buFont typeface="Arial MT"/>
              <a:buChar char="•"/>
              <a:tabLst>
                <a:tab pos="354965" algn="l"/>
                <a:tab pos="355600" algn="l"/>
              </a:tabLst>
            </a:pPr>
            <a:r>
              <a:rPr sz="2400" spc="-5" dirty="0">
                <a:latin typeface="Times New Roman" panose="02020603050405020304" pitchFamily="18" charset="0"/>
                <a:cs typeface="Times New Roman" panose="02020603050405020304" pitchFamily="18" charset="0"/>
              </a:rPr>
              <a:t>This</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gives</a:t>
            </a:r>
            <a:r>
              <a:rPr sz="2400" spc="-2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code</a:t>
            </a:r>
            <a:r>
              <a:rPr sz="2400" b="1" spc="-15" dirty="0">
                <a:latin typeface="Times New Roman" panose="02020603050405020304" pitchFamily="18" charset="0"/>
                <a:cs typeface="Times New Roman" panose="02020603050405020304" pitchFamily="18" charset="0"/>
              </a:rPr>
              <a:t> </a:t>
            </a:r>
            <a:r>
              <a:rPr sz="2400" b="1" spc="-5" dirty="0" smtClean="0">
                <a:latin typeface="Times New Roman" panose="02020603050405020304" pitchFamily="18" charset="0"/>
                <a:cs typeface="Times New Roman" panose="02020603050405020304" pitchFamily="18" charset="0"/>
              </a:rPr>
              <a:t>compatibility</a:t>
            </a:r>
            <a:r>
              <a:rPr lang="en-US" sz="2400" b="1" spc="-5"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can </a:t>
            </a:r>
            <a:r>
              <a:rPr lang="en-US" sz="2400" b="1" dirty="0">
                <a:latin typeface="Times New Roman" panose="02020603050405020304" pitchFamily="18" charset="0"/>
                <a:cs typeface="Times New Roman" panose="02020603050405020304" pitchFamily="18" charset="0"/>
              </a:rPr>
              <a:t>run the same executable code</a:t>
            </a:r>
            <a:r>
              <a:rPr lang="en-US" sz="2400" dirty="0">
                <a:latin typeface="Times New Roman" panose="02020603050405020304" pitchFamily="18" charset="0"/>
                <a:cs typeface="Times New Roman" panose="02020603050405020304" pitchFamily="18" charset="0"/>
              </a:rPr>
              <a:t>, typically machine code for a general-purpose computer CPU, that another computer system can </a:t>
            </a:r>
            <a:r>
              <a:rPr lang="en-US" sz="2400" dirty="0" smtClean="0">
                <a:latin typeface="Times New Roman" panose="02020603050405020304" pitchFamily="18" charset="0"/>
                <a:cs typeface="Times New Roman" panose="02020603050405020304" pitchFamily="18" charset="0"/>
              </a:rPr>
              <a:t>run)</a:t>
            </a:r>
            <a:endParaRPr lang="en-US" sz="2400" dirty="0">
              <a:latin typeface="Times New Roman" panose="02020603050405020304" pitchFamily="18" charset="0"/>
              <a:cs typeface="Times New Roman" panose="02020603050405020304" pitchFamily="18" charset="0"/>
            </a:endParaRPr>
          </a:p>
          <a:p>
            <a:pPr marL="355600" indent="-342900" algn="just">
              <a:lnSpc>
                <a:spcPct val="100000"/>
              </a:lnSpc>
              <a:spcBef>
                <a:spcPts val="1625"/>
              </a:spcBef>
              <a:buFont typeface="Arial MT"/>
              <a:buChar char="•"/>
              <a:tabLst>
                <a:tab pos="354965" algn="l"/>
                <a:tab pos="355600" algn="l"/>
              </a:tabLst>
            </a:pPr>
            <a:r>
              <a:rPr sz="2400" b="1" spc="-15" dirty="0" smtClean="0">
                <a:solidFill>
                  <a:srgbClr val="FF0000"/>
                </a:solidFill>
                <a:latin typeface="Times New Roman" panose="02020603050405020304" pitchFamily="18" charset="0"/>
                <a:cs typeface="Times New Roman" panose="02020603050405020304" pitchFamily="18" charset="0"/>
              </a:rPr>
              <a:t>Organization</a:t>
            </a:r>
            <a:r>
              <a:rPr sz="2400" b="1" spc="15" dirty="0" smtClean="0">
                <a:solidFill>
                  <a:srgbClr val="FF0000"/>
                </a:solidFill>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differs</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between</a:t>
            </a:r>
            <a:r>
              <a:rPr sz="2400" spc="-40"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different</a:t>
            </a:r>
            <a:r>
              <a:rPr sz="2400" spc="-35" dirty="0">
                <a:latin typeface="Times New Roman" panose="02020603050405020304" pitchFamily="18" charset="0"/>
                <a:cs typeface="Times New Roman" panose="02020603050405020304" pitchFamily="18" charset="0"/>
              </a:rPr>
              <a:t> </a:t>
            </a:r>
            <a:r>
              <a:rPr sz="2400" spc="-15" dirty="0" smtClean="0">
                <a:latin typeface="Times New Roman" panose="02020603050405020304" pitchFamily="18" charset="0"/>
                <a:cs typeface="Times New Roman" panose="02020603050405020304" pitchFamily="18" charset="0"/>
              </a:rPr>
              <a:t>versions</a:t>
            </a:r>
            <a:endParaRPr lang="en-US" sz="2400" spc="-15" dirty="0" smtClean="0">
              <a:latin typeface="Times New Roman" panose="02020603050405020304" pitchFamily="18" charset="0"/>
              <a:cs typeface="Times New Roman" panose="02020603050405020304" pitchFamily="18" charset="0"/>
            </a:endParaRPr>
          </a:p>
          <a:p>
            <a:pPr marL="355600" indent="-342900" algn="just">
              <a:lnSpc>
                <a:spcPct val="100000"/>
              </a:lnSpc>
              <a:spcBef>
                <a:spcPts val="1625"/>
              </a:spcBef>
              <a:buFont typeface="Arial MT"/>
              <a:buChar char="•"/>
              <a:tabLst>
                <a:tab pos="354965" algn="l"/>
                <a:tab pos="355600" algn="l"/>
              </a:tabLst>
            </a:pPr>
            <a:endParaRPr lang="en-US" sz="2400" spc="-15" dirty="0">
              <a:latin typeface="Times New Roman" panose="02020603050405020304" pitchFamily="18" charset="0"/>
              <a:cs typeface="Times New Roman" panose="02020603050405020304" pitchFamily="18" charset="0"/>
            </a:endParaRPr>
          </a:p>
          <a:p>
            <a:pPr marL="355600" indent="-342900" algn="just">
              <a:lnSpc>
                <a:spcPct val="100000"/>
              </a:lnSpc>
              <a:spcBef>
                <a:spcPts val="1625"/>
              </a:spcBef>
              <a:buFont typeface="Arial MT"/>
              <a:buChar char="•"/>
              <a:tabLst>
                <a:tab pos="354965" algn="l"/>
                <a:tab pos="355600" algn="l"/>
              </a:tabLst>
            </a:pPr>
            <a:r>
              <a:rPr lang="en-US" sz="2400" spc="-15" dirty="0" smtClean="0">
                <a:latin typeface="Times New Roman" panose="02020603050405020304" pitchFamily="18" charset="0"/>
                <a:cs typeface="Times New Roman" panose="02020603050405020304" pitchFamily="18" charset="0"/>
              </a:rPr>
              <a:t>LATEST VERSION OF PROCESSOR IN PC??</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94833"/>
            <a:ext cx="9095740" cy="1120178"/>
          </a:xfrm>
          <a:prstGeom prst="rect">
            <a:avLst/>
          </a:prstGeom>
        </p:spPr>
        <p:txBody>
          <a:bodyPr vert="horz" wrap="square" lIns="0" tIns="12065" rIns="0" bIns="0" rtlCol="0">
            <a:spAutoFit/>
          </a:bodyPr>
          <a:lstStyle/>
          <a:p>
            <a:pPr marL="12700" algn="ctr">
              <a:lnSpc>
                <a:spcPct val="100000"/>
              </a:lnSpc>
              <a:spcBef>
                <a:spcPts val="95"/>
              </a:spcBef>
            </a:pPr>
            <a:r>
              <a:rPr sz="3600" spc="-5" dirty="0">
                <a:latin typeface="Times New Roman" panose="02020603050405020304" pitchFamily="18" charset="0"/>
                <a:cs typeface="Times New Roman" panose="02020603050405020304" pitchFamily="18" charset="0"/>
              </a:rPr>
              <a:t>PCI </a:t>
            </a:r>
            <a:r>
              <a:rPr sz="3600" spc="-20" dirty="0">
                <a:latin typeface="Times New Roman" panose="02020603050405020304" pitchFamily="18" charset="0"/>
                <a:cs typeface="Times New Roman" panose="02020603050405020304" pitchFamily="18" charset="0"/>
              </a:rPr>
              <a:t>Bus-Peripheral</a:t>
            </a:r>
            <a:r>
              <a:rPr sz="3600" spc="-5" dirty="0">
                <a:latin typeface="Times New Roman" panose="02020603050405020304" pitchFamily="18" charset="0"/>
                <a:cs typeface="Times New Roman" panose="02020603050405020304" pitchFamily="18" charset="0"/>
              </a:rPr>
              <a:t> Component </a:t>
            </a:r>
            <a:r>
              <a:rPr sz="3600" spc="-20" dirty="0">
                <a:latin typeface="Times New Roman" panose="02020603050405020304" pitchFamily="18" charset="0"/>
                <a:cs typeface="Times New Roman" panose="02020603050405020304" pitchFamily="18" charset="0"/>
              </a:rPr>
              <a:t>Interconnect</a:t>
            </a:r>
            <a:endParaRPr sz="36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78739" y="1447546"/>
            <a:ext cx="8373109" cy="4425950"/>
          </a:xfrm>
          <a:prstGeom prst="rect">
            <a:avLst/>
          </a:prstGeom>
        </p:spPr>
        <p:txBody>
          <a:bodyPr vert="horz" wrap="square" lIns="0" tIns="12700" rIns="0" bIns="0" rtlCol="0">
            <a:spAutoFit/>
          </a:bodyPr>
          <a:lstStyle/>
          <a:p>
            <a:pPr marL="355600" indent="-342900">
              <a:lnSpc>
                <a:spcPct val="100000"/>
              </a:lnSpc>
              <a:spcBef>
                <a:spcPts val="100"/>
              </a:spcBef>
              <a:buFont typeface="Arial MT"/>
              <a:buChar char="•"/>
              <a:tabLst>
                <a:tab pos="354965" algn="l"/>
                <a:tab pos="355600" algn="l"/>
              </a:tabLst>
            </a:pPr>
            <a:r>
              <a:rPr sz="3000" spc="-15" dirty="0">
                <a:latin typeface="Calibri"/>
                <a:cs typeface="Calibri"/>
              </a:rPr>
              <a:t>Intel </a:t>
            </a:r>
            <a:r>
              <a:rPr sz="3000" spc="-10" dirty="0">
                <a:latin typeface="Calibri"/>
                <a:cs typeface="Calibri"/>
              </a:rPr>
              <a:t>released </a:t>
            </a:r>
            <a:r>
              <a:rPr sz="3000" spc="-15" dirty="0">
                <a:latin typeface="Calibri"/>
                <a:cs typeface="Calibri"/>
              </a:rPr>
              <a:t>to</a:t>
            </a:r>
            <a:r>
              <a:rPr sz="3000" spc="-5" dirty="0">
                <a:latin typeface="Calibri"/>
                <a:cs typeface="Calibri"/>
              </a:rPr>
              <a:t> </a:t>
            </a:r>
            <a:r>
              <a:rPr sz="3000" spc="-10" dirty="0">
                <a:latin typeface="Calibri"/>
                <a:cs typeface="Calibri"/>
              </a:rPr>
              <a:t>public</a:t>
            </a:r>
            <a:r>
              <a:rPr sz="3000" dirty="0">
                <a:latin typeface="Calibri"/>
                <a:cs typeface="Calibri"/>
              </a:rPr>
              <a:t> </a:t>
            </a:r>
            <a:r>
              <a:rPr sz="3000" spc="-5" dirty="0">
                <a:latin typeface="Calibri"/>
                <a:cs typeface="Calibri"/>
              </a:rPr>
              <a:t>domain-</a:t>
            </a:r>
            <a:r>
              <a:rPr sz="2400" spc="-5" dirty="0">
                <a:latin typeface="Calibri"/>
                <a:cs typeface="Calibri"/>
              </a:rPr>
              <a:t>32 bit</a:t>
            </a:r>
            <a:r>
              <a:rPr sz="2400" dirty="0">
                <a:latin typeface="Calibri"/>
                <a:cs typeface="Calibri"/>
              </a:rPr>
              <a:t> and</a:t>
            </a:r>
            <a:r>
              <a:rPr sz="2400" spc="-5" dirty="0">
                <a:latin typeface="Calibri"/>
                <a:cs typeface="Calibri"/>
              </a:rPr>
              <a:t> </a:t>
            </a:r>
            <a:r>
              <a:rPr sz="2400" dirty="0">
                <a:latin typeface="Calibri"/>
                <a:cs typeface="Calibri"/>
              </a:rPr>
              <a:t>64</a:t>
            </a:r>
            <a:r>
              <a:rPr sz="2400" spc="-10" dirty="0">
                <a:latin typeface="Calibri"/>
                <a:cs typeface="Calibri"/>
              </a:rPr>
              <a:t> </a:t>
            </a:r>
            <a:r>
              <a:rPr sz="2400" spc="-5" dirty="0">
                <a:latin typeface="Calibri"/>
                <a:cs typeface="Calibri"/>
              </a:rPr>
              <a:t>bit</a:t>
            </a:r>
            <a:r>
              <a:rPr sz="2400" spc="-20" dirty="0">
                <a:latin typeface="Calibri"/>
                <a:cs typeface="Calibri"/>
              </a:rPr>
              <a:t> </a:t>
            </a:r>
            <a:r>
              <a:rPr sz="2400" spc="-15" dirty="0">
                <a:latin typeface="Calibri"/>
                <a:cs typeface="Calibri"/>
              </a:rPr>
              <a:t>versions</a:t>
            </a:r>
            <a:endParaRPr sz="2400">
              <a:latin typeface="Calibri"/>
              <a:cs typeface="Calibri"/>
            </a:endParaRPr>
          </a:p>
          <a:p>
            <a:pPr>
              <a:lnSpc>
                <a:spcPct val="100000"/>
              </a:lnSpc>
              <a:spcBef>
                <a:spcPts val="55"/>
              </a:spcBef>
              <a:buChar char="•"/>
            </a:pPr>
            <a:endParaRPr sz="3200">
              <a:latin typeface="Calibri"/>
              <a:cs typeface="Calibri"/>
            </a:endParaRPr>
          </a:p>
          <a:p>
            <a:pPr marL="408940" indent="-396240">
              <a:lnSpc>
                <a:spcPct val="100000"/>
              </a:lnSpc>
              <a:buSzPct val="63333"/>
              <a:buFont typeface="Arial MT"/>
              <a:buChar char="•"/>
              <a:tabLst>
                <a:tab pos="408305" algn="l"/>
                <a:tab pos="408940" algn="l"/>
              </a:tabLst>
            </a:pPr>
            <a:r>
              <a:rPr sz="3000" spc="-5" dirty="0">
                <a:latin typeface="Calibri"/>
                <a:cs typeface="Calibri"/>
              </a:rPr>
              <a:t>PCI</a:t>
            </a:r>
            <a:r>
              <a:rPr sz="3000" spc="5" dirty="0">
                <a:latin typeface="Calibri"/>
                <a:cs typeface="Calibri"/>
              </a:rPr>
              <a:t> </a:t>
            </a:r>
            <a:r>
              <a:rPr sz="3000" spc="-5" dirty="0">
                <a:latin typeface="Calibri"/>
                <a:cs typeface="Calibri"/>
              </a:rPr>
              <a:t>bus </a:t>
            </a:r>
            <a:r>
              <a:rPr sz="3000" spc="-10" dirty="0">
                <a:latin typeface="Calibri"/>
                <a:cs typeface="Calibri"/>
              </a:rPr>
              <a:t>connects</a:t>
            </a:r>
            <a:r>
              <a:rPr sz="3000" spc="-5" dirty="0">
                <a:latin typeface="Calibri"/>
                <a:cs typeface="Calibri"/>
              </a:rPr>
              <a:t> </a:t>
            </a:r>
            <a:r>
              <a:rPr sz="3000" dirty="0">
                <a:latin typeface="Calibri"/>
                <a:cs typeface="Calibri"/>
              </a:rPr>
              <a:t>the</a:t>
            </a:r>
            <a:r>
              <a:rPr sz="3000" spc="-15" dirty="0">
                <a:latin typeface="Calibri"/>
                <a:cs typeface="Calibri"/>
              </a:rPr>
              <a:t> </a:t>
            </a:r>
            <a:r>
              <a:rPr sz="3000" spc="-5" dirty="0">
                <a:solidFill>
                  <a:srgbClr val="FF0000"/>
                </a:solidFill>
                <a:latin typeface="Calibri"/>
                <a:cs typeface="Calibri"/>
              </a:rPr>
              <a:t>CPU</a:t>
            </a:r>
            <a:r>
              <a:rPr sz="3000" spc="5" dirty="0">
                <a:solidFill>
                  <a:srgbClr val="FF0000"/>
                </a:solidFill>
                <a:latin typeface="Calibri"/>
                <a:cs typeface="Calibri"/>
              </a:rPr>
              <a:t> </a:t>
            </a:r>
            <a:r>
              <a:rPr sz="3000" dirty="0">
                <a:solidFill>
                  <a:srgbClr val="FF0000"/>
                </a:solidFill>
                <a:latin typeface="Calibri"/>
                <a:cs typeface="Calibri"/>
              </a:rPr>
              <a:t>and</a:t>
            </a:r>
            <a:r>
              <a:rPr sz="3000" spc="-15" dirty="0">
                <a:solidFill>
                  <a:srgbClr val="FF0000"/>
                </a:solidFill>
                <a:latin typeface="Calibri"/>
                <a:cs typeface="Calibri"/>
              </a:rPr>
              <a:t> expansion</a:t>
            </a:r>
            <a:r>
              <a:rPr sz="3000" spc="20" dirty="0">
                <a:solidFill>
                  <a:srgbClr val="FF0000"/>
                </a:solidFill>
                <a:latin typeface="Calibri"/>
                <a:cs typeface="Calibri"/>
              </a:rPr>
              <a:t> </a:t>
            </a:r>
            <a:r>
              <a:rPr sz="3000" spc="-15" dirty="0">
                <a:solidFill>
                  <a:srgbClr val="FF0000"/>
                </a:solidFill>
                <a:latin typeface="Calibri"/>
                <a:cs typeface="Calibri"/>
              </a:rPr>
              <a:t>boards</a:t>
            </a:r>
            <a:endParaRPr sz="3000">
              <a:latin typeface="Calibri"/>
              <a:cs typeface="Calibri"/>
            </a:endParaRPr>
          </a:p>
          <a:p>
            <a:pPr>
              <a:lnSpc>
                <a:spcPct val="100000"/>
              </a:lnSpc>
              <a:spcBef>
                <a:spcPts val="40"/>
              </a:spcBef>
              <a:buChar char="•"/>
            </a:pPr>
            <a:endParaRPr sz="2900">
              <a:latin typeface="Calibri"/>
              <a:cs typeface="Calibri"/>
            </a:endParaRPr>
          </a:p>
          <a:p>
            <a:pPr marL="756285" lvl="1" indent="-287020">
              <a:lnSpc>
                <a:spcPct val="100000"/>
              </a:lnSpc>
              <a:buFont typeface="Arial MT"/>
              <a:buChar char="•"/>
              <a:tabLst>
                <a:tab pos="756285" algn="l"/>
                <a:tab pos="756920" algn="l"/>
              </a:tabLst>
            </a:pPr>
            <a:r>
              <a:rPr sz="2600" spc="-10" dirty="0">
                <a:latin typeface="Calibri"/>
                <a:cs typeface="Calibri"/>
              </a:rPr>
              <a:t>Examples</a:t>
            </a:r>
            <a:r>
              <a:rPr sz="2600" spc="-30" dirty="0">
                <a:latin typeface="Calibri"/>
                <a:cs typeface="Calibri"/>
              </a:rPr>
              <a:t> </a:t>
            </a:r>
            <a:r>
              <a:rPr sz="2600" spc="-5" dirty="0">
                <a:latin typeface="Calibri"/>
                <a:cs typeface="Calibri"/>
              </a:rPr>
              <a:t>of</a:t>
            </a:r>
            <a:r>
              <a:rPr sz="2600" dirty="0">
                <a:latin typeface="Calibri"/>
                <a:cs typeface="Calibri"/>
              </a:rPr>
              <a:t> PCI</a:t>
            </a:r>
            <a:r>
              <a:rPr sz="2600" spc="-25" dirty="0">
                <a:latin typeface="Calibri"/>
                <a:cs typeface="Calibri"/>
              </a:rPr>
              <a:t> </a:t>
            </a:r>
            <a:r>
              <a:rPr sz="2600" spc="-5" dirty="0">
                <a:latin typeface="Calibri"/>
                <a:cs typeface="Calibri"/>
              </a:rPr>
              <a:t>devices</a:t>
            </a:r>
            <a:endParaRPr sz="2600">
              <a:latin typeface="Calibri"/>
              <a:cs typeface="Calibri"/>
            </a:endParaRPr>
          </a:p>
          <a:p>
            <a:pPr lvl="1">
              <a:lnSpc>
                <a:spcPct val="100000"/>
              </a:lnSpc>
              <a:buFont typeface="Arial MT"/>
              <a:buChar char="•"/>
            </a:pPr>
            <a:endParaRPr sz="2500">
              <a:latin typeface="Calibri"/>
              <a:cs typeface="Calibri"/>
            </a:endParaRPr>
          </a:p>
          <a:p>
            <a:pPr marL="1155700" lvl="2" indent="-229235">
              <a:lnSpc>
                <a:spcPct val="100000"/>
              </a:lnSpc>
              <a:buFont typeface="Arial MT"/>
              <a:buChar char="•"/>
              <a:tabLst>
                <a:tab pos="1155700" algn="l"/>
                <a:tab pos="1156335" algn="l"/>
              </a:tabLst>
            </a:pPr>
            <a:r>
              <a:rPr sz="2200" spc="-5" dirty="0">
                <a:latin typeface="Calibri"/>
                <a:cs typeface="Calibri"/>
              </a:rPr>
              <a:t>Modem</a:t>
            </a:r>
            <a:endParaRPr sz="2200">
              <a:latin typeface="Calibri"/>
              <a:cs typeface="Calibri"/>
            </a:endParaRPr>
          </a:p>
          <a:p>
            <a:pPr lvl="2">
              <a:lnSpc>
                <a:spcPct val="100000"/>
              </a:lnSpc>
              <a:spcBef>
                <a:spcPts val="40"/>
              </a:spcBef>
              <a:buFont typeface="Arial MT"/>
              <a:buChar char="•"/>
            </a:pPr>
            <a:endParaRPr sz="2350">
              <a:latin typeface="Calibri"/>
              <a:cs typeface="Calibri"/>
            </a:endParaRPr>
          </a:p>
          <a:p>
            <a:pPr marL="1155700" lvl="2" indent="-229235">
              <a:lnSpc>
                <a:spcPct val="100000"/>
              </a:lnSpc>
              <a:buFont typeface="Arial MT"/>
              <a:buChar char="•"/>
              <a:tabLst>
                <a:tab pos="1155700" algn="l"/>
                <a:tab pos="1156335" algn="l"/>
              </a:tabLst>
            </a:pPr>
            <a:r>
              <a:rPr sz="2200" spc="-10" dirty="0">
                <a:latin typeface="Calibri"/>
                <a:cs typeface="Calibri"/>
              </a:rPr>
              <a:t>Network</a:t>
            </a:r>
            <a:r>
              <a:rPr sz="2200" spc="-5" dirty="0">
                <a:latin typeface="Calibri"/>
                <a:cs typeface="Calibri"/>
              </a:rPr>
              <a:t> </a:t>
            </a:r>
            <a:r>
              <a:rPr sz="2200" spc="-10" dirty="0">
                <a:latin typeface="Calibri"/>
                <a:cs typeface="Calibri"/>
              </a:rPr>
              <a:t>Card</a:t>
            </a:r>
            <a:endParaRPr sz="2200">
              <a:latin typeface="Calibri"/>
              <a:cs typeface="Calibri"/>
            </a:endParaRPr>
          </a:p>
          <a:p>
            <a:pPr lvl="2">
              <a:lnSpc>
                <a:spcPct val="100000"/>
              </a:lnSpc>
              <a:spcBef>
                <a:spcPts val="35"/>
              </a:spcBef>
              <a:buFont typeface="Arial MT"/>
              <a:buChar char="•"/>
            </a:pPr>
            <a:endParaRPr sz="2350">
              <a:latin typeface="Calibri"/>
              <a:cs typeface="Calibri"/>
            </a:endParaRPr>
          </a:p>
          <a:p>
            <a:pPr marL="1155700" lvl="2" indent="-229235">
              <a:lnSpc>
                <a:spcPct val="100000"/>
              </a:lnSpc>
              <a:spcBef>
                <a:spcPts val="5"/>
              </a:spcBef>
              <a:buFont typeface="Arial MT"/>
              <a:buChar char="•"/>
              <a:tabLst>
                <a:tab pos="1155700" algn="l"/>
                <a:tab pos="1156335" algn="l"/>
              </a:tabLst>
            </a:pPr>
            <a:r>
              <a:rPr sz="2200" spc="-10" dirty="0">
                <a:latin typeface="Calibri"/>
                <a:cs typeface="Calibri"/>
              </a:rPr>
              <a:t>Sound</a:t>
            </a:r>
            <a:r>
              <a:rPr sz="2200" spc="-15" dirty="0">
                <a:latin typeface="Calibri"/>
                <a:cs typeface="Calibri"/>
              </a:rPr>
              <a:t> </a:t>
            </a:r>
            <a:r>
              <a:rPr sz="2200" spc="-25" dirty="0">
                <a:latin typeface="Calibri"/>
                <a:cs typeface="Calibri"/>
              </a:rPr>
              <a:t>Card,Video</a:t>
            </a:r>
            <a:r>
              <a:rPr sz="2200" spc="-5" dirty="0">
                <a:latin typeface="Calibri"/>
                <a:cs typeface="Calibri"/>
              </a:rPr>
              <a:t> </a:t>
            </a:r>
            <a:r>
              <a:rPr sz="2200" spc="-15" dirty="0">
                <a:latin typeface="Calibri"/>
                <a:cs typeface="Calibri"/>
              </a:rPr>
              <a:t>Card,etc</a:t>
            </a:r>
            <a:endParaRPr sz="2200">
              <a:latin typeface="Calibri"/>
              <a:cs typeface="Calibri"/>
            </a:endParaRPr>
          </a:p>
        </p:txBody>
      </p:sp>
      <p:pic>
        <p:nvPicPr>
          <p:cNvPr id="4" name="object 4"/>
          <p:cNvPicPr/>
          <p:nvPr/>
        </p:nvPicPr>
        <p:blipFill>
          <a:blip r:embed="rId2" cstate="print"/>
          <a:stretch>
            <a:fillRect/>
          </a:stretch>
        </p:blipFill>
        <p:spPr>
          <a:xfrm>
            <a:off x="4572000" y="3213036"/>
            <a:ext cx="4571999" cy="3456051"/>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endParaRPr lang="en-IN" dirty="0"/>
          </a:p>
        </p:txBody>
      </p:sp>
      <p:sp>
        <p:nvSpPr>
          <p:cNvPr id="3" name="Content Placeholder 2"/>
          <p:cNvSpPr>
            <a:spLocks noGrp="1"/>
          </p:cNvSpPr>
          <p:nvPr>
            <p:ph sz="quarter" idx="1"/>
          </p:nvPr>
        </p:nvSpPr>
        <p:spPr>
          <a:xfrm>
            <a:off x="457200" y="914400"/>
            <a:ext cx="7467600" cy="5559552"/>
          </a:xfrm>
        </p:spPr>
        <p:txBody>
          <a:bodyPr/>
          <a:lstStyle/>
          <a:p>
            <a:r>
              <a:rPr lang="en-US" dirty="0"/>
              <a:t>PCI may be configured as a 32- or 64-bit bus</a:t>
            </a:r>
            <a:endParaRPr lang="en-IN" dirty="0"/>
          </a:p>
        </p:txBody>
      </p:sp>
      <p:pic>
        <p:nvPicPr>
          <p:cNvPr id="4" name="object 4"/>
          <p:cNvPicPr/>
          <p:nvPr/>
        </p:nvPicPr>
        <p:blipFill>
          <a:blip r:embed="rId2" cstate="print"/>
          <a:stretch>
            <a:fillRect/>
          </a:stretch>
        </p:blipFill>
        <p:spPr>
          <a:xfrm>
            <a:off x="1600200" y="1828800"/>
            <a:ext cx="5057774" cy="2914650"/>
          </a:xfrm>
          <a:prstGeom prst="rect">
            <a:avLst/>
          </a:prstGeom>
        </p:spPr>
      </p:pic>
      <p:sp>
        <p:nvSpPr>
          <p:cNvPr id="5" name="TextBox 4"/>
          <p:cNvSpPr txBox="1"/>
          <p:nvPr/>
        </p:nvSpPr>
        <p:spPr>
          <a:xfrm>
            <a:off x="762000" y="5029200"/>
            <a:ext cx="7391400" cy="646331"/>
          </a:xfrm>
          <a:prstGeom prst="rect">
            <a:avLst/>
          </a:prstGeom>
          <a:noFill/>
        </p:spPr>
        <p:txBody>
          <a:bodyPr wrap="square" rtlCol="0">
            <a:spAutoFit/>
          </a:bodyPr>
          <a:lstStyle/>
          <a:p>
            <a:r>
              <a:rPr lang="en-US" dirty="0"/>
              <a:t>Table 3.3 Mandatory PCI Signal </a:t>
            </a:r>
            <a:r>
              <a:rPr lang="en-US" dirty="0" smtClean="0"/>
              <a:t>Lines &amp; Optional Signal lines-Refer</a:t>
            </a:r>
            <a:endParaRPr lang="en-IN" dirty="0"/>
          </a:p>
        </p:txBody>
      </p:sp>
    </p:spTree>
    <p:extLst>
      <p:ext uri="{BB962C8B-B14F-4D97-AF65-F5344CB8AC3E}">
        <p14:creationId xmlns:p14="http://schemas.microsoft.com/office/powerpoint/2010/main" val="25640625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152400"/>
            <a:ext cx="5393055" cy="697230"/>
          </a:xfrm>
          <a:prstGeom prst="rect">
            <a:avLst/>
          </a:prstGeom>
        </p:spPr>
        <p:txBody>
          <a:bodyPr vert="horz" wrap="square" lIns="0" tIns="13335" rIns="0" bIns="0" rtlCol="0">
            <a:spAutoFit/>
          </a:bodyPr>
          <a:lstStyle/>
          <a:p>
            <a:pPr marL="12700">
              <a:lnSpc>
                <a:spcPct val="100000"/>
              </a:lnSpc>
              <a:spcBef>
                <a:spcPts val="105"/>
              </a:spcBef>
            </a:pPr>
            <a:r>
              <a:rPr dirty="0"/>
              <a:t>PCI</a:t>
            </a:r>
            <a:r>
              <a:rPr spc="-20" dirty="0"/>
              <a:t> </a:t>
            </a:r>
            <a:r>
              <a:rPr dirty="0"/>
              <a:t>Bus</a:t>
            </a:r>
            <a:r>
              <a:rPr spc="-20" dirty="0"/>
              <a:t> </a:t>
            </a:r>
            <a:r>
              <a:rPr spc="-5" dirty="0"/>
              <a:t>Lines</a:t>
            </a:r>
            <a:r>
              <a:rPr spc="-10" dirty="0"/>
              <a:t> (required)</a:t>
            </a:r>
          </a:p>
        </p:txBody>
      </p:sp>
      <p:sp>
        <p:nvSpPr>
          <p:cNvPr id="3" name="object 3"/>
          <p:cNvSpPr txBox="1">
            <a:spLocks noGrp="1"/>
          </p:cNvSpPr>
          <p:nvPr>
            <p:ph sz="quarter" idx="1"/>
          </p:nvPr>
        </p:nvSpPr>
        <p:spPr>
          <a:xfrm>
            <a:off x="457200" y="990600"/>
            <a:ext cx="8458200" cy="4759765"/>
          </a:xfrm>
          <a:prstGeom prst="rect">
            <a:avLst/>
          </a:prstGeom>
        </p:spPr>
        <p:txBody>
          <a:bodyPr vert="horz" wrap="square" lIns="0" tIns="12700" rIns="0" bIns="0" rtlCol="0">
            <a:spAutoFit/>
          </a:bodyPr>
          <a:lstStyle/>
          <a:p>
            <a:pPr marL="355600" indent="-343535">
              <a:lnSpc>
                <a:spcPct val="100000"/>
              </a:lnSpc>
              <a:spcBef>
                <a:spcPts val="100"/>
              </a:spcBef>
              <a:buFont typeface="Arial MT"/>
              <a:buChar char="•"/>
              <a:tabLst>
                <a:tab pos="355600" algn="l"/>
                <a:tab pos="356235" algn="l"/>
              </a:tabLst>
            </a:pPr>
            <a:r>
              <a:rPr b="1" spc="-20" dirty="0">
                <a:latin typeface="Times New Roman" panose="02020603050405020304" pitchFamily="18" charset="0"/>
                <a:cs typeface="Times New Roman" panose="02020603050405020304" pitchFamily="18" charset="0"/>
              </a:rPr>
              <a:t>Systems</a:t>
            </a:r>
            <a:r>
              <a:rPr b="1" spc="-35" dirty="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lines</a:t>
            </a:r>
          </a:p>
          <a:p>
            <a:pPr marL="756285" lvl="1" indent="-287020">
              <a:lnSpc>
                <a:spcPts val="3115"/>
              </a:lnSpc>
              <a:spcBef>
                <a:spcPts val="15"/>
              </a:spcBef>
              <a:buFont typeface="Arial MT"/>
              <a:buChar char="–"/>
              <a:tabLst>
                <a:tab pos="756920" algn="l"/>
              </a:tabLst>
            </a:pPr>
            <a:r>
              <a:rPr sz="2400" dirty="0">
                <a:latin typeface="Times New Roman" panose="02020603050405020304" pitchFamily="18" charset="0"/>
                <a:cs typeface="Times New Roman" panose="02020603050405020304" pitchFamily="18" charset="0"/>
              </a:rPr>
              <a:t>Including</a:t>
            </a:r>
            <a:r>
              <a:rPr sz="2400" spc="-60" dirty="0">
                <a:latin typeface="Times New Roman" panose="02020603050405020304" pitchFamily="18" charset="0"/>
                <a:cs typeface="Times New Roman" panose="02020603050405020304" pitchFamily="18" charset="0"/>
              </a:rPr>
              <a:t> </a:t>
            </a:r>
            <a:r>
              <a:rPr sz="2400" dirty="0">
                <a:solidFill>
                  <a:srgbClr val="FF0000"/>
                </a:solidFill>
                <a:latin typeface="Times New Roman" panose="02020603050405020304" pitchFamily="18" charset="0"/>
                <a:cs typeface="Times New Roman" panose="02020603050405020304" pitchFamily="18" charset="0"/>
              </a:rPr>
              <a:t>clock</a:t>
            </a:r>
            <a:r>
              <a:rPr sz="2400" spc="-20" dirty="0">
                <a:solidFill>
                  <a:srgbClr val="FF0000"/>
                </a:solidFill>
                <a:latin typeface="Times New Roman" panose="02020603050405020304" pitchFamily="18" charset="0"/>
                <a:cs typeface="Times New Roman" panose="02020603050405020304" pitchFamily="18" charset="0"/>
              </a:rPr>
              <a:t> </a:t>
            </a:r>
            <a:r>
              <a:rPr sz="2400" dirty="0">
                <a:solidFill>
                  <a:srgbClr val="FF0000"/>
                </a:solidFill>
                <a:latin typeface="Times New Roman" panose="02020603050405020304" pitchFamily="18" charset="0"/>
                <a:cs typeface="Times New Roman" panose="02020603050405020304" pitchFamily="18" charset="0"/>
              </a:rPr>
              <a:t>and</a:t>
            </a:r>
            <a:r>
              <a:rPr sz="2400" spc="-15" dirty="0">
                <a:solidFill>
                  <a:srgbClr val="FF0000"/>
                </a:solidFill>
                <a:latin typeface="Times New Roman" panose="02020603050405020304" pitchFamily="18" charset="0"/>
                <a:cs typeface="Times New Roman" panose="02020603050405020304" pitchFamily="18" charset="0"/>
              </a:rPr>
              <a:t> </a:t>
            </a:r>
            <a:r>
              <a:rPr sz="2400" spc="-10" dirty="0">
                <a:solidFill>
                  <a:srgbClr val="FF0000"/>
                </a:solidFill>
                <a:latin typeface="Times New Roman" panose="02020603050405020304" pitchFamily="18" charset="0"/>
                <a:cs typeface="Times New Roman" panose="02020603050405020304" pitchFamily="18" charset="0"/>
              </a:rPr>
              <a:t>reset</a:t>
            </a:r>
            <a:endParaRPr sz="2400" dirty="0">
              <a:solidFill>
                <a:srgbClr val="FF0000"/>
              </a:solidFill>
              <a:latin typeface="Times New Roman" panose="02020603050405020304" pitchFamily="18" charset="0"/>
              <a:cs typeface="Times New Roman" panose="02020603050405020304" pitchFamily="18" charset="0"/>
            </a:endParaRPr>
          </a:p>
          <a:p>
            <a:pPr marL="355600" indent="-343535">
              <a:lnSpc>
                <a:spcPts val="3595"/>
              </a:lnSpc>
              <a:buFont typeface="Arial MT"/>
              <a:buChar char="•"/>
              <a:tabLst>
                <a:tab pos="355600" algn="l"/>
                <a:tab pos="356235" algn="l"/>
              </a:tabLst>
            </a:pPr>
            <a:r>
              <a:rPr b="1" spc="-10" dirty="0">
                <a:latin typeface="Times New Roman" panose="02020603050405020304" pitchFamily="18" charset="0"/>
                <a:cs typeface="Times New Roman" panose="02020603050405020304" pitchFamily="18" charset="0"/>
              </a:rPr>
              <a:t>Address</a:t>
            </a:r>
            <a:r>
              <a:rPr b="1" spc="-2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&amp;</a:t>
            </a:r>
            <a:r>
              <a:rPr b="1" spc="-10" dirty="0">
                <a:latin typeface="Times New Roman" panose="02020603050405020304" pitchFamily="18" charset="0"/>
                <a:cs typeface="Times New Roman" panose="02020603050405020304" pitchFamily="18" charset="0"/>
              </a:rPr>
              <a:t> </a:t>
            </a:r>
            <a:r>
              <a:rPr b="1" spc="-20" dirty="0">
                <a:latin typeface="Times New Roman" panose="02020603050405020304" pitchFamily="18" charset="0"/>
                <a:cs typeface="Times New Roman" panose="02020603050405020304" pitchFamily="18" charset="0"/>
              </a:rPr>
              <a:t>Data</a:t>
            </a:r>
          </a:p>
          <a:p>
            <a:pPr marL="756285" lvl="1" indent="-287020">
              <a:lnSpc>
                <a:spcPct val="100000"/>
              </a:lnSpc>
              <a:spcBef>
                <a:spcPts val="15"/>
              </a:spcBef>
              <a:buFont typeface="Arial MT"/>
              <a:buChar char="–"/>
              <a:tabLst>
                <a:tab pos="756920" algn="l"/>
              </a:tabLst>
            </a:pPr>
            <a:r>
              <a:rPr sz="2400" dirty="0">
                <a:latin typeface="Times New Roman" panose="02020603050405020304" pitchFamily="18" charset="0"/>
                <a:cs typeface="Times New Roman" panose="02020603050405020304" pitchFamily="18" charset="0"/>
              </a:rPr>
              <a:t>32</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time</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mux</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lines</a:t>
            </a:r>
            <a:r>
              <a:rPr sz="2400" spc="-25" dirty="0">
                <a:latin typeface="Times New Roman" panose="02020603050405020304" pitchFamily="18" charset="0"/>
                <a:cs typeface="Times New Roman" panose="02020603050405020304" pitchFamily="18" charset="0"/>
              </a:rPr>
              <a:t> for</a:t>
            </a:r>
            <a:r>
              <a:rPr sz="2400" dirty="0">
                <a:latin typeface="Times New Roman" panose="02020603050405020304" pitchFamily="18" charset="0"/>
                <a:cs typeface="Times New Roman" panose="02020603050405020304" pitchFamily="18" charset="0"/>
              </a:rPr>
              <a:t> </a:t>
            </a:r>
            <a:r>
              <a:rPr sz="2400" spc="-10" dirty="0">
                <a:solidFill>
                  <a:srgbClr val="FF0000"/>
                </a:solidFill>
                <a:latin typeface="Times New Roman" panose="02020603050405020304" pitchFamily="18" charset="0"/>
                <a:cs typeface="Times New Roman" panose="02020603050405020304" pitchFamily="18" charset="0"/>
              </a:rPr>
              <a:t>address/data</a:t>
            </a:r>
            <a:endParaRPr sz="2400" dirty="0">
              <a:solidFill>
                <a:srgbClr val="FF0000"/>
              </a:solidFill>
              <a:latin typeface="Times New Roman" panose="02020603050405020304" pitchFamily="18" charset="0"/>
              <a:cs typeface="Times New Roman" panose="02020603050405020304" pitchFamily="18" charset="0"/>
            </a:endParaRPr>
          </a:p>
          <a:p>
            <a:pPr marL="756285" lvl="1" indent="-287020">
              <a:lnSpc>
                <a:spcPts val="3115"/>
              </a:lnSpc>
              <a:buFont typeface="Arial MT"/>
              <a:buChar char="–"/>
              <a:tabLst>
                <a:tab pos="756920" algn="l"/>
              </a:tabLst>
            </a:pPr>
            <a:r>
              <a:rPr sz="2400" spc="-5" dirty="0">
                <a:latin typeface="Times New Roman" panose="02020603050405020304" pitchFamily="18" charset="0"/>
                <a:cs typeface="Times New Roman" panose="02020603050405020304" pitchFamily="18" charset="0"/>
              </a:rPr>
              <a:t>Interrupt</a:t>
            </a:r>
            <a:r>
              <a:rPr sz="2400" spc="-5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&amp;</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validate</a:t>
            </a:r>
            <a:r>
              <a:rPr sz="2400" spc="-40" dirty="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lines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carry the addresses and </a:t>
            </a:r>
            <a:r>
              <a:rPr lang="en-US" sz="2400" dirty="0" smtClean="0">
                <a:latin typeface="Times New Roman" panose="02020603050405020304" pitchFamily="18" charset="0"/>
                <a:cs typeface="Times New Roman" panose="02020603050405020304" pitchFamily="18" charset="0"/>
              </a:rPr>
              <a:t>data)</a:t>
            </a:r>
            <a:endParaRPr sz="2400" dirty="0">
              <a:latin typeface="Times New Roman" panose="02020603050405020304" pitchFamily="18" charset="0"/>
              <a:cs typeface="Times New Roman" panose="02020603050405020304" pitchFamily="18" charset="0"/>
            </a:endParaRPr>
          </a:p>
          <a:p>
            <a:pPr algn="just"/>
            <a:r>
              <a:rPr b="1" spc="-20" dirty="0">
                <a:latin typeface="Times New Roman" panose="02020603050405020304" pitchFamily="18" charset="0"/>
                <a:cs typeface="Times New Roman" panose="02020603050405020304" pitchFamily="18" charset="0"/>
              </a:rPr>
              <a:t>Interface</a:t>
            </a:r>
            <a:r>
              <a:rPr b="1" spc="-45" dirty="0">
                <a:latin typeface="Times New Roman" panose="02020603050405020304" pitchFamily="18" charset="0"/>
                <a:cs typeface="Times New Roman" panose="02020603050405020304" pitchFamily="18" charset="0"/>
              </a:rPr>
              <a:t> </a:t>
            </a:r>
            <a:r>
              <a:rPr b="1" spc="-15" dirty="0" smtClean="0">
                <a:latin typeface="Times New Roman" panose="02020603050405020304" pitchFamily="18" charset="0"/>
                <a:cs typeface="Times New Roman" panose="02020603050405020304" pitchFamily="18" charset="0"/>
              </a:rPr>
              <a:t>Control</a:t>
            </a:r>
            <a:r>
              <a:rPr lang="en-US" b="1" spc="-15" dirty="0" smtClean="0">
                <a:latin typeface="Times New Roman" panose="02020603050405020304" pitchFamily="18" charset="0"/>
                <a:cs typeface="Times New Roman" panose="02020603050405020304" pitchFamily="18" charset="0"/>
              </a:rPr>
              <a:t> </a:t>
            </a:r>
            <a:r>
              <a:rPr lang="en-US" spc="-15"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Control the </a:t>
            </a:r>
            <a:r>
              <a:rPr lang="en-US" dirty="0">
                <a:solidFill>
                  <a:srgbClr val="FF0000"/>
                </a:solidFill>
                <a:latin typeface="Times New Roman" panose="02020603050405020304" pitchFamily="18" charset="0"/>
                <a:cs typeface="Times New Roman" panose="02020603050405020304" pitchFamily="18" charset="0"/>
              </a:rPr>
              <a:t>timing of transactions and provide </a:t>
            </a:r>
            <a:r>
              <a:rPr lang="en-US" dirty="0" smtClean="0">
                <a:solidFill>
                  <a:srgbClr val="FF0000"/>
                </a:solidFill>
                <a:latin typeface="Times New Roman" panose="02020603050405020304" pitchFamily="18" charset="0"/>
                <a:cs typeface="Times New Roman" panose="02020603050405020304" pitchFamily="18" charset="0"/>
              </a:rPr>
              <a:t>coordination</a:t>
            </a:r>
            <a:r>
              <a:rPr lang="en-US"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among </a:t>
            </a:r>
            <a:r>
              <a:rPr lang="en-IN" dirty="0">
                <a:latin typeface="Times New Roman" panose="02020603050405020304" pitchFamily="18" charset="0"/>
                <a:cs typeface="Times New Roman" panose="02020603050405020304" pitchFamily="18" charset="0"/>
              </a:rPr>
              <a:t>initiators and targets.</a:t>
            </a:r>
            <a:r>
              <a:rPr lang="en-US" spc="-15" dirty="0" smtClean="0">
                <a:latin typeface="Times New Roman" panose="02020603050405020304" pitchFamily="18" charset="0"/>
                <a:cs typeface="Times New Roman" panose="02020603050405020304" pitchFamily="18" charset="0"/>
              </a:rPr>
              <a:t>)</a:t>
            </a:r>
            <a:endParaRPr spc="-15" dirty="0">
              <a:latin typeface="Times New Roman" panose="02020603050405020304" pitchFamily="18" charset="0"/>
              <a:cs typeface="Times New Roman" panose="02020603050405020304" pitchFamily="18" charset="0"/>
            </a:endParaRPr>
          </a:p>
          <a:p>
            <a:pPr marL="355600" indent="-343535">
              <a:lnSpc>
                <a:spcPct val="100000"/>
              </a:lnSpc>
              <a:buFont typeface="Arial MT"/>
              <a:buChar char="•"/>
              <a:tabLst>
                <a:tab pos="355600" algn="l"/>
                <a:tab pos="356235" algn="l"/>
              </a:tabLst>
            </a:pPr>
            <a:r>
              <a:rPr b="1" spc="-10" dirty="0">
                <a:latin typeface="Times New Roman" panose="02020603050405020304" pitchFamily="18" charset="0"/>
                <a:cs typeface="Times New Roman" panose="02020603050405020304" pitchFamily="18" charset="0"/>
              </a:rPr>
              <a:t>Arbitration</a:t>
            </a:r>
          </a:p>
          <a:p>
            <a:pPr marL="756285" lvl="1" indent="-287020">
              <a:lnSpc>
                <a:spcPct val="100000"/>
              </a:lnSpc>
              <a:spcBef>
                <a:spcPts val="15"/>
              </a:spcBef>
              <a:buFont typeface="Arial MT"/>
              <a:buChar char="–"/>
              <a:tabLst>
                <a:tab pos="756920" algn="l"/>
              </a:tabLst>
            </a:pPr>
            <a:r>
              <a:rPr sz="2400" spc="-5" dirty="0">
                <a:latin typeface="Times New Roman" panose="02020603050405020304" pitchFamily="18" charset="0"/>
                <a:cs typeface="Times New Roman" panose="02020603050405020304" pitchFamily="18" charset="0"/>
              </a:rPr>
              <a:t>Not</a:t>
            </a:r>
            <a:r>
              <a:rPr sz="2400" spc="-25" dirty="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shared</a:t>
            </a:r>
            <a:endParaRPr lang="en-US" sz="2400" dirty="0">
              <a:latin typeface="Times New Roman" panose="02020603050405020304" pitchFamily="18" charset="0"/>
              <a:cs typeface="Times New Roman" panose="02020603050405020304" pitchFamily="18" charset="0"/>
            </a:endParaRPr>
          </a:p>
          <a:p>
            <a:pPr marL="756285" lvl="1" indent="-287020">
              <a:lnSpc>
                <a:spcPct val="100000"/>
              </a:lnSpc>
              <a:spcBef>
                <a:spcPts val="15"/>
              </a:spcBef>
              <a:buFont typeface="Arial MT"/>
              <a:buChar char="–"/>
              <a:tabLst>
                <a:tab pos="756920" algn="l"/>
              </a:tabLst>
            </a:pPr>
            <a:r>
              <a:rPr lang="en-US" dirty="0" smtClean="0"/>
              <a:t>PCI </a:t>
            </a:r>
            <a:r>
              <a:rPr lang="en-US" dirty="0"/>
              <a:t>master has its own pair of arbitration lines that connect it </a:t>
            </a:r>
            <a:r>
              <a:rPr lang="en-US" dirty="0" smtClean="0"/>
              <a:t>directly to </a:t>
            </a:r>
            <a:r>
              <a:rPr lang="en-US" dirty="0"/>
              <a:t>the PCI bus </a:t>
            </a:r>
            <a:r>
              <a:rPr lang="en-US" dirty="0" smtClean="0"/>
              <a:t>arbiter.</a:t>
            </a:r>
          </a:p>
          <a:p>
            <a:pPr marL="812165" lvl="1" indent="-342900">
              <a:lnSpc>
                <a:spcPct val="100000"/>
              </a:lnSpc>
              <a:spcBef>
                <a:spcPts val="15"/>
              </a:spcBef>
              <a:buFont typeface="Arial" panose="020B0604020202020204" pitchFamily="34" charset="0"/>
              <a:buChar char="•"/>
              <a:tabLst>
                <a:tab pos="756920" algn="l"/>
              </a:tabLst>
            </a:pPr>
            <a:r>
              <a:rPr b="1" spc="-15" dirty="0" smtClean="0">
                <a:latin typeface="Times New Roman" panose="02020603050405020304" pitchFamily="18" charset="0"/>
                <a:cs typeface="Times New Roman" panose="02020603050405020304" pitchFamily="18" charset="0"/>
              </a:rPr>
              <a:t>Error</a:t>
            </a:r>
            <a:r>
              <a:rPr b="1" spc="-25" dirty="0" smtClean="0">
                <a:latin typeface="Times New Roman" panose="02020603050405020304" pitchFamily="18" charset="0"/>
                <a:cs typeface="Times New Roman" panose="02020603050405020304" pitchFamily="18" charset="0"/>
              </a:rPr>
              <a:t> </a:t>
            </a:r>
            <a:r>
              <a:rPr b="1" spc="-10" dirty="0">
                <a:latin typeface="Times New Roman" panose="02020603050405020304" pitchFamily="18" charset="0"/>
                <a:cs typeface="Times New Roman" panose="02020603050405020304" pitchFamily="18" charset="0"/>
              </a:rPr>
              <a:t>lines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PCI</a:t>
            </a:r>
            <a:r>
              <a:rPr lang="en-IN" spc="-10" dirty="0"/>
              <a:t> </a:t>
            </a:r>
            <a:r>
              <a:rPr lang="en-IN" dirty="0"/>
              <a:t>Bus</a:t>
            </a:r>
            <a:r>
              <a:rPr lang="en-IN" spc="-10" dirty="0"/>
              <a:t> </a:t>
            </a:r>
            <a:r>
              <a:rPr lang="en-IN" spc="-5" dirty="0"/>
              <a:t>Lines</a:t>
            </a:r>
            <a:r>
              <a:rPr lang="en-IN" spc="-15" dirty="0"/>
              <a:t> </a:t>
            </a:r>
            <a:r>
              <a:rPr lang="en-IN" spc="-5" dirty="0"/>
              <a:t>(Optional)</a:t>
            </a:r>
            <a:endParaRPr lang="en-IN" dirty="0"/>
          </a:p>
        </p:txBody>
      </p:sp>
      <p:pic>
        <p:nvPicPr>
          <p:cNvPr id="4" name="object 4"/>
          <p:cNvPicPr>
            <a:picLocks noGrp="1"/>
          </p:cNvPicPr>
          <p:nvPr>
            <p:ph sz="quarter" idx="1"/>
          </p:nvPr>
        </p:nvPicPr>
        <p:blipFill>
          <a:blip r:embed="rId2" cstate="print"/>
          <a:stretch>
            <a:fillRect/>
          </a:stretch>
        </p:blipFill>
        <p:spPr>
          <a:xfrm>
            <a:off x="1752600" y="1905000"/>
            <a:ext cx="4953000" cy="3152775"/>
          </a:xfrm>
          <a:prstGeom prst="rect">
            <a:avLst/>
          </a:prstGeom>
        </p:spPr>
      </p:pic>
    </p:spTree>
    <p:extLst>
      <p:ext uri="{BB962C8B-B14F-4D97-AF65-F5344CB8AC3E}">
        <p14:creationId xmlns:p14="http://schemas.microsoft.com/office/powerpoint/2010/main" val="7892445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228600"/>
            <a:ext cx="5407025" cy="697230"/>
          </a:xfrm>
          <a:prstGeom prst="rect">
            <a:avLst/>
          </a:prstGeom>
        </p:spPr>
        <p:txBody>
          <a:bodyPr vert="horz" wrap="square" lIns="0" tIns="13335" rIns="0" bIns="0" rtlCol="0">
            <a:spAutoFit/>
          </a:bodyPr>
          <a:lstStyle/>
          <a:p>
            <a:pPr marL="12700">
              <a:lnSpc>
                <a:spcPct val="100000"/>
              </a:lnSpc>
              <a:spcBef>
                <a:spcPts val="105"/>
              </a:spcBef>
            </a:pPr>
            <a:r>
              <a:rPr dirty="0"/>
              <a:t>PCI</a:t>
            </a:r>
            <a:r>
              <a:rPr spc="-10" dirty="0"/>
              <a:t> </a:t>
            </a:r>
            <a:r>
              <a:rPr dirty="0"/>
              <a:t>Bus</a:t>
            </a:r>
            <a:r>
              <a:rPr spc="-10" dirty="0"/>
              <a:t> </a:t>
            </a:r>
            <a:r>
              <a:rPr spc="-5" dirty="0"/>
              <a:t>Lines</a:t>
            </a:r>
            <a:r>
              <a:rPr spc="-15" dirty="0"/>
              <a:t> </a:t>
            </a:r>
            <a:r>
              <a:rPr spc="-5" dirty="0"/>
              <a:t>(Optional)</a:t>
            </a:r>
          </a:p>
        </p:txBody>
      </p:sp>
      <p:sp>
        <p:nvSpPr>
          <p:cNvPr id="3" name="object 3"/>
          <p:cNvSpPr txBox="1"/>
          <p:nvPr/>
        </p:nvSpPr>
        <p:spPr>
          <a:xfrm>
            <a:off x="737191" y="912628"/>
            <a:ext cx="7846888" cy="5840701"/>
          </a:xfrm>
          <a:prstGeom prst="rect">
            <a:avLst/>
          </a:prstGeom>
        </p:spPr>
        <p:txBody>
          <a:bodyPr vert="horz" wrap="square" lIns="0" tIns="13335" rIns="0" bIns="0" rtlCol="0">
            <a:spAutoFit/>
          </a:bodyPr>
          <a:lstStyle/>
          <a:p>
            <a:pPr marL="354965" indent="-342900" algn="just">
              <a:lnSpc>
                <a:spcPct val="100000"/>
              </a:lnSpc>
              <a:spcBef>
                <a:spcPts val="105"/>
              </a:spcBef>
              <a:buFont typeface="Arial" panose="020B0604020202020204" pitchFamily="34" charset="0"/>
              <a:buChar char="•"/>
              <a:tabLst>
                <a:tab pos="269240" algn="l"/>
              </a:tabLst>
            </a:pPr>
            <a:r>
              <a:rPr sz="2400" b="1" spc="-10" dirty="0">
                <a:latin typeface="Times New Roman" panose="02020603050405020304" pitchFamily="18" charset="0"/>
                <a:cs typeface="Times New Roman" panose="02020603050405020304" pitchFamily="18" charset="0"/>
              </a:rPr>
              <a:t>Interrupt</a:t>
            </a:r>
            <a:r>
              <a:rPr sz="2400" b="1" spc="-2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lines</a:t>
            </a:r>
            <a:endParaRPr sz="2400" b="1" dirty="0">
              <a:latin typeface="Times New Roman" panose="02020603050405020304" pitchFamily="18" charset="0"/>
              <a:cs typeface="Times New Roman" panose="02020603050405020304" pitchFamily="18" charset="0"/>
            </a:endParaRPr>
          </a:p>
          <a:p>
            <a:pPr marL="524510" lvl="1" indent="-287020" algn="just">
              <a:lnSpc>
                <a:spcPct val="100000"/>
              </a:lnSpc>
              <a:spcBef>
                <a:spcPts val="2250"/>
              </a:spcBef>
              <a:buFont typeface="Verdana"/>
              <a:buChar char="◦"/>
              <a:tabLst>
                <a:tab pos="524510" algn="l"/>
                <a:tab pos="525145" algn="l"/>
              </a:tabLst>
            </a:pPr>
            <a:r>
              <a:rPr sz="2400" spc="-5" dirty="0">
                <a:latin typeface="Times New Roman" panose="02020603050405020304" pitchFamily="18" charset="0"/>
                <a:cs typeface="Times New Roman" panose="02020603050405020304" pitchFamily="18" charset="0"/>
              </a:rPr>
              <a:t>Not</a:t>
            </a:r>
            <a:r>
              <a:rPr sz="2400" spc="-40" dirty="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shared</a:t>
            </a:r>
            <a:endParaRPr lang="en-US" sz="2400" spc="-10" dirty="0">
              <a:latin typeface="Times New Roman" panose="02020603050405020304" pitchFamily="18" charset="0"/>
              <a:cs typeface="Times New Roman" panose="02020603050405020304" pitchFamily="18" charset="0"/>
            </a:endParaRPr>
          </a:p>
          <a:p>
            <a:pPr marL="524510" lvl="1" indent="-287020" algn="just">
              <a:lnSpc>
                <a:spcPct val="100000"/>
              </a:lnSpc>
              <a:spcBef>
                <a:spcPts val="2250"/>
              </a:spcBef>
              <a:buFont typeface="Verdana"/>
              <a:buChar char="◦"/>
              <a:tabLst>
                <a:tab pos="524510" algn="l"/>
                <a:tab pos="525145" algn="l"/>
              </a:tabLst>
            </a:pPr>
            <a:r>
              <a:rPr lang="en-IN" sz="2400" dirty="0" smtClean="0">
                <a:latin typeface="Times New Roman" panose="02020603050405020304" pitchFamily="18" charset="0"/>
                <a:cs typeface="Times New Roman" panose="02020603050405020304" pitchFamily="18" charset="0"/>
              </a:rPr>
              <a:t>generate </a:t>
            </a:r>
            <a:r>
              <a:rPr lang="en-IN" sz="2400" dirty="0" smtClean="0">
                <a:solidFill>
                  <a:srgbClr val="FF0000"/>
                </a:solidFill>
                <a:latin typeface="Times New Roman" panose="02020603050405020304" pitchFamily="18" charset="0"/>
                <a:cs typeface="Times New Roman" panose="02020603050405020304" pitchFamily="18" charset="0"/>
              </a:rPr>
              <a:t>requests for </a:t>
            </a:r>
            <a:r>
              <a:rPr lang="en-IN" sz="2400" dirty="0">
                <a:solidFill>
                  <a:srgbClr val="FF0000"/>
                </a:solidFill>
                <a:latin typeface="Times New Roman" panose="02020603050405020304" pitchFamily="18" charset="0"/>
                <a:cs typeface="Times New Roman" panose="02020603050405020304" pitchFamily="18" charset="0"/>
              </a:rPr>
              <a:t>service</a:t>
            </a:r>
            <a:endParaRPr sz="2400" dirty="0">
              <a:solidFill>
                <a:srgbClr val="FF0000"/>
              </a:solidFill>
              <a:latin typeface="Times New Roman" panose="02020603050405020304" pitchFamily="18" charset="0"/>
              <a:cs typeface="Times New Roman" panose="02020603050405020304" pitchFamily="18" charset="0"/>
            </a:endParaRPr>
          </a:p>
          <a:p>
            <a:pPr lvl="1" algn="just">
              <a:lnSpc>
                <a:spcPct val="100000"/>
              </a:lnSpc>
              <a:spcBef>
                <a:spcPts val="40"/>
              </a:spcBef>
              <a:buFont typeface="Verdana"/>
              <a:buChar char="◦"/>
            </a:pPr>
            <a:endParaRPr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sz="2400" b="1" spc="-5" dirty="0">
                <a:latin typeface="Times New Roman" panose="02020603050405020304" pitchFamily="18" charset="0"/>
                <a:cs typeface="Times New Roman" panose="02020603050405020304" pitchFamily="18" charset="0"/>
              </a:rPr>
              <a:t>Cache</a:t>
            </a:r>
            <a:r>
              <a:rPr sz="2400" b="1" spc="-35" dirty="0">
                <a:latin typeface="Times New Roman" panose="02020603050405020304" pitchFamily="18" charset="0"/>
                <a:cs typeface="Times New Roman" panose="02020603050405020304" pitchFamily="18" charset="0"/>
              </a:rPr>
              <a:t> </a:t>
            </a:r>
            <a:r>
              <a:rPr sz="2400" b="1" spc="-5" dirty="0" smtClean="0">
                <a:latin typeface="Times New Roman" panose="02020603050405020304" pitchFamily="18" charset="0"/>
                <a:cs typeface="Times New Roman" panose="02020603050405020304" pitchFamily="18" charset="0"/>
              </a:rPr>
              <a:t>support</a:t>
            </a:r>
            <a:r>
              <a:rPr lang="en-US" sz="2400" spc="-5"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support </a:t>
            </a:r>
            <a:r>
              <a:rPr lang="en-US" sz="2400" b="1" dirty="0">
                <a:latin typeface="Times New Roman" panose="02020603050405020304" pitchFamily="18" charset="0"/>
                <a:cs typeface="Times New Roman" panose="02020603050405020304" pitchFamily="18" charset="0"/>
              </a:rPr>
              <a:t>a memory on PCI </a:t>
            </a:r>
            <a:r>
              <a:rPr lang="en-US" sz="2400" dirty="0" smtClean="0">
                <a:latin typeface="Times New Roman" panose="02020603050405020304" pitchFamily="18" charset="0"/>
                <a:cs typeface="Times New Roman" panose="02020603050405020304" pitchFamily="18" charset="0"/>
              </a:rPr>
              <a:t>that can </a:t>
            </a:r>
            <a:r>
              <a:rPr lang="en-US" sz="2400" dirty="0">
                <a:latin typeface="Times New Roman" panose="02020603050405020304" pitchFamily="18" charset="0"/>
                <a:cs typeface="Times New Roman" panose="02020603050405020304" pitchFamily="18" charset="0"/>
              </a:rPr>
              <a:t>be cached in the processor or another device</a:t>
            </a:r>
            <a:endParaRPr sz="2400" dirty="0">
              <a:latin typeface="Times New Roman" panose="02020603050405020304" pitchFamily="18" charset="0"/>
              <a:cs typeface="Times New Roman" panose="02020603050405020304" pitchFamily="18" charset="0"/>
            </a:endParaRPr>
          </a:p>
          <a:p>
            <a:pPr marL="354965" indent="-342900" algn="just">
              <a:lnSpc>
                <a:spcPct val="100000"/>
              </a:lnSpc>
              <a:spcBef>
                <a:spcPts val="3075"/>
              </a:spcBef>
              <a:buFont typeface="Arial" panose="020B0604020202020204" pitchFamily="34" charset="0"/>
              <a:buChar char="•"/>
              <a:tabLst>
                <a:tab pos="269240" algn="l"/>
              </a:tabLst>
            </a:pPr>
            <a:r>
              <a:rPr sz="2400" b="1" spc="-5" dirty="0">
                <a:latin typeface="Times New Roman" panose="02020603050405020304" pitchFamily="18" charset="0"/>
                <a:cs typeface="Times New Roman" panose="02020603050405020304" pitchFamily="18" charset="0"/>
              </a:rPr>
              <a:t>64-bit</a:t>
            </a:r>
            <a:r>
              <a:rPr sz="2400" b="1" spc="-25" dirty="0">
                <a:latin typeface="Times New Roman" panose="02020603050405020304" pitchFamily="18" charset="0"/>
                <a:cs typeface="Times New Roman" panose="02020603050405020304" pitchFamily="18" charset="0"/>
              </a:rPr>
              <a:t> </a:t>
            </a:r>
            <a:r>
              <a:rPr sz="2400" b="1" dirty="0">
                <a:latin typeface="Times New Roman" panose="02020603050405020304" pitchFamily="18" charset="0"/>
                <a:cs typeface="Times New Roman" panose="02020603050405020304" pitchFamily="18" charset="0"/>
              </a:rPr>
              <a:t>Bus</a:t>
            </a:r>
            <a:r>
              <a:rPr sz="2400" b="1" spc="-3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Extension</a:t>
            </a:r>
            <a:endParaRPr sz="24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sz="2400" dirty="0">
                <a:latin typeface="Times New Roman" panose="02020603050405020304" pitchFamily="18" charset="0"/>
                <a:cs typeface="Times New Roman" panose="02020603050405020304" pitchFamily="18" charset="0"/>
              </a:rPr>
              <a:t>Additional</a:t>
            </a:r>
            <a:r>
              <a:rPr sz="2400" spc="-4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32</a:t>
            </a:r>
            <a:r>
              <a:rPr sz="2400" spc="-40" dirty="0">
                <a:latin typeface="Times New Roman" panose="02020603050405020304" pitchFamily="18" charset="0"/>
                <a:cs typeface="Times New Roman" panose="02020603050405020304" pitchFamily="18" charset="0"/>
              </a:rPr>
              <a:t> </a:t>
            </a:r>
            <a:r>
              <a:rPr sz="2400" dirty="0" smtClean="0">
                <a:latin typeface="Times New Roman" panose="02020603050405020304" pitchFamily="18" charset="0"/>
                <a:cs typeface="Times New Roman" panose="02020603050405020304" pitchFamily="18" charset="0"/>
              </a:rPr>
              <a:t>lines</a:t>
            </a:r>
            <a:r>
              <a:rPr lang="en-US" sz="2400" dirty="0" smtClean="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t</a:t>
            </a:r>
            <a:r>
              <a:rPr sz="2400" spc="-5" dirty="0" smtClean="0">
                <a:latin typeface="Times New Roman" panose="02020603050405020304" pitchFamily="18" charset="0"/>
                <a:cs typeface="Times New Roman" panose="02020603050405020304" pitchFamily="18" charset="0"/>
              </a:rPr>
              <a:t>ime</a:t>
            </a:r>
            <a:r>
              <a:rPr sz="2400" spc="-40" dirty="0" smtClean="0">
                <a:latin typeface="Times New Roman" panose="02020603050405020304" pitchFamily="18" charset="0"/>
                <a:cs typeface="Times New Roman" panose="02020603050405020304" pitchFamily="18" charset="0"/>
              </a:rPr>
              <a:t> </a:t>
            </a:r>
            <a:r>
              <a:rPr sz="2400" spc="-10" dirty="0" smtClean="0">
                <a:latin typeface="Times New Roman" panose="02020603050405020304" pitchFamily="18" charset="0"/>
                <a:cs typeface="Times New Roman" panose="02020603050405020304" pitchFamily="18" charset="0"/>
              </a:rPr>
              <a:t>multiplexed</a:t>
            </a:r>
            <a:r>
              <a:rPr lang="en-US" sz="2400" spc="-1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for </a:t>
            </a:r>
            <a:r>
              <a:rPr lang="en-IN" sz="2400" dirty="0" smtClean="0">
                <a:latin typeface="Times New Roman" panose="02020603050405020304" pitchFamily="18" charset="0"/>
                <a:cs typeface="Times New Roman" panose="02020603050405020304" pitchFamily="18" charset="0"/>
              </a:rPr>
              <a:t>addresses </a:t>
            </a:r>
            <a:r>
              <a:rPr lang="en-US" sz="2400" dirty="0" smtClean="0">
                <a:latin typeface="Times New Roman" panose="02020603050405020304" pitchFamily="18" charset="0"/>
                <a:cs typeface="Times New Roman" panose="02020603050405020304" pitchFamily="18" charset="0"/>
              </a:rPr>
              <a:t>and </a:t>
            </a:r>
            <a:r>
              <a:rPr lang="en-US" sz="2400" dirty="0">
                <a:latin typeface="Times New Roman" panose="02020603050405020304" pitchFamily="18" charset="0"/>
                <a:cs typeface="Times New Roman" panose="02020603050405020304" pitchFamily="18" charset="0"/>
              </a:rPr>
              <a:t>data and that are </a:t>
            </a:r>
            <a:r>
              <a:rPr lang="en-US" sz="2400" dirty="0">
                <a:solidFill>
                  <a:srgbClr val="FF0000"/>
                </a:solidFill>
                <a:latin typeface="Times New Roman" panose="02020603050405020304" pitchFamily="18" charset="0"/>
                <a:cs typeface="Times New Roman" panose="02020603050405020304" pitchFamily="18" charset="0"/>
              </a:rPr>
              <a:t>combined with the mandatory address/data </a:t>
            </a:r>
            <a:r>
              <a:rPr lang="en-US" sz="2400" dirty="0" smtClean="0">
                <a:solidFill>
                  <a:srgbClr val="FF0000"/>
                </a:solidFill>
                <a:latin typeface="Times New Roman" panose="02020603050405020304" pitchFamily="18" charset="0"/>
                <a:cs typeface="Times New Roman" panose="02020603050405020304" pitchFamily="18" charset="0"/>
              </a:rPr>
              <a:t>lines to </a:t>
            </a:r>
            <a:r>
              <a:rPr lang="en-US" sz="2400" dirty="0">
                <a:solidFill>
                  <a:srgbClr val="FF0000"/>
                </a:solidFill>
                <a:latin typeface="Times New Roman" panose="02020603050405020304" pitchFamily="18" charset="0"/>
                <a:cs typeface="Times New Roman" panose="02020603050405020304" pitchFamily="18" charset="0"/>
              </a:rPr>
              <a:t>form a 64-bit address/data </a:t>
            </a:r>
            <a:r>
              <a:rPr lang="en-US" sz="2400" dirty="0" smtClean="0">
                <a:solidFill>
                  <a:srgbClr val="FF0000"/>
                </a:solidFill>
                <a:latin typeface="Times New Roman" panose="02020603050405020304" pitchFamily="18" charset="0"/>
                <a:cs typeface="Times New Roman" panose="02020603050405020304" pitchFamily="18" charset="0"/>
              </a:rPr>
              <a:t>bus</a:t>
            </a:r>
          </a:p>
          <a:p>
            <a:pPr marL="342900"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used </a:t>
            </a:r>
            <a:r>
              <a:rPr lang="en-IN" sz="2400" dirty="0">
                <a:latin typeface="Times New Roman" panose="02020603050405020304" pitchFamily="18" charset="0"/>
                <a:cs typeface="Times New Roman" panose="02020603050405020304" pitchFamily="18" charset="0"/>
              </a:rPr>
              <a:t>to </a:t>
            </a:r>
            <a:r>
              <a:rPr lang="en-IN" sz="2400" dirty="0" smtClean="0">
                <a:latin typeface="Times New Roman" panose="02020603050405020304" pitchFamily="18" charset="0"/>
                <a:cs typeface="Times New Roman" panose="02020603050405020304" pitchFamily="18" charset="0"/>
              </a:rPr>
              <a:t>interpret </a:t>
            </a:r>
            <a:r>
              <a:rPr lang="en-US" sz="2400" dirty="0" smtClean="0">
                <a:latin typeface="Times New Roman" panose="02020603050405020304" pitchFamily="18" charset="0"/>
                <a:cs typeface="Times New Roman" panose="02020603050405020304" pitchFamily="18" charset="0"/>
              </a:rPr>
              <a:t>and </a:t>
            </a:r>
            <a:r>
              <a:rPr lang="en-US" sz="2400" dirty="0">
                <a:latin typeface="Times New Roman" panose="02020603050405020304" pitchFamily="18" charset="0"/>
                <a:cs typeface="Times New Roman" panose="02020603050405020304" pitchFamily="18" charset="0"/>
              </a:rPr>
              <a:t>validate the signal lines that carry the addresses and data</a:t>
            </a:r>
            <a:endParaRPr sz="2400" dirty="0">
              <a:latin typeface="Times New Roman" panose="02020603050405020304" pitchFamily="18" charset="0"/>
              <a:cs typeface="Times New Roman" panose="02020603050405020304" pitchFamily="18" charset="0"/>
            </a:endParaRPr>
          </a:p>
          <a:p>
            <a:pPr marL="524510" lvl="1" indent="-287020" algn="just">
              <a:lnSpc>
                <a:spcPct val="100000"/>
              </a:lnSpc>
              <a:spcBef>
                <a:spcPts val="300"/>
              </a:spcBef>
              <a:buFont typeface="Verdana"/>
              <a:buChar char="◦"/>
              <a:tabLst>
                <a:tab pos="524510" algn="l"/>
                <a:tab pos="525145" algn="l"/>
              </a:tabLst>
            </a:pPr>
            <a:r>
              <a:rPr sz="2400" dirty="0">
                <a:latin typeface="Times New Roman" panose="02020603050405020304" pitchFamily="18" charset="0"/>
                <a:cs typeface="Times New Roman" panose="02020603050405020304" pitchFamily="18" charset="0"/>
              </a:rPr>
              <a:t>2</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lines </a:t>
            </a:r>
            <a:r>
              <a:rPr sz="2400" spc="-15" dirty="0">
                <a:latin typeface="Times New Roman" panose="02020603050405020304" pitchFamily="18" charset="0"/>
                <a:cs typeface="Times New Roman" panose="02020603050405020304" pitchFamily="18" charset="0"/>
              </a:rPr>
              <a:t>to</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enable devices </a:t>
            </a:r>
            <a:r>
              <a:rPr sz="2400" spc="-15" dirty="0">
                <a:latin typeface="Times New Roman" panose="02020603050405020304" pitchFamily="18" charset="0"/>
                <a:cs typeface="Times New Roman" panose="02020603050405020304" pitchFamily="18" charset="0"/>
              </a:rPr>
              <a:t>to</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agree </a:t>
            </a:r>
            <a:r>
              <a:rPr sz="2400" spc="-15" dirty="0">
                <a:latin typeface="Times New Roman" panose="02020603050405020304" pitchFamily="18" charset="0"/>
                <a:cs typeface="Times New Roman" panose="02020603050405020304" pitchFamily="18" charset="0"/>
              </a:rPr>
              <a:t>to</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use</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64-bit </a:t>
            </a:r>
            <a:r>
              <a:rPr sz="2400" spc="-20" dirty="0">
                <a:latin typeface="Times New Roman" panose="02020603050405020304" pitchFamily="18" charset="0"/>
                <a:cs typeface="Times New Roman" panose="02020603050405020304" pitchFamily="18" charset="0"/>
              </a:rPr>
              <a:t>transfer</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endParaRPr lang="en-IN" dirty="0"/>
          </a:p>
        </p:txBody>
      </p:sp>
      <p:sp>
        <p:nvSpPr>
          <p:cNvPr id="3" name="Content Placeholder 2"/>
          <p:cNvSpPr>
            <a:spLocks noGrp="1"/>
          </p:cNvSpPr>
          <p:nvPr>
            <p:ph sz="quarter" idx="1"/>
          </p:nvPr>
        </p:nvSpPr>
        <p:spPr>
          <a:xfrm>
            <a:off x="457200" y="685800"/>
            <a:ext cx="8001000" cy="5788152"/>
          </a:xfrm>
        </p:spPr>
        <p:txBody>
          <a:bodyPr/>
          <a:lstStyle/>
          <a:p>
            <a:pPr algn="just"/>
            <a:r>
              <a:rPr lang="en-US" dirty="0" err="1"/>
              <a:t>PCIe</a:t>
            </a:r>
            <a:r>
              <a:rPr lang="en-US" dirty="0"/>
              <a:t> (PCI Express®) is the more recently introduced standard for connecting devices to computers. </a:t>
            </a:r>
            <a:endParaRPr lang="en-US" dirty="0" smtClean="0"/>
          </a:p>
          <a:p>
            <a:pPr algn="just"/>
            <a:r>
              <a:rPr lang="en-US" dirty="0" smtClean="0"/>
              <a:t>It's </a:t>
            </a:r>
            <a:r>
              <a:rPr lang="en-US" dirty="0">
                <a:solidFill>
                  <a:srgbClr val="FF0000"/>
                </a:solidFill>
              </a:rPr>
              <a:t>software-compatible</a:t>
            </a:r>
            <a:r>
              <a:rPr lang="en-US" dirty="0"/>
              <a:t> with PCI but has higher potential </a:t>
            </a:r>
            <a:r>
              <a:rPr lang="en-US" dirty="0">
                <a:solidFill>
                  <a:srgbClr val="FF0000"/>
                </a:solidFill>
              </a:rPr>
              <a:t>bandwidth</a:t>
            </a:r>
            <a:r>
              <a:rPr lang="en-US" dirty="0"/>
              <a:t> and </a:t>
            </a:r>
            <a:r>
              <a:rPr lang="en-US" dirty="0">
                <a:solidFill>
                  <a:srgbClr val="FF0000"/>
                </a:solidFill>
              </a:rPr>
              <a:t>greater flexibility </a:t>
            </a:r>
            <a:r>
              <a:rPr lang="en-US" dirty="0"/>
              <a:t>than PCI</a:t>
            </a:r>
            <a:endParaRPr lang="en-IN" dirty="0"/>
          </a:p>
        </p:txBody>
      </p:sp>
    </p:spTree>
    <p:extLst>
      <p:ext uri="{BB962C8B-B14F-4D97-AF65-F5344CB8AC3E}">
        <p14:creationId xmlns:p14="http://schemas.microsoft.com/office/powerpoint/2010/main" val="7708050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2742" y="422909"/>
            <a:ext cx="8188325" cy="5885180"/>
          </a:xfrm>
          <a:prstGeom prst="rect">
            <a:avLst/>
          </a:prstGeom>
        </p:spPr>
        <p:txBody>
          <a:bodyPr vert="horz" wrap="square" lIns="0" tIns="12700" rIns="0" bIns="0" rtlCol="0">
            <a:spAutoFit/>
          </a:bodyPr>
          <a:lstStyle/>
          <a:p>
            <a:pPr marL="355600" marR="252095" indent="-342900">
              <a:lnSpc>
                <a:spcPct val="100000"/>
              </a:lnSpc>
              <a:spcBef>
                <a:spcPts val="100"/>
              </a:spcBef>
              <a:buFont typeface="Arial MT"/>
              <a:buChar char="•"/>
              <a:tabLst>
                <a:tab pos="354965" algn="l"/>
                <a:tab pos="355600" algn="l"/>
              </a:tabLst>
            </a:pPr>
            <a:r>
              <a:rPr sz="1800" b="1" spc="-5" dirty="0">
                <a:latin typeface="Calibri"/>
                <a:cs typeface="Calibri"/>
              </a:rPr>
              <a:t>Let's </a:t>
            </a:r>
            <a:r>
              <a:rPr sz="1800" b="1" spc="-15" dirty="0">
                <a:latin typeface="Calibri"/>
                <a:cs typeface="Calibri"/>
              </a:rPr>
              <a:t>say </a:t>
            </a:r>
            <a:r>
              <a:rPr sz="1800" b="1" spc="-5" dirty="0">
                <a:latin typeface="Calibri"/>
                <a:cs typeface="Calibri"/>
              </a:rPr>
              <a:t>that </a:t>
            </a:r>
            <a:r>
              <a:rPr sz="1800" b="1" spc="-10" dirty="0">
                <a:latin typeface="Calibri"/>
                <a:cs typeface="Calibri"/>
              </a:rPr>
              <a:t>you have just </a:t>
            </a:r>
            <a:r>
              <a:rPr sz="1800" b="1" dirty="0">
                <a:latin typeface="Calibri"/>
                <a:cs typeface="Calibri"/>
              </a:rPr>
              <a:t>added a </a:t>
            </a:r>
            <a:r>
              <a:rPr sz="1800" b="1" spc="-5" dirty="0">
                <a:latin typeface="Calibri"/>
                <a:cs typeface="Calibri"/>
              </a:rPr>
              <a:t>new </a:t>
            </a:r>
            <a:r>
              <a:rPr sz="1800" b="1" dirty="0">
                <a:latin typeface="Calibri"/>
                <a:cs typeface="Calibri"/>
              </a:rPr>
              <a:t>PCI-based sound </a:t>
            </a:r>
            <a:r>
              <a:rPr sz="1800" b="1" spc="-10" dirty="0">
                <a:latin typeface="Calibri"/>
                <a:cs typeface="Calibri"/>
              </a:rPr>
              <a:t>card to </a:t>
            </a:r>
            <a:r>
              <a:rPr sz="1800" b="1" spc="-5" dirty="0">
                <a:latin typeface="Calibri"/>
                <a:cs typeface="Calibri"/>
              </a:rPr>
              <a:t>your Windows </a:t>
            </a:r>
            <a:r>
              <a:rPr sz="1800" b="1" spc="-395" dirty="0">
                <a:latin typeface="Calibri"/>
                <a:cs typeface="Calibri"/>
              </a:rPr>
              <a:t> </a:t>
            </a:r>
            <a:r>
              <a:rPr sz="1800" b="1" dirty="0">
                <a:latin typeface="Calibri"/>
                <a:cs typeface="Calibri"/>
              </a:rPr>
              <a:t>XP </a:t>
            </a:r>
            <a:r>
              <a:rPr sz="1800" b="1" spc="-25" dirty="0">
                <a:latin typeface="Calibri"/>
                <a:cs typeface="Calibri"/>
              </a:rPr>
              <a:t>computer.</a:t>
            </a:r>
            <a:r>
              <a:rPr sz="1800" b="1" spc="-40" dirty="0">
                <a:latin typeface="Calibri"/>
                <a:cs typeface="Calibri"/>
              </a:rPr>
              <a:t> </a:t>
            </a:r>
            <a:r>
              <a:rPr sz="1800" b="1" spc="-5" dirty="0">
                <a:latin typeface="Calibri"/>
                <a:cs typeface="Calibri"/>
              </a:rPr>
              <a:t>Here's</a:t>
            </a:r>
            <a:r>
              <a:rPr sz="1800" b="1" spc="-15" dirty="0">
                <a:latin typeface="Calibri"/>
                <a:cs typeface="Calibri"/>
              </a:rPr>
              <a:t> </a:t>
            </a:r>
            <a:r>
              <a:rPr sz="1800" b="1" dirty="0">
                <a:latin typeface="Calibri"/>
                <a:cs typeface="Calibri"/>
              </a:rPr>
              <a:t>an</a:t>
            </a:r>
            <a:r>
              <a:rPr sz="1800" b="1" spc="-10" dirty="0">
                <a:latin typeface="Calibri"/>
                <a:cs typeface="Calibri"/>
              </a:rPr>
              <a:t> example</a:t>
            </a:r>
            <a:r>
              <a:rPr sz="1800" b="1" spc="-45" dirty="0">
                <a:latin typeface="Calibri"/>
                <a:cs typeface="Calibri"/>
              </a:rPr>
              <a:t> </a:t>
            </a:r>
            <a:r>
              <a:rPr sz="1800" b="1" dirty="0">
                <a:latin typeface="Calibri"/>
                <a:cs typeface="Calibri"/>
              </a:rPr>
              <a:t>of</a:t>
            </a:r>
            <a:r>
              <a:rPr sz="1800" b="1" spc="10" dirty="0">
                <a:latin typeface="Calibri"/>
                <a:cs typeface="Calibri"/>
              </a:rPr>
              <a:t> </a:t>
            </a:r>
            <a:r>
              <a:rPr sz="1800" b="1" dirty="0">
                <a:latin typeface="Calibri"/>
                <a:cs typeface="Calibri"/>
              </a:rPr>
              <a:t>how</a:t>
            </a:r>
            <a:r>
              <a:rPr sz="1800" b="1" spc="-20" dirty="0">
                <a:latin typeface="Calibri"/>
                <a:cs typeface="Calibri"/>
              </a:rPr>
              <a:t> </a:t>
            </a:r>
            <a:r>
              <a:rPr sz="1800" b="1" dirty="0">
                <a:latin typeface="Calibri"/>
                <a:cs typeface="Calibri"/>
              </a:rPr>
              <a:t>it </a:t>
            </a:r>
            <a:r>
              <a:rPr sz="1800" b="1" spc="-5" dirty="0">
                <a:latin typeface="Calibri"/>
                <a:cs typeface="Calibri"/>
              </a:rPr>
              <a:t>would</a:t>
            </a:r>
            <a:r>
              <a:rPr sz="1800" b="1" spc="-40" dirty="0">
                <a:latin typeface="Calibri"/>
                <a:cs typeface="Calibri"/>
              </a:rPr>
              <a:t> </a:t>
            </a:r>
            <a:r>
              <a:rPr sz="1800" b="1" dirty="0">
                <a:latin typeface="Calibri"/>
                <a:cs typeface="Calibri"/>
              </a:rPr>
              <a:t>work</a:t>
            </a:r>
            <a:r>
              <a:rPr sz="1200" dirty="0">
                <a:latin typeface="Calibri"/>
                <a:cs typeface="Calibri"/>
              </a:rPr>
              <a:t>.</a:t>
            </a:r>
            <a:endParaRPr sz="1200">
              <a:latin typeface="Calibri"/>
              <a:cs typeface="Calibri"/>
            </a:endParaRPr>
          </a:p>
          <a:p>
            <a:pPr marL="355600" indent="-342900">
              <a:lnSpc>
                <a:spcPct val="100000"/>
              </a:lnSpc>
              <a:spcBef>
                <a:spcPts val="335"/>
              </a:spcBef>
              <a:buFont typeface="Arial MT"/>
              <a:buChar char="•"/>
              <a:tabLst>
                <a:tab pos="354965" algn="l"/>
                <a:tab pos="355600" algn="l"/>
              </a:tabLst>
            </a:pPr>
            <a:r>
              <a:rPr sz="1200" spc="-30" dirty="0">
                <a:latin typeface="Calibri"/>
                <a:cs typeface="Calibri"/>
              </a:rPr>
              <a:t>You</a:t>
            </a:r>
            <a:r>
              <a:rPr sz="1200" spc="-5" dirty="0">
                <a:latin typeface="Calibri"/>
                <a:cs typeface="Calibri"/>
              </a:rPr>
              <a:t> </a:t>
            </a:r>
            <a:r>
              <a:rPr sz="1200" dirty="0">
                <a:latin typeface="Calibri"/>
                <a:cs typeface="Calibri"/>
              </a:rPr>
              <a:t>open</a:t>
            </a:r>
            <a:r>
              <a:rPr sz="1200" spc="-15" dirty="0">
                <a:latin typeface="Calibri"/>
                <a:cs typeface="Calibri"/>
              </a:rPr>
              <a:t> </a:t>
            </a:r>
            <a:r>
              <a:rPr sz="1200" dirty="0">
                <a:latin typeface="Calibri"/>
                <a:cs typeface="Calibri"/>
              </a:rPr>
              <a:t>up</a:t>
            </a:r>
            <a:r>
              <a:rPr sz="1200" spc="-15" dirty="0">
                <a:latin typeface="Calibri"/>
                <a:cs typeface="Calibri"/>
              </a:rPr>
              <a:t> </a:t>
            </a:r>
            <a:r>
              <a:rPr sz="1200" spc="-5" dirty="0">
                <a:latin typeface="Calibri"/>
                <a:cs typeface="Calibri"/>
              </a:rPr>
              <a:t>your</a:t>
            </a:r>
            <a:r>
              <a:rPr sz="1200" spc="-15" dirty="0">
                <a:latin typeface="Calibri"/>
                <a:cs typeface="Calibri"/>
              </a:rPr>
              <a:t> </a:t>
            </a:r>
            <a:r>
              <a:rPr sz="1200" spc="-5" dirty="0">
                <a:latin typeface="Calibri"/>
                <a:cs typeface="Calibri"/>
              </a:rPr>
              <a:t>computer's</a:t>
            </a:r>
            <a:r>
              <a:rPr sz="1200" spc="-20" dirty="0">
                <a:latin typeface="Calibri"/>
                <a:cs typeface="Calibri"/>
              </a:rPr>
              <a:t> </a:t>
            </a:r>
            <a:r>
              <a:rPr sz="1200" spc="-5" dirty="0">
                <a:latin typeface="Calibri"/>
                <a:cs typeface="Calibri"/>
              </a:rPr>
              <a:t>case</a:t>
            </a:r>
            <a:r>
              <a:rPr sz="1200" spc="25" dirty="0">
                <a:latin typeface="Calibri"/>
                <a:cs typeface="Calibri"/>
              </a:rPr>
              <a:t> </a:t>
            </a:r>
            <a:r>
              <a:rPr sz="1200" dirty="0">
                <a:latin typeface="Calibri"/>
                <a:cs typeface="Calibri"/>
              </a:rPr>
              <a:t>and</a:t>
            </a:r>
            <a:r>
              <a:rPr sz="1200" spc="-10" dirty="0">
                <a:latin typeface="Calibri"/>
                <a:cs typeface="Calibri"/>
              </a:rPr>
              <a:t> </a:t>
            </a:r>
            <a:r>
              <a:rPr sz="1200" dirty="0">
                <a:latin typeface="Calibri"/>
                <a:cs typeface="Calibri"/>
              </a:rPr>
              <a:t>plug</a:t>
            </a:r>
            <a:r>
              <a:rPr sz="1200" spc="-20" dirty="0">
                <a:latin typeface="Calibri"/>
                <a:cs typeface="Calibri"/>
              </a:rPr>
              <a:t> </a:t>
            </a:r>
            <a:r>
              <a:rPr sz="1200" dirty="0">
                <a:latin typeface="Calibri"/>
                <a:cs typeface="Calibri"/>
              </a:rPr>
              <a:t>the</a:t>
            </a:r>
            <a:r>
              <a:rPr sz="1200" spc="-20" dirty="0">
                <a:latin typeface="Calibri"/>
                <a:cs typeface="Calibri"/>
              </a:rPr>
              <a:t> </a:t>
            </a:r>
            <a:r>
              <a:rPr sz="1200" spc="-5" dirty="0">
                <a:latin typeface="Calibri"/>
                <a:cs typeface="Calibri"/>
              </a:rPr>
              <a:t>sound</a:t>
            </a:r>
            <a:r>
              <a:rPr sz="1200" spc="-10" dirty="0">
                <a:latin typeface="Calibri"/>
                <a:cs typeface="Calibri"/>
              </a:rPr>
              <a:t> card</a:t>
            </a:r>
            <a:r>
              <a:rPr sz="1200" spc="-5" dirty="0">
                <a:latin typeface="Calibri"/>
                <a:cs typeface="Calibri"/>
              </a:rPr>
              <a:t> into</a:t>
            </a:r>
            <a:r>
              <a:rPr sz="1200" spc="-20" dirty="0">
                <a:latin typeface="Calibri"/>
                <a:cs typeface="Calibri"/>
              </a:rPr>
              <a:t> </a:t>
            </a:r>
            <a:r>
              <a:rPr sz="1200" dirty="0">
                <a:latin typeface="Calibri"/>
                <a:cs typeface="Calibri"/>
              </a:rPr>
              <a:t>an</a:t>
            </a:r>
            <a:r>
              <a:rPr sz="1200" spc="-5" dirty="0">
                <a:latin typeface="Calibri"/>
                <a:cs typeface="Calibri"/>
              </a:rPr>
              <a:t> </a:t>
            </a:r>
            <a:r>
              <a:rPr sz="1200" dirty="0">
                <a:latin typeface="Calibri"/>
                <a:cs typeface="Calibri"/>
              </a:rPr>
              <a:t>empty</a:t>
            </a:r>
            <a:r>
              <a:rPr sz="1200" spc="-20" dirty="0">
                <a:latin typeface="Calibri"/>
                <a:cs typeface="Calibri"/>
              </a:rPr>
              <a:t> </a:t>
            </a:r>
            <a:r>
              <a:rPr sz="1200" dirty="0">
                <a:latin typeface="Calibri"/>
                <a:cs typeface="Calibri"/>
              </a:rPr>
              <a:t>PCI </a:t>
            </a:r>
            <a:r>
              <a:rPr sz="1200" spc="-5" dirty="0">
                <a:latin typeface="Calibri"/>
                <a:cs typeface="Calibri"/>
              </a:rPr>
              <a:t>slot</a:t>
            </a:r>
            <a:r>
              <a:rPr sz="1200" spc="5" dirty="0">
                <a:latin typeface="Calibri"/>
                <a:cs typeface="Calibri"/>
              </a:rPr>
              <a:t> </a:t>
            </a:r>
            <a:r>
              <a:rPr sz="1200" dirty="0">
                <a:latin typeface="Calibri"/>
                <a:cs typeface="Calibri"/>
              </a:rPr>
              <a:t>on the</a:t>
            </a:r>
            <a:r>
              <a:rPr sz="1200" spc="20" dirty="0">
                <a:latin typeface="Calibri"/>
                <a:cs typeface="Calibri"/>
              </a:rPr>
              <a:t> </a:t>
            </a:r>
            <a:r>
              <a:rPr sz="1200" spc="-5" dirty="0">
                <a:latin typeface="Calibri"/>
                <a:cs typeface="Calibri"/>
              </a:rPr>
              <a:t>motherboard</a:t>
            </a:r>
            <a:endParaRPr sz="1200">
              <a:latin typeface="Calibri"/>
              <a:cs typeface="Calibri"/>
            </a:endParaRPr>
          </a:p>
          <a:p>
            <a:pPr marL="355600" indent="-342900">
              <a:lnSpc>
                <a:spcPct val="100000"/>
              </a:lnSpc>
              <a:spcBef>
                <a:spcPts val="290"/>
              </a:spcBef>
              <a:buFont typeface="Arial MT"/>
              <a:buChar char="•"/>
              <a:tabLst>
                <a:tab pos="354965" algn="l"/>
                <a:tab pos="355600" algn="l"/>
              </a:tabLst>
            </a:pPr>
            <a:r>
              <a:rPr sz="1200" spc="-30" dirty="0">
                <a:latin typeface="Calibri"/>
                <a:cs typeface="Calibri"/>
              </a:rPr>
              <a:t>You</a:t>
            </a:r>
            <a:r>
              <a:rPr sz="1200" spc="-10" dirty="0">
                <a:latin typeface="Calibri"/>
                <a:cs typeface="Calibri"/>
              </a:rPr>
              <a:t> </a:t>
            </a:r>
            <a:r>
              <a:rPr sz="1200" spc="-5" dirty="0">
                <a:latin typeface="Calibri"/>
                <a:cs typeface="Calibri"/>
              </a:rPr>
              <a:t>close</a:t>
            </a:r>
            <a:r>
              <a:rPr sz="1200" spc="15" dirty="0">
                <a:latin typeface="Calibri"/>
                <a:cs typeface="Calibri"/>
              </a:rPr>
              <a:t> </a:t>
            </a:r>
            <a:r>
              <a:rPr sz="1200" dirty="0">
                <a:latin typeface="Calibri"/>
                <a:cs typeface="Calibri"/>
              </a:rPr>
              <a:t>the</a:t>
            </a:r>
            <a:r>
              <a:rPr sz="1200" spc="-20" dirty="0">
                <a:latin typeface="Calibri"/>
                <a:cs typeface="Calibri"/>
              </a:rPr>
              <a:t> </a:t>
            </a:r>
            <a:r>
              <a:rPr sz="1200" spc="-5" dirty="0">
                <a:latin typeface="Calibri"/>
                <a:cs typeface="Calibri"/>
              </a:rPr>
              <a:t>computer's case</a:t>
            </a:r>
            <a:r>
              <a:rPr sz="1200" spc="15"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power </a:t>
            </a:r>
            <a:r>
              <a:rPr sz="1200" dirty="0">
                <a:latin typeface="Calibri"/>
                <a:cs typeface="Calibri"/>
              </a:rPr>
              <a:t>up</a:t>
            </a:r>
            <a:r>
              <a:rPr sz="1200" spc="-15" dirty="0">
                <a:latin typeface="Calibri"/>
                <a:cs typeface="Calibri"/>
              </a:rPr>
              <a:t> </a:t>
            </a:r>
            <a:r>
              <a:rPr sz="1200" dirty="0">
                <a:latin typeface="Calibri"/>
                <a:cs typeface="Calibri"/>
              </a:rPr>
              <a:t>the</a:t>
            </a:r>
            <a:r>
              <a:rPr sz="1200" spc="-20" dirty="0">
                <a:latin typeface="Calibri"/>
                <a:cs typeface="Calibri"/>
              </a:rPr>
              <a:t> computer.</a:t>
            </a:r>
            <a:endParaRPr sz="1200">
              <a:latin typeface="Calibri"/>
              <a:cs typeface="Calibri"/>
            </a:endParaRPr>
          </a:p>
          <a:p>
            <a:pPr marL="355600" indent="-342900">
              <a:lnSpc>
                <a:spcPct val="100000"/>
              </a:lnSpc>
              <a:spcBef>
                <a:spcPts val="285"/>
              </a:spcBef>
              <a:buFont typeface="Arial MT"/>
              <a:buChar char="•"/>
              <a:tabLst>
                <a:tab pos="354965" algn="l"/>
                <a:tab pos="355600" algn="l"/>
              </a:tabLst>
            </a:pPr>
            <a:r>
              <a:rPr sz="1200" dirty="0">
                <a:latin typeface="Calibri"/>
                <a:cs typeface="Calibri"/>
              </a:rPr>
              <a:t>The</a:t>
            </a:r>
            <a:r>
              <a:rPr sz="1200" spc="-10" dirty="0">
                <a:latin typeface="Calibri"/>
                <a:cs typeface="Calibri"/>
              </a:rPr>
              <a:t> </a:t>
            </a:r>
            <a:r>
              <a:rPr sz="1200" spc="-15" dirty="0">
                <a:latin typeface="Calibri"/>
                <a:cs typeface="Calibri"/>
              </a:rPr>
              <a:t>system</a:t>
            </a:r>
            <a:r>
              <a:rPr sz="1200" spc="5" dirty="0">
                <a:latin typeface="Calibri"/>
                <a:cs typeface="Calibri"/>
              </a:rPr>
              <a:t> </a:t>
            </a:r>
            <a:r>
              <a:rPr sz="1200" spc="-5" dirty="0">
                <a:latin typeface="Calibri"/>
                <a:cs typeface="Calibri"/>
              </a:rPr>
              <a:t>BIOS</a:t>
            </a:r>
            <a:r>
              <a:rPr sz="1200" spc="15" dirty="0">
                <a:latin typeface="Calibri"/>
                <a:cs typeface="Calibri"/>
              </a:rPr>
              <a:t> </a:t>
            </a:r>
            <a:r>
              <a:rPr sz="1200" spc="-5" dirty="0">
                <a:latin typeface="Calibri"/>
                <a:cs typeface="Calibri"/>
              </a:rPr>
              <a:t>initiates</a:t>
            </a:r>
            <a:r>
              <a:rPr sz="1200" spc="-25" dirty="0">
                <a:latin typeface="Calibri"/>
                <a:cs typeface="Calibri"/>
              </a:rPr>
              <a:t> </a:t>
            </a:r>
            <a:r>
              <a:rPr sz="1200" dirty="0">
                <a:latin typeface="Calibri"/>
                <a:cs typeface="Calibri"/>
              </a:rPr>
              <a:t>the</a:t>
            </a:r>
            <a:r>
              <a:rPr sz="1200" spc="-25" dirty="0">
                <a:latin typeface="Calibri"/>
                <a:cs typeface="Calibri"/>
              </a:rPr>
              <a:t> </a:t>
            </a:r>
            <a:r>
              <a:rPr sz="1200" dirty="0">
                <a:latin typeface="Calibri"/>
                <a:cs typeface="Calibri"/>
              </a:rPr>
              <a:t>PnP</a:t>
            </a:r>
            <a:r>
              <a:rPr sz="1200" spc="-10" dirty="0">
                <a:latin typeface="Calibri"/>
                <a:cs typeface="Calibri"/>
              </a:rPr>
              <a:t> </a:t>
            </a:r>
            <a:r>
              <a:rPr sz="1200" spc="-5" dirty="0">
                <a:latin typeface="Calibri"/>
                <a:cs typeface="Calibri"/>
              </a:rPr>
              <a:t>BIOS.</a:t>
            </a:r>
            <a:endParaRPr sz="1200">
              <a:latin typeface="Calibri"/>
              <a:cs typeface="Calibri"/>
            </a:endParaRPr>
          </a:p>
          <a:p>
            <a:pPr marL="355600" indent="-342900">
              <a:lnSpc>
                <a:spcPct val="100000"/>
              </a:lnSpc>
              <a:spcBef>
                <a:spcPts val="290"/>
              </a:spcBef>
              <a:buFont typeface="Arial MT"/>
              <a:buChar char="•"/>
              <a:tabLst>
                <a:tab pos="354965" algn="l"/>
                <a:tab pos="355600" algn="l"/>
              </a:tabLst>
            </a:pPr>
            <a:r>
              <a:rPr sz="1200" dirty="0">
                <a:latin typeface="Calibri"/>
                <a:cs typeface="Calibri"/>
              </a:rPr>
              <a:t>The PnP </a:t>
            </a:r>
            <a:r>
              <a:rPr sz="1200" spc="-5" dirty="0">
                <a:latin typeface="Calibri"/>
                <a:cs typeface="Calibri"/>
              </a:rPr>
              <a:t>BIOS</a:t>
            </a:r>
            <a:r>
              <a:rPr sz="1200" spc="15" dirty="0">
                <a:latin typeface="Calibri"/>
                <a:cs typeface="Calibri"/>
              </a:rPr>
              <a:t> </a:t>
            </a:r>
            <a:r>
              <a:rPr sz="1200" spc="-5" dirty="0">
                <a:latin typeface="Calibri"/>
                <a:cs typeface="Calibri"/>
              </a:rPr>
              <a:t>scans</a:t>
            </a:r>
            <a:r>
              <a:rPr sz="1200" spc="15" dirty="0">
                <a:latin typeface="Calibri"/>
                <a:cs typeface="Calibri"/>
              </a:rPr>
              <a:t> </a:t>
            </a:r>
            <a:r>
              <a:rPr sz="1200" dirty="0">
                <a:latin typeface="Calibri"/>
                <a:cs typeface="Calibri"/>
              </a:rPr>
              <a:t>the</a:t>
            </a:r>
            <a:r>
              <a:rPr sz="1200" spc="-15" dirty="0">
                <a:latin typeface="Calibri"/>
                <a:cs typeface="Calibri"/>
              </a:rPr>
              <a:t> </a:t>
            </a:r>
            <a:r>
              <a:rPr sz="1200" dirty="0">
                <a:latin typeface="Calibri"/>
                <a:cs typeface="Calibri"/>
              </a:rPr>
              <a:t>PCI bus </a:t>
            </a:r>
            <a:r>
              <a:rPr sz="1200" spc="-10" dirty="0">
                <a:latin typeface="Calibri"/>
                <a:cs typeface="Calibri"/>
              </a:rPr>
              <a:t>for</a:t>
            </a:r>
            <a:r>
              <a:rPr sz="1200" spc="-15" dirty="0">
                <a:latin typeface="Calibri"/>
                <a:cs typeface="Calibri"/>
              </a:rPr>
              <a:t> </a:t>
            </a:r>
            <a:r>
              <a:rPr sz="1200" spc="-5" dirty="0">
                <a:latin typeface="Calibri"/>
                <a:cs typeface="Calibri"/>
              </a:rPr>
              <a:t>hardware.</a:t>
            </a:r>
            <a:r>
              <a:rPr sz="1200" spc="-30" dirty="0">
                <a:latin typeface="Calibri"/>
                <a:cs typeface="Calibri"/>
              </a:rPr>
              <a:t> </a:t>
            </a:r>
            <a:r>
              <a:rPr sz="1200" dirty="0">
                <a:latin typeface="Calibri"/>
                <a:cs typeface="Calibri"/>
              </a:rPr>
              <a:t>It</a:t>
            </a:r>
            <a:r>
              <a:rPr sz="1200" spc="-5" dirty="0">
                <a:latin typeface="Calibri"/>
                <a:cs typeface="Calibri"/>
              </a:rPr>
              <a:t> does</a:t>
            </a:r>
            <a:r>
              <a:rPr sz="1200" spc="5" dirty="0">
                <a:latin typeface="Calibri"/>
                <a:cs typeface="Calibri"/>
              </a:rPr>
              <a:t> </a:t>
            </a:r>
            <a:r>
              <a:rPr sz="1200" dirty="0">
                <a:latin typeface="Calibri"/>
                <a:cs typeface="Calibri"/>
              </a:rPr>
              <a:t>this</a:t>
            </a:r>
            <a:r>
              <a:rPr sz="1200" spc="-5" dirty="0">
                <a:latin typeface="Calibri"/>
                <a:cs typeface="Calibri"/>
              </a:rPr>
              <a:t> </a:t>
            </a:r>
            <a:r>
              <a:rPr sz="1200" dirty="0">
                <a:latin typeface="Calibri"/>
                <a:cs typeface="Calibri"/>
              </a:rPr>
              <a:t>by</a:t>
            </a:r>
            <a:r>
              <a:rPr sz="1200" spc="-20" dirty="0">
                <a:latin typeface="Calibri"/>
                <a:cs typeface="Calibri"/>
              </a:rPr>
              <a:t> </a:t>
            </a:r>
            <a:r>
              <a:rPr sz="1200" spc="-5" dirty="0">
                <a:latin typeface="Calibri"/>
                <a:cs typeface="Calibri"/>
              </a:rPr>
              <a:t>sending</a:t>
            </a:r>
            <a:r>
              <a:rPr sz="1200" spc="-20" dirty="0">
                <a:latin typeface="Calibri"/>
                <a:cs typeface="Calibri"/>
              </a:rPr>
              <a:t> </a:t>
            </a:r>
            <a:r>
              <a:rPr sz="1200" dirty="0">
                <a:latin typeface="Calibri"/>
                <a:cs typeface="Calibri"/>
              </a:rPr>
              <a:t>out</a:t>
            </a:r>
            <a:r>
              <a:rPr sz="1200" spc="-15" dirty="0">
                <a:latin typeface="Calibri"/>
                <a:cs typeface="Calibri"/>
              </a:rPr>
              <a:t> </a:t>
            </a:r>
            <a:r>
              <a:rPr sz="1200" dirty="0">
                <a:latin typeface="Calibri"/>
                <a:cs typeface="Calibri"/>
              </a:rPr>
              <a:t>a</a:t>
            </a:r>
            <a:r>
              <a:rPr sz="1200" spc="5" dirty="0">
                <a:latin typeface="Calibri"/>
                <a:cs typeface="Calibri"/>
              </a:rPr>
              <a:t> </a:t>
            </a:r>
            <a:r>
              <a:rPr sz="1200" spc="-5" dirty="0">
                <a:latin typeface="Calibri"/>
                <a:cs typeface="Calibri"/>
              </a:rPr>
              <a:t>signal to</a:t>
            </a:r>
            <a:r>
              <a:rPr sz="1200" spc="10" dirty="0">
                <a:latin typeface="Calibri"/>
                <a:cs typeface="Calibri"/>
              </a:rPr>
              <a:t> </a:t>
            </a:r>
            <a:r>
              <a:rPr sz="1200" spc="-10" dirty="0">
                <a:latin typeface="Calibri"/>
                <a:cs typeface="Calibri"/>
              </a:rPr>
              <a:t>any</a:t>
            </a:r>
            <a:r>
              <a:rPr sz="1200" spc="-20" dirty="0">
                <a:latin typeface="Calibri"/>
                <a:cs typeface="Calibri"/>
              </a:rPr>
              <a:t> </a:t>
            </a:r>
            <a:r>
              <a:rPr sz="1200" spc="-5" dirty="0">
                <a:latin typeface="Calibri"/>
                <a:cs typeface="Calibri"/>
              </a:rPr>
              <a:t>device</a:t>
            </a:r>
            <a:r>
              <a:rPr sz="1200" dirty="0">
                <a:latin typeface="Calibri"/>
                <a:cs typeface="Calibri"/>
              </a:rPr>
              <a:t> </a:t>
            </a:r>
            <a:r>
              <a:rPr sz="1200" spc="-5" dirty="0">
                <a:latin typeface="Calibri"/>
                <a:cs typeface="Calibri"/>
              </a:rPr>
              <a:t>connected</a:t>
            </a:r>
            <a:r>
              <a:rPr sz="1200" spc="-10" dirty="0">
                <a:latin typeface="Calibri"/>
                <a:cs typeface="Calibri"/>
              </a:rPr>
              <a:t> </a:t>
            </a:r>
            <a:r>
              <a:rPr sz="1200" spc="-5" dirty="0">
                <a:latin typeface="Calibri"/>
                <a:cs typeface="Calibri"/>
              </a:rPr>
              <a:t>to</a:t>
            </a:r>
            <a:r>
              <a:rPr sz="1200" spc="5" dirty="0">
                <a:latin typeface="Calibri"/>
                <a:cs typeface="Calibri"/>
              </a:rPr>
              <a:t> </a:t>
            </a:r>
            <a:r>
              <a:rPr sz="1200" dirty="0">
                <a:latin typeface="Calibri"/>
                <a:cs typeface="Calibri"/>
              </a:rPr>
              <a:t>the</a:t>
            </a:r>
            <a:r>
              <a:rPr sz="1200" spc="-15" dirty="0">
                <a:latin typeface="Calibri"/>
                <a:cs typeface="Calibri"/>
              </a:rPr>
              <a:t> </a:t>
            </a:r>
            <a:r>
              <a:rPr sz="1200" spc="-5" dirty="0">
                <a:latin typeface="Calibri"/>
                <a:cs typeface="Calibri"/>
              </a:rPr>
              <a:t>bus,</a:t>
            </a:r>
            <a:r>
              <a:rPr sz="1200" spc="-10" dirty="0">
                <a:latin typeface="Calibri"/>
                <a:cs typeface="Calibri"/>
              </a:rPr>
              <a:t> </a:t>
            </a:r>
            <a:r>
              <a:rPr sz="1200" spc="-5" dirty="0">
                <a:latin typeface="Calibri"/>
                <a:cs typeface="Calibri"/>
              </a:rPr>
              <a:t>asking</a:t>
            </a:r>
            <a:endParaRPr sz="1200">
              <a:latin typeface="Calibri"/>
              <a:cs typeface="Calibri"/>
            </a:endParaRPr>
          </a:p>
          <a:p>
            <a:pPr marL="355600">
              <a:lnSpc>
                <a:spcPct val="100000"/>
              </a:lnSpc>
            </a:pPr>
            <a:r>
              <a:rPr sz="1200" dirty="0">
                <a:latin typeface="Calibri"/>
                <a:cs typeface="Calibri"/>
              </a:rPr>
              <a:t>the</a:t>
            </a:r>
            <a:r>
              <a:rPr sz="1200" spc="-35" dirty="0">
                <a:latin typeface="Calibri"/>
                <a:cs typeface="Calibri"/>
              </a:rPr>
              <a:t> </a:t>
            </a:r>
            <a:r>
              <a:rPr sz="1200" spc="-5" dirty="0">
                <a:latin typeface="Calibri"/>
                <a:cs typeface="Calibri"/>
              </a:rPr>
              <a:t>device</a:t>
            </a:r>
            <a:r>
              <a:rPr sz="1200" spc="-15" dirty="0">
                <a:latin typeface="Calibri"/>
                <a:cs typeface="Calibri"/>
              </a:rPr>
              <a:t> </a:t>
            </a:r>
            <a:r>
              <a:rPr sz="1200" spc="-5" dirty="0">
                <a:latin typeface="Calibri"/>
                <a:cs typeface="Calibri"/>
              </a:rPr>
              <a:t>who</a:t>
            </a:r>
            <a:r>
              <a:rPr sz="1200" spc="-10" dirty="0">
                <a:latin typeface="Calibri"/>
                <a:cs typeface="Calibri"/>
              </a:rPr>
              <a:t> </a:t>
            </a:r>
            <a:r>
              <a:rPr sz="1200" dirty="0">
                <a:latin typeface="Calibri"/>
                <a:cs typeface="Calibri"/>
              </a:rPr>
              <a:t>it</a:t>
            </a:r>
            <a:r>
              <a:rPr sz="1200" spc="-20" dirty="0">
                <a:latin typeface="Calibri"/>
                <a:cs typeface="Calibri"/>
              </a:rPr>
              <a:t> </a:t>
            </a:r>
            <a:r>
              <a:rPr sz="1200" dirty="0">
                <a:latin typeface="Calibri"/>
                <a:cs typeface="Calibri"/>
              </a:rPr>
              <a:t>is.</a:t>
            </a:r>
            <a:endParaRPr sz="1200">
              <a:latin typeface="Calibri"/>
              <a:cs typeface="Calibri"/>
            </a:endParaRPr>
          </a:p>
          <a:p>
            <a:pPr marL="355600" indent="-342900">
              <a:lnSpc>
                <a:spcPct val="100000"/>
              </a:lnSpc>
              <a:spcBef>
                <a:spcPts val="290"/>
              </a:spcBef>
              <a:buFont typeface="Arial MT"/>
              <a:buChar char="•"/>
              <a:tabLst>
                <a:tab pos="354965" algn="l"/>
                <a:tab pos="355600" algn="l"/>
              </a:tabLst>
            </a:pPr>
            <a:r>
              <a:rPr sz="1200" dirty="0">
                <a:latin typeface="Calibri"/>
                <a:cs typeface="Calibri"/>
              </a:rPr>
              <a:t>The</a:t>
            </a:r>
            <a:r>
              <a:rPr sz="1200" spc="-5" dirty="0">
                <a:latin typeface="Calibri"/>
                <a:cs typeface="Calibri"/>
              </a:rPr>
              <a:t> sound</a:t>
            </a:r>
            <a:r>
              <a:rPr sz="1200" spc="-10" dirty="0">
                <a:latin typeface="Calibri"/>
                <a:cs typeface="Calibri"/>
              </a:rPr>
              <a:t> card</a:t>
            </a:r>
            <a:r>
              <a:rPr sz="1200" dirty="0">
                <a:latin typeface="Calibri"/>
                <a:cs typeface="Calibri"/>
              </a:rPr>
              <a:t> </a:t>
            </a:r>
            <a:r>
              <a:rPr sz="1200" spc="-5" dirty="0">
                <a:latin typeface="Calibri"/>
                <a:cs typeface="Calibri"/>
              </a:rPr>
              <a:t>responds</a:t>
            </a:r>
            <a:r>
              <a:rPr sz="1200" spc="-30" dirty="0">
                <a:latin typeface="Calibri"/>
                <a:cs typeface="Calibri"/>
              </a:rPr>
              <a:t> </a:t>
            </a:r>
            <a:r>
              <a:rPr sz="1200" dirty="0">
                <a:latin typeface="Calibri"/>
                <a:cs typeface="Calibri"/>
              </a:rPr>
              <a:t>by</a:t>
            </a:r>
            <a:r>
              <a:rPr sz="1200" spc="-25" dirty="0">
                <a:latin typeface="Calibri"/>
                <a:cs typeface="Calibri"/>
              </a:rPr>
              <a:t> </a:t>
            </a:r>
            <a:r>
              <a:rPr sz="1200" spc="-5" dirty="0">
                <a:latin typeface="Calibri"/>
                <a:cs typeface="Calibri"/>
              </a:rPr>
              <a:t>identifying</a:t>
            </a:r>
            <a:r>
              <a:rPr sz="1200" spc="-30" dirty="0">
                <a:latin typeface="Calibri"/>
                <a:cs typeface="Calibri"/>
              </a:rPr>
              <a:t> </a:t>
            </a:r>
            <a:r>
              <a:rPr sz="1200" spc="-15" dirty="0">
                <a:latin typeface="Calibri"/>
                <a:cs typeface="Calibri"/>
              </a:rPr>
              <a:t>itself.</a:t>
            </a:r>
            <a:r>
              <a:rPr sz="1200" spc="-10" dirty="0">
                <a:latin typeface="Calibri"/>
                <a:cs typeface="Calibri"/>
              </a:rPr>
              <a:t> </a:t>
            </a:r>
            <a:r>
              <a:rPr sz="1200" dirty="0">
                <a:latin typeface="Calibri"/>
                <a:cs typeface="Calibri"/>
              </a:rPr>
              <a:t>The </a:t>
            </a:r>
            <a:r>
              <a:rPr sz="1200" spc="-5" dirty="0">
                <a:latin typeface="Calibri"/>
                <a:cs typeface="Calibri"/>
              </a:rPr>
              <a:t>device</a:t>
            </a:r>
            <a:r>
              <a:rPr sz="1200" dirty="0">
                <a:latin typeface="Calibri"/>
                <a:cs typeface="Calibri"/>
              </a:rPr>
              <a:t> ID</a:t>
            </a:r>
            <a:r>
              <a:rPr sz="1200" spc="10" dirty="0">
                <a:latin typeface="Calibri"/>
                <a:cs typeface="Calibri"/>
              </a:rPr>
              <a:t> </a:t>
            </a:r>
            <a:r>
              <a:rPr sz="1200" dirty="0">
                <a:latin typeface="Calibri"/>
                <a:cs typeface="Calibri"/>
              </a:rPr>
              <a:t>is </a:t>
            </a:r>
            <a:r>
              <a:rPr sz="1200" spc="-5" dirty="0">
                <a:latin typeface="Calibri"/>
                <a:cs typeface="Calibri"/>
              </a:rPr>
              <a:t>sent</a:t>
            </a:r>
            <a:r>
              <a:rPr sz="1200" dirty="0">
                <a:latin typeface="Calibri"/>
                <a:cs typeface="Calibri"/>
              </a:rPr>
              <a:t> back</a:t>
            </a:r>
            <a:r>
              <a:rPr sz="1200" spc="10" dirty="0">
                <a:latin typeface="Calibri"/>
                <a:cs typeface="Calibri"/>
              </a:rPr>
              <a:t> </a:t>
            </a:r>
            <a:r>
              <a:rPr sz="1200" spc="-10" dirty="0">
                <a:latin typeface="Calibri"/>
                <a:cs typeface="Calibri"/>
              </a:rPr>
              <a:t>across</a:t>
            </a:r>
            <a:r>
              <a:rPr sz="1200" spc="15" dirty="0">
                <a:latin typeface="Calibri"/>
                <a:cs typeface="Calibri"/>
              </a:rPr>
              <a:t> </a:t>
            </a:r>
            <a:r>
              <a:rPr sz="1200" dirty="0">
                <a:latin typeface="Calibri"/>
                <a:cs typeface="Calibri"/>
              </a:rPr>
              <a:t>the</a:t>
            </a:r>
            <a:r>
              <a:rPr sz="1200" spc="-15" dirty="0">
                <a:latin typeface="Calibri"/>
                <a:cs typeface="Calibri"/>
              </a:rPr>
              <a:t> </a:t>
            </a:r>
            <a:r>
              <a:rPr sz="1200" dirty="0">
                <a:latin typeface="Calibri"/>
                <a:cs typeface="Calibri"/>
              </a:rPr>
              <a:t>bus</a:t>
            </a:r>
            <a:r>
              <a:rPr sz="1200" spc="-5" dirty="0">
                <a:latin typeface="Calibri"/>
                <a:cs typeface="Calibri"/>
              </a:rPr>
              <a:t> to</a:t>
            </a:r>
            <a:r>
              <a:rPr sz="1200" spc="5" dirty="0">
                <a:latin typeface="Calibri"/>
                <a:cs typeface="Calibri"/>
              </a:rPr>
              <a:t> </a:t>
            </a:r>
            <a:r>
              <a:rPr sz="1200" dirty="0">
                <a:latin typeface="Calibri"/>
                <a:cs typeface="Calibri"/>
              </a:rPr>
              <a:t>the</a:t>
            </a:r>
            <a:r>
              <a:rPr sz="1200" spc="-15" dirty="0">
                <a:latin typeface="Calibri"/>
                <a:cs typeface="Calibri"/>
              </a:rPr>
              <a:t> </a:t>
            </a:r>
            <a:r>
              <a:rPr sz="1200" spc="-5" dirty="0">
                <a:latin typeface="Calibri"/>
                <a:cs typeface="Calibri"/>
              </a:rPr>
              <a:t>BIOS.</a:t>
            </a:r>
            <a:endParaRPr sz="1200">
              <a:latin typeface="Calibri"/>
              <a:cs typeface="Calibri"/>
            </a:endParaRPr>
          </a:p>
          <a:p>
            <a:pPr marL="355600" marR="96520" indent="-342900">
              <a:lnSpc>
                <a:spcPct val="100000"/>
              </a:lnSpc>
              <a:spcBef>
                <a:spcPts val="285"/>
              </a:spcBef>
              <a:buFont typeface="Arial MT"/>
              <a:buChar char="•"/>
              <a:tabLst>
                <a:tab pos="354965" algn="l"/>
                <a:tab pos="355600" algn="l"/>
              </a:tabLst>
            </a:pPr>
            <a:r>
              <a:rPr sz="1200" dirty="0">
                <a:latin typeface="Calibri"/>
                <a:cs typeface="Calibri"/>
              </a:rPr>
              <a:t>The PnP </a:t>
            </a:r>
            <a:r>
              <a:rPr sz="1200" spc="-5" dirty="0">
                <a:latin typeface="Calibri"/>
                <a:cs typeface="Calibri"/>
              </a:rPr>
              <a:t>BIOS</a:t>
            </a:r>
            <a:r>
              <a:rPr sz="1200" spc="20" dirty="0">
                <a:latin typeface="Calibri"/>
                <a:cs typeface="Calibri"/>
              </a:rPr>
              <a:t> </a:t>
            </a:r>
            <a:r>
              <a:rPr sz="1200" spc="-5" dirty="0">
                <a:latin typeface="Calibri"/>
                <a:cs typeface="Calibri"/>
              </a:rPr>
              <a:t>checks</a:t>
            </a:r>
            <a:r>
              <a:rPr sz="1200" spc="30" dirty="0">
                <a:latin typeface="Calibri"/>
                <a:cs typeface="Calibri"/>
              </a:rPr>
              <a:t> </a:t>
            </a:r>
            <a:r>
              <a:rPr sz="1200" dirty="0">
                <a:latin typeface="Calibri"/>
                <a:cs typeface="Calibri"/>
              </a:rPr>
              <a:t>the</a:t>
            </a:r>
            <a:r>
              <a:rPr sz="1200" spc="-15" dirty="0">
                <a:latin typeface="Calibri"/>
                <a:cs typeface="Calibri"/>
              </a:rPr>
              <a:t> </a:t>
            </a:r>
            <a:r>
              <a:rPr sz="1200" spc="-5" dirty="0">
                <a:latin typeface="Calibri"/>
                <a:cs typeface="Calibri"/>
              </a:rPr>
              <a:t>ESCD to</a:t>
            </a:r>
            <a:r>
              <a:rPr sz="1200" spc="15" dirty="0">
                <a:latin typeface="Calibri"/>
                <a:cs typeface="Calibri"/>
              </a:rPr>
              <a:t> </a:t>
            </a:r>
            <a:r>
              <a:rPr sz="1200" spc="-5" dirty="0">
                <a:latin typeface="Calibri"/>
                <a:cs typeface="Calibri"/>
              </a:rPr>
              <a:t>see</a:t>
            </a:r>
            <a:r>
              <a:rPr sz="1200" spc="10" dirty="0">
                <a:latin typeface="Calibri"/>
                <a:cs typeface="Calibri"/>
              </a:rPr>
              <a:t> </a:t>
            </a:r>
            <a:r>
              <a:rPr sz="1200" dirty="0">
                <a:latin typeface="Calibri"/>
                <a:cs typeface="Calibri"/>
              </a:rPr>
              <a:t>if the </a:t>
            </a:r>
            <a:r>
              <a:rPr sz="1200" spc="-10" dirty="0">
                <a:latin typeface="Calibri"/>
                <a:cs typeface="Calibri"/>
              </a:rPr>
              <a:t>configuration</a:t>
            </a:r>
            <a:r>
              <a:rPr sz="1200" spc="-30" dirty="0">
                <a:latin typeface="Calibri"/>
                <a:cs typeface="Calibri"/>
              </a:rPr>
              <a:t> </a:t>
            </a:r>
            <a:r>
              <a:rPr sz="1200" spc="-10" dirty="0">
                <a:latin typeface="Calibri"/>
                <a:cs typeface="Calibri"/>
              </a:rPr>
              <a:t>data</a:t>
            </a:r>
            <a:r>
              <a:rPr sz="1200" spc="-15" dirty="0">
                <a:latin typeface="Calibri"/>
                <a:cs typeface="Calibri"/>
              </a:rPr>
              <a:t> </a:t>
            </a:r>
            <a:r>
              <a:rPr sz="1200" spc="-10" dirty="0">
                <a:latin typeface="Calibri"/>
                <a:cs typeface="Calibri"/>
              </a:rPr>
              <a:t>for</a:t>
            </a:r>
            <a:r>
              <a:rPr sz="1200" spc="-15" dirty="0">
                <a:latin typeface="Calibri"/>
                <a:cs typeface="Calibri"/>
              </a:rPr>
              <a:t> </a:t>
            </a:r>
            <a:r>
              <a:rPr sz="1200" dirty="0">
                <a:latin typeface="Calibri"/>
                <a:cs typeface="Calibri"/>
              </a:rPr>
              <a:t>the </a:t>
            </a:r>
            <a:r>
              <a:rPr sz="1200" spc="-5" dirty="0">
                <a:latin typeface="Calibri"/>
                <a:cs typeface="Calibri"/>
              </a:rPr>
              <a:t>sound </a:t>
            </a:r>
            <a:r>
              <a:rPr sz="1200" spc="-10" dirty="0">
                <a:latin typeface="Calibri"/>
                <a:cs typeface="Calibri"/>
              </a:rPr>
              <a:t>card </a:t>
            </a:r>
            <a:r>
              <a:rPr sz="1200" dirty="0">
                <a:latin typeface="Calibri"/>
                <a:cs typeface="Calibri"/>
              </a:rPr>
              <a:t>is</a:t>
            </a:r>
            <a:r>
              <a:rPr sz="1200" spc="20" dirty="0">
                <a:latin typeface="Calibri"/>
                <a:cs typeface="Calibri"/>
              </a:rPr>
              <a:t> </a:t>
            </a:r>
            <a:r>
              <a:rPr sz="1200" spc="-5" dirty="0">
                <a:latin typeface="Calibri"/>
                <a:cs typeface="Calibri"/>
              </a:rPr>
              <a:t>already</a:t>
            </a:r>
            <a:r>
              <a:rPr sz="1200" spc="-30" dirty="0">
                <a:latin typeface="Calibri"/>
                <a:cs typeface="Calibri"/>
              </a:rPr>
              <a:t> </a:t>
            </a:r>
            <a:r>
              <a:rPr sz="1200" spc="-5" dirty="0">
                <a:latin typeface="Calibri"/>
                <a:cs typeface="Calibri"/>
              </a:rPr>
              <a:t>present.</a:t>
            </a:r>
            <a:r>
              <a:rPr sz="1200" spc="-20" dirty="0">
                <a:latin typeface="Calibri"/>
                <a:cs typeface="Calibri"/>
              </a:rPr>
              <a:t> </a:t>
            </a:r>
            <a:r>
              <a:rPr sz="1200" spc="-5" dirty="0">
                <a:latin typeface="Calibri"/>
                <a:cs typeface="Calibri"/>
              </a:rPr>
              <a:t>Since</a:t>
            </a:r>
            <a:r>
              <a:rPr sz="1200" dirty="0">
                <a:latin typeface="Calibri"/>
                <a:cs typeface="Calibri"/>
              </a:rPr>
              <a:t> the</a:t>
            </a:r>
            <a:r>
              <a:rPr sz="1200" spc="-15" dirty="0">
                <a:latin typeface="Calibri"/>
                <a:cs typeface="Calibri"/>
              </a:rPr>
              <a:t> </a:t>
            </a:r>
            <a:r>
              <a:rPr sz="1200" spc="-5" dirty="0">
                <a:latin typeface="Calibri"/>
                <a:cs typeface="Calibri"/>
              </a:rPr>
              <a:t>sound</a:t>
            </a:r>
            <a:r>
              <a:rPr sz="1200" spc="-10" dirty="0">
                <a:latin typeface="Calibri"/>
                <a:cs typeface="Calibri"/>
              </a:rPr>
              <a:t> card</a:t>
            </a:r>
            <a:r>
              <a:rPr sz="1200" dirty="0">
                <a:latin typeface="Calibri"/>
                <a:cs typeface="Calibri"/>
              </a:rPr>
              <a:t> </a:t>
            </a:r>
            <a:r>
              <a:rPr sz="1200" spc="-10" dirty="0">
                <a:latin typeface="Calibri"/>
                <a:cs typeface="Calibri"/>
              </a:rPr>
              <a:t>was </a:t>
            </a:r>
            <a:r>
              <a:rPr sz="1200" spc="-5" dirty="0">
                <a:latin typeface="Calibri"/>
                <a:cs typeface="Calibri"/>
              </a:rPr>
              <a:t> just installed,</a:t>
            </a:r>
            <a:r>
              <a:rPr sz="1200" spc="-40" dirty="0">
                <a:latin typeface="Calibri"/>
                <a:cs typeface="Calibri"/>
              </a:rPr>
              <a:t> </a:t>
            </a:r>
            <a:r>
              <a:rPr sz="1200" spc="-5" dirty="0">
                <a:latin typeface="Calibri"/>
                <a:cs typeface="Calibri"/>
              </a:rPr>
              <a:t>there</a:t>
            </a:r>
            <a:r>
              <a:rPr sz="1200" spc="-30" dirty="0">
                <a:latin typeface="Calibri"/>
                <a:cs typeface="Calibri"/>
              </a:rPr>
              <a:t> </a:t>
            </a:r>
            <a:r>
              <a:rPr sz="1200" dirty="0">
                <a:latin typeface="Calibri"/>
                <a:cs typeface="Calibri"/>
              </a:rPr>
              <a:t>is</a:t>
            </a:r>
            <a:r>
              <a:rPr sz="1200" spc="15" dirty="0">
                <a:latin typeface="Calibri"/>
                <a:cs typeface="Calibri"/>
              </a:rPr>
              <a:t> </a:t>
            </a:r>
            <a:r>
              <a:rPr sz="1200" dirty="0">
                <a:latin typeface="Calibri"/>
                <a:cs typeface="Calibri"/>
              </a:rPr>
              <a:t>no</a:t>
            </a:r>
            <a:r>
              <a:rPr sz="1200" spc="-10" dirty="0">
                <a:latin typeface="Calibri"/>
                <a:cs typeface="Calibri"/>
              </a:rPr>
              <a:t> </a:t>
            </a:r>
            <a:r>
              <a:rPr sz="1200" spc="-5" dirty="0">
                <a:latin typeface="Calibri"/>
                <a:cs typeface="Calibri"/>
              </a:rPr>
              <a:t>existing</a:t>
            </a:r>
            <a:r>
              <a:rPr sz="1200" spc="-10" dirty="0">
                <a:latin typeface="Calibri"/>
                <a:cs typeface="Calibri"/>
              </a:rPr>
              <a:t> </a:t>
            </a:r>
            <a:r>
              <a:rPr sz="1200" spc="-5" dirty="0">
                <a:latin typeface="Calibri"/>
                <a:cs typeface="Calibri"/>
              </a:rPr>
              <a:t>ESCD</a:t>
            </a:r>
            <a:r>
              <a:rPr sz="1200" spc="-10" dirty="0">
                <a:latin typeface="Calibri"/>
                <a:cs typeface="Calibri"/>
              </a:rPr>
              <a:t> record</a:t>
            </a:r>
            <a:r>
              <a:rPr sz="1200" spc="-15" dirty="0">
                <a:latin typeface="Calibri"/>
                <a:cs typeface="Calibri"/>
              </a:rPr>
              <a:t> </a:t>
            </a:r>
            <a:r>
              <a:rPr sz="1200" spc="-10" dirty="0">
                <a:latin typeface="Calibri"/>
                <a:cs typeface="Calibri"/>
              </a:rPr>
              <a:t>for </a:t>
            </a:r>
            <a:r>
              <a:rPr sz="1200" dirty="0">
                <a:latin typeface="Calibri"/>
                <a:cs typeface="Calibri"/>
              </a:rPr>
              <a:t>it.</a:t>
            </a:r>
            <a:endParaRPr sz="1200">
              <a:latin typeface="Calibri"/>
              <a:cs typeface="Calibri"/>
            </a:endParaRPr>
          </a:p>
          <a:p>
            <a:pPr marL="355600" indent="-342900">
              <a:lnSpc>
                <a:spcPct val="100000"/>
              </a:lnSpc>
              <a:spcBef>
                <a:spcPts val="290"/>
              </a:spcBef>
              <a:buFont typeface="Arial MT"/>
              <a:buChar char="•"/>
              <a:tabLst>
                <a:tab pos="354965" algn="l"/>
                <a:tab pos="355600" algn="l"/>
              </a:tabLst>
            </a:pPr>
            <a:r>
              <a:rPr sz="1200" dirty="0">
                <a:latin typeface="Calibri"/>
                <a:cs typeface="Calibri"/>
              </a:rPr>
              <a:t>The</a:t>
            </a:r>
            <a:r>
              <a:rPr sz="1200" spc="-5" dirty="0">
                <a:latin typeface="Calibri"/>
                <a:cs typeface="Calibri"/>
              </a:rPr>
              <a:t> </a:t>
            </a:r>
            <a:r>
              <a:rPr sz="1200" dirty="0">
                <a:latin typeface="Calibri"/>
                <a:cs typeface="Calibri"/>
              </a:rPr>
              <a:t>PnP</a:t>
            </a:r>
            <a:r>
              <a:rPr sz="1200" spc="-5" dirty="0">
                <a:latin typeface="Calibri"/>
                <a:cs typeface="Calibri"/>
              </a:rPr>
              <a:t> BIOS</a:t>
            </a:r>
            <a:r>
              <a:rPr sz="1200" spc="20" dirty="0">
                <a:latin typeface="Calibri"/>
                <a:cs typeface="Calibri"/>
              </a:rPr>
              <a:t> </a:t>
            </a:r>
            <a:r>
              <a:rPr sz="1200" dirty="0">
                <a:latin typeface="Calibri"/>
                <a:cs typeface="Calibri"/>
              </a:rPr>
              <a:t>assigns </a:t>
            </a:r>
            <a:r>
              <a:rPr sz="1200" spc="5" dirty="0">
                <a:latin typeface="Calibri"/>
                <a:cs typeface="Calibri"/>
              </a:rPr>
              <a:t>IRQ,</a:t>
            </a:r>
            <a:r>
              <a:rPr sz="1200" spc="15" dirty="0">
                <a:latin typeface="Calibri"/>
                <a:cs typeface="Calibri"/>
              </a:rPr>
              <a:t> </a:t>
            </a:r>
            <a:r>
              <a:rPr sz="1200" dirty="0">
                <a:latin typeface="Calibri"/>
                <a:cs typeface="Calibri"/>
              </a:rPr>
              <a:t>DMA,</a:t>
            </a:r>
            <a:r>
              <a:rPr sz="1200" spc="-5" dirty="0">
                <a:latin typeface="Calibri"/>
                <a:cs typeface="Calibri"/>
              </a:rPr>
              <a:t> </a:t>
            </a:r>
            <a:r>
              <a:rPr sz="1200" dirty="0">
                <a:latin typeface="Calibri"/>
                <a:cs typeface="Calibri"/>
              </a:rPr>
              <a:t>memory </a:t>
            </a:r>
            <a:r>
              <a:rPr sz="1200" spc="-5" dirty="0">
                <a:latin typeface="Calibri"/>
                <a:cs typeface="Calibri"/>
              </a:rPr>
              <a:t>address</a:t>
            </a:r>
            <a:r>
              <a:rPr sz="1200" spc="-20" dirty="0">
                <a:latin typeface="Calibri"/>
                <a:cs typeface="Calibri"/>
              </a:rPr>
              <a:t> </a:t>
            </a:r>
            <a:r>
              <a:rPr sz="1200" dirty="0">
                <a:latin typeface="Calibri"/>
                <a:cs typeface="Calibri"/>
              </a:rPr>
              <a:t>and</a:t>
            </a:r>
            <a:r>
              <a:rPr sz="1200" spc="-10" dirty="0">
                <a:latin typeface="Calibri"/>
                <a:cs typeface="Calibri"/>
              </a:rPr>
              <a:t> </a:t>
            </a:r>
            <a:r>
              <a:rPr sz="1200" dirty="0">
                <a:latin typeface="Calibri"/>
                <a:cs typeface="Calibri"/>
              </a:rPr>
              <a:t>I/O </a:t>
            </a:r>
            <a:r>
              <a:rPr sz="1200" spc="-5" dirty="0">
                <a:latin typeface="Calibri"/>
                <a:cs typeface="Calibri"/>
              </a:rPr>
              <a:t>settings</a:t>
            </a:r>
            <a:r>
              <a:rPr sz="1200" spc="-1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the</a:t>
            </a:r>
            <a:r>
              <a:rPr sz="1200" spc="-20" dirty="0">
                <a:latin typeface="Calibri"/>
                <a:cs typeface="Calibri"/>
              </a:rPr>
              <a:t> </a:t>
            </a:r>
            <a:r>
              <a:rPr sz="1200" spc="-5" dirty="0">
                <a:latin typeface="Calibri"/>
                <a:cs typeface="Calibri"/>
              </a:rPr>
              <a:t>sound</a:t>
            </a:r>
            <a:r>
              <a:rPr sz="1200" spc="-10" dirty="0">
                <a:latin typeface="Calibri"/>
                <a:cs typeface="Calibri"/>
              </a:rPr>
              <a:t> card</a:t>
            </a:r>
            <a:r>
              <a:rPr sz="1200" spc="-5" dirty="0">
                <a:latin typeface="Calibri"/>
                <a:cs typeface="Calibri"/>
              </a:rPr>
              <a:t> </a:t>
            </a:r>
            <a:r>
              <a:rPr sz="1200" dirty="0">
                <a:latin typeface="Calibri"/>
                <a:cs typeface="Calibri"/>
              </a:rPr>
              <a:t>and</a:t>
            </a:r>
            <a:r>
              <a:rPr sz="1200" spc="-15" dirty="0">
                <a:latin typeface="Calibri"/>
                <a:cs typeface="Calibri"/>
              </a:rPr>
              <a:t> </a:t>
            </a:r>
            <a:r>
              <a:rPr sz="1200" spc="-10" dirty="0">
                <a:latin typeface="Calibri"/>
                <a:cs typeface="Calibri"/>
              </a:rPr>
              <a:t>saves</a:t>
            </a:r>
            <a:r>
              <a:rPr sz="1200" spc="20"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data</a:t>
            </a:r>
            <a:r>
              <a:rPr sz="1200" spc="-20" dirty="0">
                <a:latin typeface="Calibri"/>
                <a:cs typeface="Calibri"/>
              </a:rPr>
              <a:t> </a:t>
            </a:r>
            <a:r>
              <a:rPr sz="1200" dirty="0">
                <a:latin typeface="Calibri"/>
                <a:cs typeface="Calibri"/>
              </a:rPr>
              <a:t>in the</a:t>
            </a:r>
            <a:r>
              <a:rPr sz="1200" spc="-20" dirty="0">
                <a:latin typeface="Calibri"/>
                <a:cs typeface="Calibri"/>
              </a:rPr>
              <a:t> </a:t>
            </a:r>
            <a:r>
              <a:rPr sz="1200" spc="-10" dirty="0">
                <a:latin typeface="Calibri"/>
                <a:cs typeface="Calibri"/>
              </a:rPr>
              <a:t>ESCD.</a:t>
            </a:r>
            <a:endParaRPr sz="1200">
              <a:latin typeface="Calibri"/>
              <a:cs typeface="Calibri"/>
            </a:endParaRPr>
          </a:p>
          <a:p>
            <a:pPr marL="355600" marR="170815" indent="-342900">
              <a:lnSpc>
                <a:spcPct val="100000"/>
              </a:lnSpc>
              <a:spcBef>
                <a:spcPts val="290"/>
              </a:spcBef>
              <a:buFont typeface="Arial MT"/>
              <a:buChar char="•"/>
              <a:tabLst>
                <a:tab pos="354965" algn="l"/>
                <a:tab pos="355600" algn="l"/>
              </a:tabLst>
            </a:pPr>
            <a:r>
              <a:rPr sz="1200" spc="-5" dirty="0">
                <a:latin typeface="Calibri"/>
                <a:cs typeface="Calibri"/>
              </a:rPr>
              <a:t>Windows XP </a:t>
            </a:r>
            <a:r>
              <a:rPr sz="1200" dirty="0">
                <a:latin typeface="Calibri"/>
                <a:cs typeface="Calibri"/>
              </a:rPr>
              <a:t>boots up. It </a:t>
            </a:r>
            <a:r>
              <a:rPr sz="1200" spc="-5" dirty="0">
                <a:latin typeface="Calibri"/>
                <a:cs typeface="Calibri"/>
              </a:rPr>
              <a:t>checks </a:t>
            </a:r>
            <a:r>
              <a:rPr sz="1200" dirty="0">
                <a:latin typeface="Calibri"/>
                <a:cs typeface="Calibri"/>
              </a:rPr>
              <a:t>the </a:t>
            </a:r>
            <a:r>
              <a:rPr sz="1200" spc="-5" dirty="0">
                <a:latin typeface="Calibri"/>
                <a:cs typeface="Calibri"/>
              </a:rPr>
              <a:t>ESCD </a:t>
            </a:r>
            <a:r>
              <a:rPr sz="1200" dirty="0">
                <a:latin typeface="Calibri"/>
                <a:cs typeface="Calibri"/>
              </a:rPr>
              <a:t>and the PCI </a:t>
            </a:r>
            <a:r>
              <a:rPr sz="1200" spc="-5" dirty="0">
                <a:latin typeface="Calibri"/>
                <a:cs typeface="Calibri"/>
              </a:rPr>
              <a:t>bus. </a:t>
            </a:r>
            <a:r>
              <a:rPr sz="1200" dirty="0">
                <a:latin typeface="Calibri"/>
                <a:cs typeface="Calibri"/>
              </a:rPr>
              <a:t>The </a:t>
            </a:r>
            <a:r>
              <a:rPr sz="1200" spc="-5" dirty="0">
                <a:latin typeface="Calibri"/>
                <a:cs typeface="Calibri"/>
              </a:rPr>
              <a:t>operating </a:t>
            </a:r>
            <a:r>
              <a:rPr sz="1200" spc="-15" dirty="0">
                <a:latin typeface="Calibri"/>
                <a:cs typeface="Calibri"/>
              </a:rPr>
              <a:t>system </a:t>
            </a:r>
            <a:r>
              <a:rPr sz="1200" spc="-5" dirty="0">
                <a:latin typeface="Calibri"/>
                <a:cs typeface="Calibri"/>
              </a:rPr>
              <a:t>detects that </a:t>
            </a:r>
            <a:r>
              <a:rPr sz="1200" dirty="0">
                <a:latin typeface="Calibri"/>
                <a:cs typeface="Calibri"/>
              </a:rPr>
              <a:t>the </a:t>
            </a:r>
            <a:r>
              <a:rPr sz="1200" spc="-5" dirty="0">
                <a:latin typeface="Calibri"/>
                <a:cs typeface="Calibri"/>
              </a:rPr>
              <a:t>sound </a:t>
            </a:r>
            <a:r>
              <a:rPr sz="1200" spc="-10" dirty="0">
                <a:latin typeface="Calibri"/>
                <a:cs typeface="Calibri"/>
              </a:rPr>
              <a:t>card </a:t>
            </a:r>
            <a:r>
              <a:rPr sz="1200" dirty="0">
                <a:latin typeface="Calibri"/>
                <a:cs typeface="Calibri"/>
              </a:rPr>
              <a:t>is a new </a:t>
            </a:r>
            <a:r>
              <a:rPr sz="1200" spc="-5" dirty="0">
                <a:latin typeface="Calibri"/>
                <a:cs typeface="Calibri"/>
              </a:rPr>
              <a:t>device </a:t>
            </a:r>
            <a:r>
              <a:rPr sz="1200" spc="-260" dirty="0">
                <a:latin typeface="Calibri"/>
                <a:cs typeface="Calibri"/>
              </a:rPr>
              <a:t> </a:t>
            </a:r>
            <a:r>
              <a:rPr sz="1200" dirty="0">
                <a:latin typeface="Calibri"/>
                <a:cs typeface="Calibri"/>
              </a:rPr>
              <a:t>and</a:t>
            </a:r>
            <a:r>
              <a:rPr sz="1200" spc="-15" dirty="0">
                <a:latin typeface="Calibri"/>
                <a:cs typeface="Calibri"/>
              </a:rPr>
              <a:t> </a:t>
            </a:r>
            <a:r>
              <a:rPr sz="1200" spc="-10" dirty="0">
                <a:latin typeface="Calibri"/>
                <a:cs typeface="Calibri"/>
              </a:rPr>
              <a:t>displays </a:t>
            </a:r>
            <a:r>
              <a:rPr sz="1200" dirty="0">
                <a:latin typeface="Calibri"/>
                <a:cs typeface="Calibri"/>
              </a:rPr>
              <a:t>a</a:t>
            </a:r>
            <a:r>
              <a:rPr sz="1200" spc="5" dirty="0">
                <a:latin typeface="Calibri"/>
                <a:cs typeface="Calibri"/>
              </a:rPr>
              <a:t> </a:t>
            </a:r>
            <a:r>
              <a:rPr sz="1200" spc="-5" dirty="0">
                <a:latin typeface="Calibri"/>
                <a:cs typeface="Calibri"/>
              </a:rPr>
              <a:t>small</a:t>
            </a:r>
            <a:r>
              <a:rPr sz="1200" dirty="0">
                <a:latin typeface="Calibri"/>
                <a:cs typeface="Calibri"/>
              </a:rPr>
              <a:t> </a:t>
            </a:r>
            <a:r>
              <a:rPr sz="1200" spc="-5" dirty="0">
                <a:latin typeface="Calibri"/>
                <a:cs typeface="Calibri"/>
              </a:rPr>
              <a:t>window</a:t>
            </a:r>
            <a:r>
              <a:rPr sz="1200" dirty="0">
                <a:latin typeface="Calibri"/>
                <a:cs typeface="Calibri"/>
              </a:rPr>
              <a:t> </a:t>
            </a:r>
            <a:r>
              <a:rPr sz="1200" spc="-5" dirty="0">
                <a:latin typeface="Calibri"/>
                <a:cs typeface="Calibri"/>
              </a:rPr>
              <a:t>telling</a:t>
            </a:r>
            <a:r>
              <a:rPr sz="1200" spc="-20" dirty="0">
                <a:latin typeface="Calibri"/>
                <a:cs typeface="Calibri"/>
              </a:rPr>
              <a:t> </a:t>
            </a:r>
            <a:r>
              <a:rPr sz="1200" spc="-10" dirty="0">
                <a:latin typeface="Calibri"/>
                <a:cs typeface="Calibri"/>
              </a:rPr>
              <a:t>you </a:t>
            </a:r>
            <a:r>
              <a:rPr sz="1200" spc="-5" dirty="0">
                <a:latin typeface="Calibri"/>
                <a:cs typeface="Calibri"/>
              </a:rPr>
              <a:t>that</a:t>
            </a:r>
            <a:r>
              <a:rPr sz="1200" spc="-15" dirty="0">
                <a:latin typeface="Calibri"/>
                <a:cs typeface="Calibri"/>
              </a:rPr>
              <a:t> </a:t>
            </a:r>
            <a:r>
              <a:rPr sz="1200" spc="-5" dirty="0">
                <a:latin typeface="Calibri"/>
                <a:cs typeface="Calibri"/>
              </a:rPr>
              <a:t>Windows </a:t>
            </a:r>
            <a:r>
              <a:rPr sz="1200" dirty="0">
                <a:latin typeface="Calibri"/>
                <a:cs typeface="Calibri"/>
              </a:rPr>
              <a:t>has</a:t>
            </a:r>
            <a:r>
              <a:rPr sz="1200" spc="-10" dirty="0">
                <a:latin typeface="Calibri"/>
                <a:cs typeface="Calibri"/>
              </a:rPr>
              <a:t> </a:t>
            </a:r>
            <a:r>
              <a:rPr sz="1200" spc="-5" dirty="0">
                <a:latin typeface="Calibri"/>
                <a:cs typeface="Calibri"/>
              </a:rPr>
              <a:t>found</a:t>
            </a:r>
            <a:r>
              <a:rPr sz="1200" spc="-30" dirty="0">
                <a:latin typeface="Calibri"/>
                <a:cs typeface="Calibri"/>
              </a:rPr>
              <a:t> </a:t>
            </a:r>
            <a:r>
              <a:rPr sz="1200" dirty="0">
                <a:latin typeface="Calibri"/>
                <a:cs typeface="Calibri"/>
              </a:rPr>
              <a:t>new</a:t>
            </a:r>
            <a:r>
              <a:rPr sz="1200" spc="-5" dirty="0">
                <a:latin typeface="Calibri"/>
                <a:cs typeface="Calibri"/>
              </a:rPr>
              <a:t> hardware</a:t>
            </a:r>
            <a:r>
              <a:rPr sz="1200" spc="-30" dirty="0">
                <a:latin typeface="Calibri"/>
                <a:cs typeface="Calibri"/>
              </a:rPr>
              <a:t> </a:t>
            </a:r>
            <a:r>
              <a:rPr sz="1200" dirty="0">
                <a:latin typeface="Calibri"/>
                <a:cs typeface="Calibri"/>
              </a:rPr>
              <a:t>and</a:t>
            </a:r>
            <a:r>
              <a:rPr sz="1200" spc="-10" dirty="0">
                <a:latin typeface="Calibri"/>
                <a:cs typeface="Calibri"/>
              </a:rPr>
              <a:t> </a:t>
            </a:r>
            <a:r>
              <a:rPr sz="1200" dirty="0">
                <a:latin typeface="Calibri"/>
                <a:cs typeface="Calibri"/>
              </a:rPr>
              <a:t>is </a:t>
            </a:r>
            <a:r>
              <a:rPr sz="1200" spc="-5" dirty="0">
                <a:latin typeface="Calibri"/>
                <a:cs typeface="Calibri"/>
              </a:rPr>
              <a:t>determining</a:t>
            </a:r>
            <a:r>
              <a:rPr sz="1200" spc="-30" dirty="0">
                <a:latin typeface="Calibri"/>
                <a:cs typeface="Calibri"/>
              </a:rPr>
              <a:t> </a:t>
            </a:r>
            <a:r>
              <a:rPr sz="1200" spc="-10" dirty="0">
                <a:latin typeface="Calibri"/>
                <a:cs typeface="Calibri"/>
              </a:rPr>
              <a:t>what</a:t>
            </a:r>
            <a:r>
              <a:rPr sz="1200" spc="-5" dirty="0">
                <a:latin typeface="Calibri"/>
                <a:cs typeface="Calibri"/>
              </a:rPr>
              <a:t> </a:t>
            </a:r>
            <a:r>
              <a:rPr sz="1200" dirty="0">
                <a:latin typeface="Calibri"/>
                <a:cs typeface="Calibri"/>
              </a:rPr>
              <a:t>it</a:t>
            </a:r>
            <a:r>
              <a:rPr sz="1200" spc="-5" dirty="0">
                <a:latin typeface="Calibri"/>
                <a:cs typeface="Calibri"/>
              </a:rPr>
              <a:t> </a:t>
            </a:r>
            <a:r>
              <a:rPr sz="1200" dirty="0">
                <a:latin typeface="Calibri"/>
                <a:cs typeface="Calibri"/>
              </a:rPr>
              <a:t>is.</a:t>
            </a:r>
            <a:endParaRPr sz="1200">
              <a:latin typeface="Calibri"/>
              <a:cs typeface="Calibri"/>
            </a:endParaRPr>
          </a:p>
          <a:p>
            <a:pPr marL="355600" marR="5080" indent="-342900">
              <a:lnSpc>
                <a:spcPct val="100000"/>
              </a:lnSpc>
              <a:spcBef>
                <a:spcPts val="290"/>
              </a:spcBef>
              <a:buFont typeface="Arial MT"/>
              <a:buChar char="•"/>
              <a:tabLst>
                <a:tab pos="354965" algn="l"/>
                <a:tab pos="355600" algn="l"/>
              </a:tabLst>
            </a:pPr>
            <a:r>
              <a:rPr sz="1200" dirty="0">
                <a:latin typeface="Calibri"/>
                <a:cs typeface="Calibri"/>
              </a:rPr>
              <a:t>In </a:t>
            </a:r>
            <a:r>
              <a:rPr sz="1200" spc="-5" dirty="0">
                <a:latin typeface="Calibri"/>
                <a:cs typeface="Calibri"/>
              </a:rPr>
              <a:t>many cases, Windows XP will </a:t>
            </a:r>
            <a:r>
              <a:rPr sz="1200" dirty="0">
                <a:latin typeface="Calibri"/>
                <a:cs typeface="Calibri"/>
              </a:rPr>
              <a:t>identify the </a:t>
            </a:r>
            <a:r>
              <a:rPr sz="1200" spc="-5" dirty="0">
                <a:latin typeface="Calibri"/>
                <a:cs typeface="Calibri"/>
              </a:rPr>
              <a:t>device, </a:t>
            </a:r>
            <a:r>
              <a:rPr sz="1200" dirty="0">
                <a:latin typeface="Calibri"/>
                <a:cs typeface="Calibri"/>
              </a:rPr>
              <a:t>find and load the necessary </a:t>
            </a:r>
            <a:r>
              <a:rPr sz="1200" spc="-5" dirty="0">
                <a:latin typeface="Calibri"/>
                <a:cs typeface="Calibri"/>
              </a:rPr>
              <a:t>drivers, </a:t>
            </a:r>
            <a:r>
              <a:rPr sz="1200" dirty="0">
                <a:latin typeface="Calibri"/>
                <a:cs typeface="Calibri"/>
              </a:rPr>
              <a:t>and </a:t>
            </a:r>
            <a:r>
              <a:rPr sz="1200" spc="-5" dirty="0">
                <a:latin typeface="Calibri"/>
                <a:cs typeface="Calibri"/>
              </a:rPr>
              <a:t>you'll </a:t>
            </a:r>
            <a:r>
              <a:rPr sz="1200" dirty="0">
                <a:latin typeface="Calibri"/>
                <a:cs typeface="Calibri"/>
              </a:rPr>
              <a:t>be </a:t>
            </a:r>
            <a:r>
              <a:rPr sz="1200" spc="-5" dirty="0">
                <a:latin typeface="Calibri"/>
                <a:cs typeface="Calibri"/>
              </a:rPr>
              <a:t>ready to go. </a:t>
            </a:r>
            <a:r>
              <a:rPr sz="1200" dirty="0">
                <a:latin typeface="Calibri"/>
                <a:cs typeface="Calibri"/>
              </a:rPr>
              <a:t>If not, </a:t>
            </a:r>
            <a:r>
              <a:rPr sz="1200" spc="10" dirty="0">
                <a:latin typeface="Calibri"/>
                <a:cs typeface="Calibri"/>
              </a:rPr>
              <a:t>the </a:t>
            </a:r>
            <a:r>
              <a:rPr sz="1200" spc="15" dirty="0">
                <a:latin typeface="Calibri"/>
                <a:cs typeface="Calibri"/>
              </a:rPr>
              <a:t> </a:t>
            </a:r>
            <a:r>
              <a:rPr sz="1200" spc="-5" dirty="0">
                <a:latin typeface="Calibri"/>
                <a:cs typeface="Calibri"/>
              </a:rPr>
              <a:t>"Found</a:t>
            </a:r>
            <a:r>
              <a:rPr sz="1200" spc="-40" dirty="0">
                <a:latin typeface="Calibri"/>
                <a:cs typeface="Calibri"/>
              </a:rPr>
              <a:t> </a:t>
            </a:r>
            <a:r>
              <a:rPr sz="1200" dirty="0">
                <a:latin typeface="Calibri"/>
                <a:cs typeface="Calibri"/>
              </a:rPr>
              <a:t>New</a:t>
            </a:r>
            <a:r>
              <a:rPr sz="1200" spc="5" dirty="0">
                <a:latin typeface="Calibri"/>
                <a:cs typeface="Calibri"/>
              </a:rPr>
              <a:t> </a:t>
            </a:r>
            <a:r>
              <a:rPr sz="1200" spc="-10" dirty="0">
                <a:latin typeface="Calibri"/>
                <a:cs typeface="Calibri"/>
              </a:rPr>
              <a:t>Hardware</a:t>
            </a:r>
            <a:r>
              <a:rPr sz="1200" spc="-20" dirty="0">
                <a:latin typeface="Calibri"/>
                <a:cs typeface="Calibri"/>
              </a:rPr>
              <a:t> </a:t>
            </a:r>
            <a:r>
              <a:rPr sz="1200" spc="-5" dirty="0">
                <a:latin typeface="Calibri"/>
                <a:cs typeface="Calibri"/>
              </a:rPr>
              <a:t>Wizard"</a:t>
            </a:r>
            <a:r>
              <a:rPr sz="1200" spc="-30" dirty="0">
                <a:latin typeface="Calibri"/>
                <a:cs typeface="Calibri"/>
              </a:rPr>
              <a:t> </a:t>
            </a:r>
            <a:r>
              <a:rPr sz="1200" spc="-5" dirty="0">
                <a:latin typeface="Calibri"/>
                <a:cs typeface="Calibri"/>
              </a:rPr>
              <a:t>will</a:t>
            </a:r>
            <a:r>
              <a:rPr sz="1200" spc="15" dirty="0">
                <a:latin typeface="Calibri"/>
                <a:cs typeface="Calibri"/>
              </a:rPr>
              <a:t> </a:t>
            </a:r>
            <a:r>
              <a:rPr sz="1200" dirty="0">
                <a:latin typeface="Calibri"/>
                <a:cs typeface="Calibri"/>
              </a:rPr>
              <a:t>open</a:t>
            </a:r>
            <a:r>
              <a:rPr sz="1200" spc="-10" dirty="0">
                <a:latin typeface="Calibri"/>
                <a:cs typeface="Calibri"/>
              </a:rPr>
              <a:t> </a:t>
            </a:r>
            <a:r>
              <a:rPr sz="1200" dirty="0">
                <a:latin typeface="Calibri"/>
                <a:cs typeface="Calibri"/>
              </a:rPr>
              <a:t>up.</a:t>
            </a:r>
            <a:r>
              <a:rPr sz="1200" spc="-25" dirty="0">
                <a:latin typeface="Calibri"/>
                <a:cs typeface="Calibri"/>
              </a:rPr>
              <a:t> </a:t>
            </a:r>
            <a:r>
              <a:rPr sz="1200" dirty="0">
                <a:latin typeface="Calibri"/>
                <a:cs typeface="Calibri"/>
              </a:rPr>
              <a:t>This</a:t>
            </a:r>
            <a:r>
              <a:rPr sz="1200" spc="5" dirty="0">
                <a:latin typeface="Calibri"/>
                <a:cs typeface="Calibri"/>
              </a:rPr>
              <a:t> </a:t>
            </a:r>
            <a:r>
              <a:rPr sz="1200" spc="-5" dirty="0">
                <a:latin typeface="Calibri"/>
                <a:cs typeface="Calibri"/>
              </a:rPr>
              <a:t>will</a:t>
            </a:r>
            <a:r>
              <a:rPr sz="1200" dirty="0">
                <a:latin typeface="Calibri"/>
                <a:cs typeface="Calibri"/>
              </a:rPr>
              <a:t> </a:t>
            </a:r>
            <a:r>
              <a:rPr sz="1200" spc="-5" dirty="0">
                <a:latin typeface="Calibri"/>
                <a:cs typeface="Calibri"/>
              </a:rPr>
              <a:t>direct</a:t>
            </a:r>
            <a:r>
              <a:rPr sz="1200" spc="-15" dirty="0">
                <a:latin typeface="Calibri"/>
                <a:cs typeface="Calibri"/>
              </a:rPr>
              <a:t> </a:t>
            </a:r>
            <a:r>
              <a:rPr sz="1200" spc="-10" dirty="0">
                <a:latin typeface="Calibri"/>
                <a:cs typeface="Calibri"/>
              </a:rPr>
              <a:t>you</a:t>
            </a:r>
            <a:r>
              <a:rPr sz="1200" spc="-5" dirty="0">
                <a:latin typeface="Calibri"/>
                <a:cs typeface="Calibri"/>
              </a:rPr>
              <a:t> to install</a:t>
            </a:r>
            <a:r>
              <a:rPr sz="1200" spc="-20" dirty="0">
                <a:latin typeface="Calibri"/>
                <a:cs typeface="Calibri"/>
              </a:rPr>
              <a:t> </a:t>
            </a:r>
            <a:r>
              <a:rPr sz="1200" spc="-5" dirty="0">
                <a:latin typeface="Calibri"/>
                <a:cs typeface="Calibri"/>
              </a:rPr>
              <a:t>drivers off</a:t>
            </a:r>
            <a:r>
              <a:rPr sz="1200" spc="-10" dirty="0">
                <a:latin typeface="Calibri"/>
                <a:cs typeface="Calibri"/>
              </a:rPr>
              <a:t> </a:t>
            </a:r>
            <a:r>
              <a:rPr sz="1200" dirty="0">
                <a:latin typeface="Calibri"/>
                <a:cs typeface="Calibri"/>
              </a:rPr>
              <a:t>of</a:t>
            </a:r>
            <a:r>
              <a:rPr sz="1200" spc="5" dirty="0">
                <a:latin typeface="Calibri"/>
                <a:cs typeface="Calibri"/>
              </a:rPr>
              <a:t> </a:t>
            </a:r>
            <a:r>
              <a:rPr sz="1200" dirty="0">
                <a:latin typeface="Calibri"/>
                <a:cs typeface="Calibri"/>
              </a:rPr>
              <a:t>the</a:t>
            </a:r>
            <a:r>
              <a:rPr sz="1200" spc="-15" dirty="0">
                <a:latin typeface="Calibri"/>
                <a:cs typeface="Calibri"/>
              </a:rPr>
              <a:t> </a:t>
            </a:r>
            <a:r>
              <a:rPr sz="1200" dirty="0">
                <a:latin typeface="Calibri"/>
                <a:cs typeface="Calibri"/>
              </a:rPr>
              <a:t>disc</a:t>
            </a:r>
            <a:r>
              <a:rPr sz="1200" spc="-5" dirty="0">
                <a:latin typeface="Calibri"/>
                <a:cs typeface="Calibri"/>
              </a:rPr>
              <a:t> that</a:t>
            </a:r>
            <a:r>
              <a:rPr sz="1200" spc="-10" dirty="0">
                <a:latin typeface="Calibri"/>
                <a:cs typeface="Calibri"/>
              </a:rPr>
              <a:t> </a:t>
            </a:r>
            <a:r>
              <a:rPr sz="1200" spc="-5" dirty="0">
                <a:latin typeface="Calibri"/>
                <a:cs typeface="Calibri"/>
              </a:rPr>
              <a:t>came</a:t>
            </a:r>
            <a:r>
              <a:rPr sz="1200" spc="15" dirty="0">
                <a:latin typeface="Calibri"/>
                <a:cs typeface="Calibri"/>
              </a:rPr>
              <a:t> </a:t>
            </a:r>
            <a:r>
              <a:rPr sz="1200" spc="-5" dirty="0">
                <a:latin typeface="Calibri"/>
                <a:cs typeface="Calibri"/>
              </a:rPr>
              <a:t>with</a:t>
            </a:r>
            <a:r>
              <a:rPr sz="1200" dirty="0">
                <a:latin typeface="Calibri"/>
                <a:cs typeface="Calibri"/>
              </a:rPr>
              <a:t> the</a:t>
            </a:r>
            <a:r>
              <a:rPr sz="1200" spc="-20" dirty="0">
                <a:latin typeface="Calibri"/>
                <a:cs typeface="Calibri"/>
              </a:rPr>
              <a:t> </a:t>
            </a:r>
            <a:r>
              <a:rPr sz="1200" spc="-5" dirty="0">
                <a:latin typeface="Calibri"/>
                <a:cs typeface="Calibri"/>
              </a:rPr>
              <a:t>sound</a:t>
            </a:r>
            <a:r>
              <a:rPr sz="1200" spc="-10" dirty="0">
                <a:latin typeface="Calibri"/>
                <a:cs typeface="Calibri"/>
              </a:rPr>
              <a:t> </a:t>
            </a:r>
            <a:r>
              <a:rPr sz="1200" dirty="0">
                <a:latin typeface="Calibri"/>
                <a:cs typeface="Calibri"/>
              </a:rPr>
              <a:t>card.</a:t>
            </a:r>
            <a:endParaRPr sz="1200">
              <a:latin typeface="Calibri"/>
              <a:cs typeface="Calibri"/>
            </a:endParaRPr>
          </a:p>
          <a:p>
            <a:pPr marL="355600" marR="414655" indent="-342900">
              <a:lnSpc>
                <a:spcPct val="100000"/>
              </a:lnSpc>
              <a:spcBef>
                <a:spcPts val="285"/>
              </a:spcBef>
              <a:buFont typeface="Arial MT"/>
              <a:buChar char="•"/>
              <a:tabLst>
                <a:tab pos="354965" algn="l"/>
                <a:tab pos="355600" algn="l"/>
              </a:tabLst>
            </a:pPr>
            <a:r>
              <a:rPr sz="1200" spc="-5" dirty="0">
                <a:latin typeface="Calibri"/>
                <a:cs typeface="Calibri"/>
              </a:rPr>
              <a:t>Once </a:t>
            </a:r>
            <a:r>
              <a:rPr sz="1200" dirty="0">
                <a:latin typeface="Calibri"/>
                <a:cs typeface="Calibri"/>
              </a:rPr>
              <a:t>the </a:t>
            </a:r>
            <a:r>
              <a:rPr sz="1200" spc="-5" dirty="0">
                <a:latin typeface="Calibri"/>
                <a:cs typeface="Calibri"/>
              </a:rPr>
              <a:t>driver </a:t>
            </a:r>
            <a:r>
              <a:rPr sz="1200" dirty="0">
                <a:latin typeface="Calibri"/>
                <a:cs typeface="Calibri"/>
              </a:rPr>
              <a:t>is </a:t>
            </a:r>
            <a:r>
              <a:rPr sz="1200" spc="-5" dirty="0">
                <a:latin typeface="Calibri"/>
                <a:cs typeface="Calibri"/>
              </a:rPr>
              <a:t>installed, </a:t>
            </a:r>
            <a:r>
              <a:rPr sz="1200" dirty="0">
                <a:latin typeface="Calibri"/>
                <a:cs typeface="Calibri"/>
              </a:rPr>
              <a:t>the </a:t>
            </a:r>
            <a:r>
              <a:rPr sz="1200" spc="-5" dirty="0">
                <a:latin typeface="Calibri"/>
                <a:cs typeface="Calibri"/>
              </a:rPr>
              <a:t>device should </a:t>
            </a:r>
            <a:r>
              <a:rPr sz="1200" dirty="0">
                <a:latin typeface="Calibri"/>
                <a:cs typeface="Calibri"/>
              </a:rPr>
              <a:t>be </a:t>
            </a:r>
            <a:r>
              <a:rPr sz="1200" spc="-5" dirty="0">
                <a:latin typeface="Calibri"/>
                <a:cs typeface="Calibri"/>
              </a:rPr>
              <a:t>ready </a:t>
            </a:r>
            <a:r>
              <a:rPr sz="1200" spc="-10" dirty="0">
                <a:latin typeface="Calibri"/>
                <a:cs typeface="Calibri"/>
              </a:rPr>
              <a:t>for </a:t>
            </a:r>
            <a:r>
              <a:rPr sz="1200" spc="-5" dirty="0">
                <a:latin typeface="Calibri"/>
                <a:cs typeface="Calibri"/>
              </a:rPr>
              <a:t>use. Some devices </a:t>
            </a:r>
            <a:r>
              <a:rPr sz="1200" spc="-10" dirty="0">
                <a:latin typeface="Calibri"/>
                <a:cs typeface="Calibri"/>
              </a:rPr>
              <a:t>may </a:t>
            </a:r>
            <a:r>
              <a:rPr sz="1200" spc="-5" dirty="0">
                <a:latin typeface="Calibri"/>
                <a:cs typeface="Calibri"/>
              </a:rPr>
              <a:t>require that </a:t>
            </a:r>
            <a:r>
              <a:rPr sz="1200" spc="-10" dirty="0">
                <a:latin typeface="Calibri"/>
                <a:cs typeface="Calibri"/>
              </a:rPr>
              <a:t>you restart </a:t>
            </a:r>
            <a:r>
              <a:rPr sz="1200" dirty="0">
                <a:latin typeface="Calibri"/>
                <a:cs typeface="Calibri"/>
              </a:rPr>
              <a:t>the </a:t>
            </a:r>
            <a:r>
              <a:rPr sz="1200" spc="-5" dirty="0">
                <a:latin typeface="Calibri"/>
                <a:cs typeface="Calibri"/>
              </a:rPr>
              <a:t>computer </a:t>
            </a:r>
            <a:r>
              <a:rPr sz="1200" dirty="0">
                <a:latin typeface="Calibri"/>
                <a:cs typeface="Calibri"/>
              </a:rPr>
              <a:t> </a:t>
            </a:r>
            <a:r>
              <a:rPr sz="1200" spc="-10" dirty="0">
                <a:latin typeface="Calibri"/>
                <a:cs typeface="Calibri"/>
              </a:rPr>
              <a:t>before</a:t>
            </a:r>
            <a:r>
              <a:rPr sz="1200" spc="-30" dirty="0">
                <a:latin typeface="Calibri"/>
                <a:cs typeface="Calibri"/>
              </a:rPr>
              <a:t> </a:t>
            </a:r>
            <a:r>
              <a:rPr sz="1200" spc="-10" dirty="0">
                <a:latin typeface="Calibri"/>
                <a:cs typeface="Calibri"/>
              </a:rPr>
              <a:t>you</a:t>
            </a:r>
            <a:r>
              <a:rPr sz="1200" spc="-5" dirty="0">
                <a:latin typeface="Calibri"/>
                <a:cs typeface="Calibri"/>
              </a:rPr>
              <a:t> </a:t>
            </a:r>
            <a:r>
              <a:rPr sz="1200" spc="-10" dirty="0">
                <a:latin typeface="Calibri"/>
                <a:cs typeface="Calibri"/>
              </a:rPr>
              <a:t>can</a:t>
            </a:r>
            <a:r>
              <a:rPr sz="1200" spc="5" dirty="0">
                <a:latin typeface="Calibri"/>
                <a:cs typeface="Calibri"/>
              </a:rPr>
              <a:t> </a:t>
            </a:r>
            <a:r>
              <a:rPr sz="1200" spc="-5" dirty="0">
                <a:latin typeface="Calibri"/>
                <a:cs typeface="Calibri"/>
              </a:rPr>
              <a:t>use</a:t>
            </a:r>
            <a:r>
              <a:rPr sz="1200" dirty="0">
                <a:latin typeface="Calibri"/>
                <a:cs typeface="Calibri"/>
              </a:rPr>
              <a:t> them.</a:t>
            </a:r>
            <a:r>
              <a:rPr sz="1200" spc="-25" dirty="0">
                <a:latin typeface="Calibri"/>
                <a:cs typeface="Calibri"/>
              </a:rPr>
              <a:t> </a:t>
            </a:r>
            <a:r>
              <a:rPr sz="1200" dirty="0">
                <a:latin typeface="Calibri"/>
                <a:cs typeface="Calibri"/>
              </a:rPr>
              <a:t>In</a:t>
            </a:r>
            <a:r>
              <a:rPr sz="1200" spc="-5" dirty="0">
                <a:latin typeface="Calibri"/>
                <a:cs typeface="Calibri"/>
              </a:rPr>
              <a:t> </a:t>
            </a:r>
            <a:r>
              <a:rPr sz="1200" dirty="0">
                <a:latin typeface="Calibri"/>
                <a:cs typeface="Calibri"/>
              </a:rPr>
              <a:t>our</a:t>
            </a:r>
            <a:r>
              <a:rPr sz="1200" spc="-10" dirty="0">
                <a:latin typeface="Calibri"/>
                <a:cs typeface="Calibri"/>
              </a:rPr>
              <a:t> </a:t>
            </a:r>
            <a:r>
              <a:rPr sz="1200" spc="-5" dirty="0">
                <a:latin typeface="Calibri"/>
                <a:cs typeface="Calibri"/>
              </a:rPr>
              <a:t>example, </a:t>
            </a:r>
            <a:r>
              <a:rPr sz="1200" dirty="0">
                <a:latin typeface="Calibri"/>
                <a:cs typeface="Calibri"/>
              </a:rPr>
              <a:t>the</a:t>
            </a:r>
            <a:r>
              <a:rPr sz="1200" spc="-20" dirty="0">
                <a:latin typeface="Calibri"/>
                <a:cs typeface="Calibri"/>
              </a:rPr>
              <a:t> </a:t>
            </a:r>
            <a:r>
              <a:rPr sz="1200" spc="-5" dirty="0">
                <a:latin typeface="Calibri"/>
                <a:cs typeface="Calibri"/>
              </a:rPr>
              <a:t>sound</a:t>
            </a:r>
            <a:r>
              <a:rPr sz="1200" spc="-15" dirty="0">
                <a:latin typeface="Calibri"/>
                <a:cs typeface="Calibri"/>
              </a:rPr>
              <a:t> </a:t>
            </a:r>
            <a:r>
              <a:rPr sz="1200" spc="-10" dirty="0">
                <a:latin typeface="Calibri"/>
                <a:cs typeface="Calibri"/>
              </a:rPr>
              <a:t>card</a:t>
            </a:r>
            <a:r>
              <a:rPr sz="1200" spc="-5" dirty="0">
                <a:latin typeface="Calibri"/>
                <a:cs typeface="Calibri"/>
              </a:rPr>
              <a:t> </a:t>
            </a:r>
            <a:r>
              <a:rPr sz="1200" dirty="0">
                <a:latin typeface="Calibri"/>
                <a:cs typeface="Calibri"/>
              </a:rPr>
              <a:t>is</a:t>
            </a:r>
            <a:r>
              <a:rPr sz="1200" spc="20" dirty="0">
                <a:latin typeface="Calibri"/>
                <a:cs typeface="Calibri"/>
              </a:rPr>
              <a:t> </a:t>
            </a:r>
            <a:r>
              <a:rPr sz="1200" spc="-5" dirty="0">
                <a:latin typeface="Calibri"/>
                <a:cs typeface="Calibri"/>
              </a:rPr>
              <a:t>immediately</a:t>
            </a:r>
            <a:r>
              <a:rPr sz="1200" spc="-20" dirty="0">
                <a:latin typeface="Calibri"/>
                <a:cs typeface="Calibri"/>
              </a:rPr>
              <a:t> </a:t>
            </a:r>
            <a:r>
              <a:rPr sz="1200" spc="-5" dirty="0">
                <a:latin typeface="Calibri"/>
                <a:cs typeface="Calibri"/>
              </a:rPr>
              <a:t>ready</a:t>
            </a:r>
            <a:r>
              <a:rPr sz="1200" spc="-35" dirty="0">
                <a:latin typeface="Calibri"/>
                <a:cs typeface="Calibri"/>
              </a:rPr>
              <a:t> </a:t>
            </a:r>
            <a:r>
              <a:rPr sz="1200" spc="-10" dirty="0">
                <a:latin typeface="Calibri"/>
                <a:cs typeface="Calibri"/>
              </a:rPr>
              <a:t>for </a:t>
            </a:r>
            <a:r>
              <a:rPr sz="1200" spc="-5" dirty="0">
                <a:latin typeface="Calibri"/>
                <a:cs typeface="Calibri"/>
              </a:rPr>
              <a:t>use.</a:t>
            </a:r>
            <a:endParaRPr sz="1200">
              <a:latin typeface="Calibri"/>
              <a:cs typeface="Calibri"/>
            </a:endParaRPr>
          </a:p>
          <a:p>
            <a:pPr marL="355600" marR="537845" indent="-342900">
              <a:lnSpc>
                <a:spcPct val="100000"/>
              </a:lnSpc>
              <a:spcBef>
                <a:spcPts val="290"/>
              </a:spcBef>
              <a:buFont typeface="Arial MT"/>
              <a:buChar char="•"/>
              <a:tabLst>
                <a:tab pos="354965" algn="l"/>
                <a:tab pos="355600" algn="l"/>
              </a:tabLst>
            </a:pPr>
            <a:r>
              <a:rPr sz="1200" spc="-30" dirty="0">
                <a:latin typeface="Calibri"/>
                <a:cs typeface="Calibri"/>
              </a:rPr>
              <a:t>You </a:t>
            </a:r>
            <a:r>
              <a:rPr sz="1200" spc="-10" dirty="0">
                <a:latin typeface="Calibri"/>
                <a:cs typeface="Calibri"/>
              </a:rPr>
              <a:t>want </a:t>
            </a:r>
            <a:r>
              <a:rPr sz="1200" spc="-5" dirty="0">
                <a:latin typeface="Calibri"/>
                <a:cs typeface="Calibri"/>
              </a:rPr>
              <a:t>to capture some </a:t>
            </a:r>
            <a:r>
              <a:rPr sz="1200" dirty="0">
                <a:latin typeface="Calibri"/>
                <a:cs typeface="Calibri"/>
              </a:rPr>
              <a:t>audio </a:t>
            </a:r>
            <a:r>
              <a:rPr sz="1200" spc="-10" dirty="0">
                <a:latin typeface="Calibri"/>
                <a:cs typeface="Calibri"/>
              </a:rPr>
              <a:t>from </a:t>
            </a:r>
            <a:r>
              <a:rPr sz="1200" dirty="0">
                <a:latin typeface="Calibri"/>
                <a:cs typeface="Calibri"/>
              </a:rPr>
              <a:t>an </a:t>
            </a:r>
            <a:r>
              <a:rPr sz="1200" spc="-5" dirty="0">
                <a:latin typeface="Calibri"/>
                <a:cs typeface="Calibri"/>
              </a:rPr>
              <a:t>external tape </a:t>
            </a:r>
            <a:r>
              <a:rPr sz="1200" dirty="0">
                <a:latin typeface="Calibri"/>
                <a:cs typeface="Calibri"/>
              </a:rPr>
              <a:t>deck </a:t>
            </a:r>
            <a:r>
              <a:rPr sz="1200" spc="-5" dirty="0">
                <a:latin typeface="Calibri"/>
                <a:cs typeface="Calibri"/>
              </a:rPr>
              <a:t>that </a:t>
            </a:r>
            <a:r>
              <a:rPr sz="1200" spc="-10" dirty="0">
                <a:latin typeface="Calibri"/>
                <a:cs typeface="Calibri"/>
              </a:rPr>
              <a:t>you have </a:t>
            </a:r>
            <a:r>
              <a:rPr sz="1200" dirty="0">
                <a:latin typeface="Calibri"/>
                <a:cs typeface="Calibri"/>
              </a:rPr>
              <a:t>plugged </a:t>
            </a:r>
            <a:r>
              <a:rPr sz="1200" spc="-5" dirty="0">
                <a:latin typeface="Calibri"/>
                <a:cs typeface="Calibri"/>
              </a:rPr>
              <a:t>into </a:t>
            </a:r>
            <a:r>
              <a:rPr sz="1200" dirty="0">
                <a:latin typeface="Calibri"/>
                <a:cs typeface="Calibri"/>
              </a:rPr>
              <a:t>the </a:t>
            </a:r>
            <a:r>
              <a:rPr sz="1200" spc="-5" dirty="0">
                <a:latin typeface="Calibri"/>
                <a:cs typeface="Calibri"/>
              </a:rPr>
              <a:t>sound </a:t>
            </a:r>
            <a:r>
              <a:rPr sz="1200" spc="-10" dirty="0">
                <a:latin typeface="Calibri"/>
                <a:cs typeface="Calibri"/>
              </a:rPr>
              <a:t>card. </a:t>
            </a:r>
            <a:r>
              <a:rPr sz="1200" spc="-30" dirty="0">
                <a:latin typeface="Calibri"/>
                <a:cs typeface="Calibri"/>
              </a:rPr>
              <a:t>You </a:t>
            </a:r>
            <a:r>
              <a:rPr sz="1200" spc="-10" dirty="0">
                <a:latin typeface="Calibri"/>
                <a:cs typeface="Calibri"/>
              </a:rPr>
              <a:t>set </a:t>
            </a:r>
            <a:r>
              <a:rPr sz="1200" dirty="0">
                <a:latin typeface="Calibri"/>
                <a:cs typeface="Calibri"/>
              </a:rPr>
              <a:t>up the </a:t>
            </a:r>
            <a:r>
              <a:rPr sz="1200" spc="-260" dirty="0">
                <a:latin typeface="Calibri"/>
                <a:cs typeface="Calibri"/>
              </a:rPr>
              <a:t> </a:t>
            </a:r>
            <a:r>
              <a:rPr sz="1200" spc="-5" dirty="0">
                <a:latin typeface="Calibri"/>
                <a:cs typeface="Calibri"/>
              </a:rPr>
              <a:t>recording</a:t>
            </a:r>
            <a:r>
              <a:rPr sz="1200" spc="-40" dirty="0">
                <a:latin typeface="Calibri"/>
                <a:cs typeface="Calibri"/>
              </a:rPr>
              <a:t> </a:t>
            </a:r>
            <a:r>
              <a:rPr sz="1200" spc="-5" dirty="0">
                <a:latin typeface="Calibri"/>
                <a:cs typeface="Calibri"/>
              </a:rPr>
              <a:t>software that</a:t>
            </a:r>
            <a:r>
              <a:rPr sz="1200" spc="-30" dirty="0">
                <a:latin typeface="Calibri"/>
                <a:cs typeface="Calibri"/>
              </a:rPr>
              <a:t> </a:t>
            </a:r>
            <a:r>
              <a:rPr sz="1200" spc="-5" dirty="0">
                <a:latin typeface="Calibri"/>
                <a:cs typeface="Calibri"/>
              </a:rPr>
              <a:t>came</a:t>
            </a:r>
            <a:r>
              <a:rPr sz="1200" spc="15" dirty="0">
                <a:latin typeface="Calibri"/>
                <a:cs typeface="Calibri"/>
              </a:rPr>
              <a:t> </a:t>
            </a:r>
            <a:r>
              <a:rPr sz="1200" spc="-5" dirty="0">
                <a:latin typeface="Calibri"/>
                <a:cs typeface="Calibri"/>
              </a:rPr>
              <a:t>with</a:t>
            </a:r>
            <a:r>
              <a:rPr sz="1200" spc="5" dirty="0">
                <a:latin typeface="Calibri"/>
                <a:cs typeface="Calibri"/>
              </a:rPr>
              <a:t> </a:t>
            </a:r>
            <a:r>
              <a:rPr sz="1200" dirty="0">
                <a:latin typeface="Calibri"/>
                <a:cs typeface="Calibri"/>
              </a:rPr>
              <a:t>the</a:t>
            </a:r>
            <a:r>
              <a:rPr sz="1200" spc="-20" dirty="0">
                <a:latin typeface="Calibri"/>
                <a:cs typeface="Calibri"/>
              </a:rPr>
              <a:t> </a:t>
            </a:r>
            <a:r>
              <a:rPr sz="1200" spc="-5" dirty="0">
                <a:latin typeface="Calibri"/>
                <a:cs typeface="Calibri"/>
              </a:rPr>
              <a:t>sound</a:t>
            </a:r>
            <a:r>
              <a:rPr sz="1200" spc="-15" dirty="0">
                <a:latin typeface="Calibri"/>
                <a:cs typeface="Calibri"/>
              </a:rPr>
              <a:t> </a:t>
            </a:r>
            <a:r>
              <a:rPr sz="1200" spc="-10" dirty="0">
                <a:latin typeface="Calibri"/>
                <a:cs typeface="Calibri"/>
              </a:rPr>
              <a:t>card</a:t>
            </a:r>
            <a:r>
              <a:rPr sz="1200" spc="-5" dirty="0">
                <a:latin typeface="Calibri"/>
                <a:cs typeface="Calibri"/>
              </a:rPr>
              <a:t> </a:t>
            </a:r>
            <a:r>
              <a:rPr sz="1200" dirty="0">
                <a:latin typeface="Calibri"/>
                <a:cs typeface="Calibri"/>
              </a:rPr>
              <a:t>and</a:t>
            </a:r>
            <a:r>
              <a:rPr sz="1200" spc="-15" dirty="0">
                <a:latin typeface="Calibri"/>
                <a:cs typeface="Calibri"/>
              </a:rPr>
              <a:t> </a:t>
            </a:r>
            <a:r>
              <a:rPr sz="1200" dirty="0">
                <a:latin typeface="Calibri"/>
                <a:cs typeface="Calibri"/>
              </a:rPr>
              <a:t>begin</a:t>
            </a:r>
            <a:r>
              <a:rPr sz="1200" spc="-25" dirty="0">
                <a:latin typeface="Calibri"/>
                <a:cs typeface="Calibri"/>
              </a:rPr>
              <a:t> </a:t>
            </a:r>
            <a:r>
              <a:rPr sz="1200" spc="-5" dirty="0">
                <a:latin typeface="Calibri"/>
                <a:cs typeface="Calibri"/>
              </a:rPr>
              <a:t>to</a:t>
            </a:r>
            <a:r>
              <a:rPr sz="1200" spc="5" dirty="0">
                <a:latin typeface="Calibri"/>
                <a:cs typeface="Calibri"/>
              </a:rPr>
              <a:t> </a:t>
            </a:r>
            <a:r>
              <a:rPr sz="1200" spc="-10" dirty="0">
                <a:latin typeface="Calibri"/>
                <a:cs typeface="Calibri"/>
              </a:rPr>
              <a:t>record.</a:t>
            </a:r>
            <a:endParaRPr sz="1200">
              <a:latin typeface="Calibri"/>
              <a:cs typeface="Calibri"/>
            </a:endParaRPr>
          </a:p>
          <a:p>
            <a:pPr marL="355600" marR="219710" indent="-342900">
              <a:lnSpc>
                <a:spcPct val="100000"/>
              </a:lnSpc>
              <a:spcBef>
                <a:spcPts val="290"/>
              </a:spcBef>
              <a:buFont typeface="Arial MT"/>
              <a:buChar char="•"/>
              <a:tabLst>
                <a:tab pos="354965" algn="l"/>
                <a:tab pos="355600" algn="l"/>
              </a:tabLst>
            </a:pPr>
            <a:r>
              <a:rPr sz="1200" dirty="0">
                <a:latin typeface="Calibri"/>
                <a:cs typeface="Calibri"/>
              </a:rPr>
              <a:t>The audio </a:t>
            </a:r>
            <a:r>
              <a:rPr sz="1200" spc="-5" dirty="0">
                <a:latin typeface="Calibri"/>
                <a:cs typeface="Calibri"/>
              </a:rPr>
              <a:t>comes into </a:t>
            </a:r>
            <a:r>
              <a:rPr sz="1200" dirty="0">
                <a:latin typeface="Calibri"/>
                <a:cs typeface="Calibri"/>
              </a:rPr>
              <a:t>the </a:t>
            </a:r>
            <a:r>
              <a:rPr sz="1200" spc="-5" dirty="0">
                <a:latin typeface="Calibri"/>
                <a:cs typeface="Calibri"/>
              </a:rPr>
              <a:t>sound </a:t>
            </a:r>
            <a:r>
              <a:rPr sz="1200" spc="-10" dirty="0">
                <a:latin typeface="Calibri"/>
                <a:cs typeface="Calibri"/>
              </a:rPr>
              <a:t>card </a:t>
            </a:r>
            <a:r>
              <a:rPr sz="1200" dirty="0">
                <a:latin typeface="Calibri"/>
                <a:cs typeface="Calibri"/>
              </a:rPr>
              <a:t>via an </a:t>
            </a:r>
            <a:r>
              <a:rPr sz="1200" spc="-5" dirty="0">
                <a:latin typeface="Calibri"/>
                <a:cs typeface="Calibri"/>
              </a:rPr>
              <a:t>external </a:t>
            </a:r>
            <a:r>
              <a:rPr sz="1200" dirty="0">
                <a:latin typeface="Calibri"/>
                <a:cs typeface="Calibri"/>
              </a:rPr>
              <a:t>audio </a:t>
            </a:r>
            <a:r>
              <a:rPr sz="1200" spc="-15" dirty="0">
                <a:latin typeface="Calibri"/>
                <a:cs typeface="Calibri"/>
              </a:rPr>
              <a:t>connector. </a:t>
            </a:r>
            <a:r>
              <a:rPr sz="1200" dirty="0">
                <a:latin typeface="Calibri"/>
                <a:cs typeface="Calibri"/>
              </a:rPr>
              <a:t>The </a:t>
            </a:r>
            <a:r>
              <a:rPr sz="1200" spc="-5" dirty="0">
                <a:latin typeface="Calibri"/>
                <a:cs typeface="Calibri"/>
              </a:rPr>
              <a:t>sound </a:t>
            </a:r>
            <a:r>
              <a:rPr sz="1200" spc="-10" dirty="0">
                <a:latin typeface="Calibri"/>
                <a:cs typeface="Calibri"/>
              </a:rPr>
              <a:t>card converts </a:t>
            </a:r>
            <a:r>
              <a:rPr sz="1200" dirty="0">
                <a:latin typeface="Calibri"/>
                <a:cs typeface="Calibri"/>
              </a:rPr>
              <a:t>the analog </a:t>
            </a:r>
            <a:r>
              <a:rPr sz="1200" spc="-5" dirty="0">
                <a:latin typeface="Calibri"/>
                <a:cs typeface="Calibri"/>
              </a:rPr>
              <a:t>signal to </a:t>
            </a:r>
            <a:r>
              <a:rPr sz="1200" dirty="0">
                <a:latin typeface="Calibri"/>
                <a:cs typeface="Calibri"/>
              </a:rPr>
              <a:t>a </a:t>
            </a:r>
            <a:r>
              <a:rPr sz="1200" spc="-5" dirty="0">
                <a:latin typeface="Calibri"/>
                <a:cs typeface="Calibri"/>
              </a:rPr>
              <a:t>digital </a:t>
            </a:r>
            <a:r>
              <a:rPr sz="1200" spc="-260" dirty="0">
                <a:latin typeface="Calibri"/>
                <a:cs typeface="Calibri"/>
              </a:rPr>
              <a:t> </a:t>
            </a:r>
            <a:r>
              <a:rPr sz="1200" spc="-5" dirty="0">
                <a:latin typeface="Calibri"/>
                <a:cs typeface="Calibri"/>
              </a:rPr>
              <a:t>signal.</a:t>
            </a:r>
            <a:endParaRPr sz="1200">
              <a:latin typeface="Calibri"/>
              <a:cs typeface="Calibri"/>
            </a:endParaRPr>
          </a:p>
          <a:p>
            <a:pPr marL="355600" marR="80645" indent="-342900">
              <a:lnSpc>
                <a:spcPct val="100000"/>
              </a:lnSpc>
              <a:spcBef>
                <a:spcPts val="290"/>
              </a:spcBef>
              <a:buFont typeface="Arial MT"/>
              <a:buChar char="•"/>
              <a:tabLst>
                <a:tab pos="354965" algn="l"/>
                <a:tab pos="355600" algn="l"/>
              </a:tabLst>
            </a:pPr>
            <a:r>
              <a:rPr sz="1200" dirty="0">
                <a:latin typeface="Calibri"/>
                <a:cs typeface="Calibri"/>
              </a:rPr>
              <a:t>The </a:t>
            </a:r>
            <a:r>
              <a:rPr sz="1200" spc="-5" dirty="0">
                <a:latin typeface="Calibri"/>
                <a:cs typeface="Calibri"/>
              </a:rPr>
              <a:t>digital</a:t>
            </a:r>
            <a:r>
              <a:rPr sz="1200" spc="-10" dirty="0">
                <a:latin typeface="Calibri"/>
                <a:cs typeface="Calibri"/>
              </a:rPr>
              <a:t> </a:t>
            </a:r>
            <a:r>
              <a:rPr sz="1200" dirty="0">
                <a:latin typeface="Calibri"/>
                <a:cs typeface="Calibri"/>
              </a:rPr>
              <a:t>audio</a:t>
            </a:r>
            <a:r>
              <a:rPr sz="1200" spc="-10" dirty="0">
                <a:latin typeface="Calibri"/>
                <a:cs typeface="Calibri"/>
              </a:rPr>
              <a:t> data from</a:t>
            </a:r>
            <a:r>
              <a:rPr sz="1200" spc="-5" dirty="0">
                <a:latin typeface="Calibri"/>
                <a:cs typeface="Calibri"/>
              </a:rPr>
              <a:t> </a:t>
            </a:r>
            <a:r>
              <a:rPr sz="1200" dirty="0">
                <a:latin typeface="Calibri"/>
                <a:cs typeface="Calibri"/>
              </a:rPr>
              <a:t>the</a:t>
            </a:r>
            <a:r>
              <a:rPr sz="1200" spc="-10" dirty="0">
                <a:latin typeface="Calibri"/>
                <a:cs typeface="Calibri"/>
              </a:rPr>
              <a:t> </a:t>
            </a:r>
            <a:r>
              <a:rPr sz="1200" spc="-5" dirty="0">
                <a:latin typeface="Calibri"/>
                <a:cs typeface="Calibri"/>
              </a:rPr>
              <a:t>sound</a:t>
            </a:r>
            <a:r>
              <a:rPr sz="1200" spc="-10" dirty="0">
                <a:latin typeface="Calibri"/>
                <a:cs typeface="Calibri"/>
              </a:rPr>
              <a:t> card</a:t>
            </a:r>
            <a:r>
              <a:rPr sz="1200" spc="5" dirty="0">
                <a:latin typeface="Calibri"/>
                <a:cs typeface="Calibri"/>
              </a:rPr>
              <a:t> </a:t>
            </a:r>
            <a:r>
              <a:rPr sz="1200" dirty="0">
                <a:latin typeface="Calibri"/>
                <a:cs typeface="Calibri"/>
              </a:rPr>
              <a:t>is</a:t>
            </a:r>
            <a:r>
              <a:rPr sz="1200" spc="5" dirty="0">
                <a:latin typeface="Calibri"/>
                <a:cs typeface="Calibri"/>
              </a:rPr>
              <a:t> </a:t>
            </a:r>
            <a:r>
              <a:rPr sz="1200" spc="-5" dirty="0">
                <a:latin typeface="Calibri"/>
                <a:cs typeface="Calibri"/>
              </a:rPr>
              <a:t>carried</a:t>
            </a:r>
            <a:r>
              <a:rPr sz="1200" spc="5" dirty="0">
                <a:latin typeface="Calibri"/>
                <a:cs typeface="Calibri"/>
              </a:rPr>
              <a:t> </a:t>
            </a:r>
            <a:r>
              <a:rPr sz="1200" spc="-10" dirty="0">
                <a:latin typeface="Calibri"/>
                <a:cs typeface="Calibri"/>
              </a:rPr>
              <a:t>across</a:t>
            </a:r>
            <a:r>
              <a:rPr sz="1200" spc="20" dirty="0">
                <a:latin typeface="Calibri"/>
                <a:cs typeface="Calibri"/>
              </a:rPr>
              <a:t> </a:t>
            </a:r>
            <a:r>
              <a:rPr sz="1200" dirty="0">
                <a:latin typeface="Calibri"/>
                <a:cs typeface="Calibri"/>
              </a:rPr>
              <a:t>the PCI</a:t>
            </a:r>
            <a:r>
              <a:rPr sz="1200" spc="10" dirty="0">
                <a:latin typeface="Calibri"/>
                <a:cs typeface="Calibri"/>
              </a:rPr>
              <a:t> </a:t>
            </a:r>
            <a:r>
              <a:rPr sz="1200" dirty="0">
                <a:latin typeface="Calibri"/>
                <a:cs typeface="Calibri"/>
              </a:rPr>
              <a:t>bus</a:t>
            </a:r>
            <a:r>
              <a:rPr sz="1200" spc="-5" dirty="0">
                <a:latin typeface="Calibri"/>
                <a:cs typeface="Calibri"/>
              </a:rPr>
              <a:t> to</a:t>
            </a:r>
            <a:r>
              <a:rPr sz="1200" dirty="0">
                <a:latin typeface="Calibri"/>
                <a:cs typeface="Calibri"/>
              </a:rPr>
              <a:t> the</a:t>
            </a:r>
            <a:r>
              <a:rPr sz="1200" spc="-15" dirty="0">
                <a:latin typeface="Calibri"/>
                <a:cs typeface="Calibri"/>
              </a:rPr>
              <a:t> </a:t>
            </a:r>
            <a:r>
              <a:rPr sz="1200" dirty="0">
                <a:latin typeface="Calibri"/>
                <a:cs typeface="Calibri"/>
              </a:rPr>
              <a:t>bus </a:t>
            </a:r>
            <a:r>
              <a:rPr sz="1200" spc="-20" dirty="0">
                <a:latin typeface="Calibri"/>
                <a:cs typeface="Calibri"/>
              </a:rPr>
              <a:t>controller. </a:t>
            </a:r>
            <a:r>
              <a:rPr sz="1200" dirty="0">
                <a:latin typeface="Calibri"/>
                <a:cs typeface="Calibri"/>
              </a:rPr>
              <a:t>The</a:t>
            </a:r>
            <a:r>
              <a:rPr sz="1200" spc="5" dirty="0">
                <a:latin typeface="Calibri"/>
                <a:cs typeface="Calibri"/>
              </a:rPr>
              <a:t> </a:t>
            </a:r>
            <a:r>
              <a:rPr sz="1200" spc="-10" dirty="0">
                <a:latin typeface="Calibri"/>
                <a:cs typeface="Calibri"/>
              </a:rPr>
              <a:t>controller</a:t>
            </a:r>
            <a:r>
              <a:rPr sz="1200" dirty="0">
                <a:latin typeface="Calibri"/>
                <a:cs typeface="Calibri"/>
              </a:rPr>
              <a:t> </a:t>
            </a:r>
            <a:r>
              <a:rPr sz="1200" spc="-5" dirty="0">
                <a:latin typeface="Calibri"/>
                <a:cs typeface="Calibri"/>
              </a:rPr>
              <a:t>determines</a:t>
            </a:r>
            <a:r>
              <a:rPr sz="1200" spc="-10" dirty="0">
                <a:latin typeface="Calibri"/>
                <a:cs typeface="Calibri"/>
              </a:rPr>
              <a:t> </a:t>
            </a:r>
            <a:r>
              <a:rPr sz="1200" spc="5" dirty="0">
                <a:latin typeface="Calibri"/>
                <a:cs typeface="Calibri"/>
              </a:rPr>
              <a:t>which </a:t>
            </a:r>
            <a:r>
              <a:rPr sz="1200" spc="10" dirty="0">
                <a:latin typeface="Calibri"/>
                <a:cs typeface="Calibri"/>
              </a:rPr>
              <a:t> </a:t>
            </a:r>
            <a:r>
              <a:rPr sz="1200" spc="-5" dirty="0">
                <a:latin typeface="Calibri"/>
                <a:cs typeface="Calibri"/>
              </a:rPr>
              <a:t>device </a:t>
            </a:r>
            <a:r>
              <a:rPr sz="1200" dirty="0">
                <a:latin typeface="Calibri"/>
                <a:cs typeface="Calibri"/>
              </a:rPr>
              <a:t>on</a:t>
            </a:r>
            <a:r>
              <a:rPr sz="1200" spc="-5" dirty="0">
                <a:latin typeface="Calibri"/>
                <a:cs typeface="Calibri"/>
              </a:rPr>
              <a:t> </a:t>
            </a:r>
            <a:r>
              <a:rPr sz="1200" dirty="0">
                <a:latin typeface="Calibri"/>
                <a:cs typeface="Calibri"/>
              </a:rPr>
              <a:t>the</a:t>
            </a:r>
            <a:r>
              <a:rPr sz="1200" spc="-20" dirty="0">
                <a:latin typeface="Calibri"/>
                <a:cs typeface="Calibri"/>
              </a:rPr>
              <a:t> </a:t>
            </a:r>
            <a:r>
              <a:rPr sz="1200" dirty="0">
                <a:latin typeface="Calibri"/>
                <a:cs typeface="Calibri"/>
              </a:rPr>
              <a:t>PCI device</a:t>
            </a:r>
            <a:r>
              <a:rPr sz="1200" spc="-5" dirty="0">
                <a:latin typeface="Calibri"/>
                <a:cs typeface="Calibri"/>
              </a:rPr>
              <a:t> </a:t>
            </a:r>
            <a:r>
              <a:rPr sz="1200" dirty="0">
                <a:latin typeface="Calibri"/>
                <a:cs typeface="Calibri"/>
              </a:rPr>
              <a:t>has</a:t>
            </a:r>
            <a:r>
              <a:rPr sz="1200" spc="5" dirty="0">
                <a:latin typeface="Calibri"/>
                <a:cs typeface="Calibri"/>
              </a:rPr>
              <a:t> </a:t>
            </a:r>
            <a:r>
              <a:rPr sz="1200" dirty="0">
                <a:latin typeface="Calibri"/>
                <a:cs typeface="Calibri"/>
              </a:rPr>
              <a:t>priority</a:t>
            </a:r>
            <a:r>
              <a:rPr sz="1200" spc="-35" dirty="0">
                <a:latin typeface="Calibri"/>
                <a:cs typeface="Calibri"/>
              </a:rPr>
              <a:t> </a:t>
            </a:r>
            <a:r>
              <a:rPr sz="1200" spc="-5" dirty="0">
                <a:latin typeface="Calibri"/>
                <a:cs typeface="Calibri"/>
              </a:rPr>
              <a:t>to</a:t>
            </a:r>
            <a:r>
              <a:rPr sz="1200" spc="-10" dirty="0">
                <a:latin typeface="Calibri"/>
                <a:cs typeface="Calibri"/>
              </a:rPr>
              <a:t> </a:t>
            </a:r>
            <a:r>
              <a:rPr sz="1200" spc="-5" dirty="0">
                <a:latin typeface="Calibri"/>
                <a:cs typeface="Calibri"/>
              </a:rPr>
              <a:t>send </a:t>
            </a:r>
            <a:r>
              <a:rPr sz="1200" spc="-10" dirty="0">
                <a:latin typeface="Calibri"/>
                <a:cs typeface="Calibri"/>
              </a:rPr>
              <a:t>data</a:t>
            </a:r>
            <a:r>
              <a:rPr sz="1200" spc="-2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the </a:t>
            </a:r>
            <a:r>
              <a:rPr sz="1200" spc="-10" dirty="0">
                <a:latin typeface="Calibri"/>
                <a:cs typeface="Calibri"/>
              </a:rPr>
              <a:t>CPU.</a:t>
            </a:r>
            <a:r>
              <a:rPr sz="1200" spc="10" dirty="0">
                <a:latin typeface="Calibri"/>
                <a:cs typeface="Calibri"/>
              </a:rPr>
              <a:t> </a:t>
            </a:r>
            <a:r>
              <a:rPr sz="1200" dirty="0">
                <a:latin typeface="Calibri"/>
                <a:cs typeface="Calibri"/>
              </a:rPr>
              <a:t>It</a:t>
            </a:r>
            <a:r>
              <a:rPr sz="1200" spc="-5" dirty="0">
                <a:latin typeface="Calibri"/>
                <a:cs typeface="Calibri"/>
              </a:rPr>
              <a:t> </a:t>
            </a:r>
            <a:r>
              <a:rPr sz="1200" dirty="0">
                <a:latin typeface="Calibri"/>
                <a:cs typeface="Calibri"/>
              </a:rPr>
              <a:t>also</a:t>
            </a:r>
            <a:r>
              <a:rPr sz="1200" spc="5" dirty="0">
                <a:latin typeface="Calibri"/>
                <a:cs typeface="Calibri"/>
              </a:rPr>
              <a:t> </a:t>
            </a:r>
            <a:r>
              <a:rPr sz="1200" spc="-5" dirty="0">
                <a:latin typeface="Calibri"/>
                <a:cs typeface="Calibri"/>
              </a:rPr>
              <a:t>checks</a:t>
            </a:r>
            <a:r>
              <a:rPr sz="1200" spc="25" dirty="0">
                <a:latin typeface="Calibri"/>
                <a:cs typeface="Calibri"/>
              </a:rPr>
              <a:t> </a:t>
            </a:r>
            <a:r>
              <a:rPr sz="1200" spc="-5" dirty="0">
                <a:latin typeface="Calibri"/>
                <a:cs typeface="Calibri"/>
              </a:rPr>
              <a:t>to</a:t>
            </a:r>
            <a:r>
              <a:rPr sz="1200" spc="5" dirty="0">
                <a:latin typeface="Calibri"/>
                <a:cs typeface="Calibri"/>
              </a:rPr>
              <a:t> </a:t>
            </a:r>
            <a:r>
              <a:rPr sz="1200" spc="-5" dirty="0">
                <a:latin typeface="Calibri"/>
                <a:cs typeface="Calibri"/>
              </a:rPr>
              <a:t>see</a:t>
            </a:r>
            <a:r>
              <a:rPr sz="1200" spc="10" dirty="0">
                <a:latin typeface="Calibri"/>
                <a:cs typeface="Calibri"/>
              </a:rPr>
              <a:t> </a:t>
            </a:r>
            <a:r>
              <a:rPr sz="1200" dirty="0">
                <a:latin typeface="Calibri"/>
                <a:cs typeface="Calibri"/>
              </a:rPr>
              <a:t>if</a:t>
            </a:r>
            <a:r>
              <a:rPr sz="1200" spc="-5" dirty="0">
                <a:latin typeface="Calibri"/>
                <a:cs typeface="Calibri"/>
              </a:rPr>
              <a:t> </a:t>
            </a:r>
            <a:r>
              <a:rPr sz="1200" spc="-10" dirty="0">
                <a:latin typeface="Calibri"/>
                <a:cs typeface="Calibri"/>
              </a:rPr>
              <a:t>data</a:t>
            </a:r>
            <a:r>
              <a:rPr sz="1200" spc="-20" dirty="0">
                <a:latin typeface="Calibri"/>
                <a:cs typeface="Calibri"/>
              </a:rPr>
              <a:t> </a:t>
            </a:r>
            <a:r>
              <a:rPr sz="1200" dirty="0">
                <a:latin typeface="Calibri"/>
                <a:cs typeface="Calibri"/>
              </a:rPr>
              <a:t>is</a:t>
            </a:r>
            <a:r>
              <a:rPr sz="1200" spc="15" dirty="0">
                <a:latin typeface="Calibri"/>
                <a:cs typeface="Calibri"/>
              </a:rPr>
              <a:t> </a:t>
            </a:r>
            <a:r>
              <a:rPr sz="1200" spc="-5" dirty="0">
                <a:latin typeface="Calibri"/>
                <a:cs typeface="Calibri"/>
              </a:rPr>
              <a:t>going</a:t>
            </a:r>
            <a:r>
              <a:rPr sz="1200" spc="-10" dirty="0">
                <a:latin typeface="Calibri"/>
                <a:cs typeface="Calibri"/>
              </a:rPr>
              <a:t> </a:t>
            </a:r>
            <a:r>
              <a:rPr sz="1200" spc="-5" dirty="0">
                <a:latin typeface="Calibri"/>
                <a:cs typeface="Calibri"/>
              </a:rPr>
              <a:t>directly</a:t>
            </a:r>
            <a:r>
              <a:rPr sz="1200" spc="-35"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the</a:t>
            </a:r>
            <a:r>
              <a:rPr sz="1200" spc="-20" dirty="0">
                <a:latin typeface="Calibri"/>
                <a:cs typeface="Calibri"/>
              </a:rPr>
              <a:t> </a:t>
            </a:r>
            <a:r>
              <a:rPr sz="1200" spc="-5" dirty="0">
                <a:latin typeface="Calibri"/>
                <a:cs typeface="Calibri"/>
              </a:rPr>
              <a:t>CPU</a:t>
            </a:r>
            <a:r>
              <a:rPr sz="1200" spc="10" dirty="0">
                <a:latin typeface="Calibri"/>
                <a:cs typeface="Calibri"/>
              </a:rPr>
              <a:t> </a:t>
            </a:r>
            <a:r>
              <a:rPr sz="1200" dirty="0">
                <a:latin typeface="Calibri"/>
                <a:cs typeface="Calibri"/>
              </a:rPr>
              <a:t>or</a:t>
            </a:r>
            <a:r>
              <a:rPr sz="1200" spc="40" dirty="0">
                <a:latin typeface="Calibri"/>
                <a:cs typeface="Calibri"/>
              </a:rPr>
              <a:t> </a:t>
            </a:r>
            <a:r>
              <a:rPr sz="1200" spc="-5" dirty="0">
                <a:latin typeface="Calibri"/>
                <a:cs typeface="Calibri"/>
              </a:rPr>
              <a:t>to </a:t>
            </a:r>
            <a:r>
              <a:rPr sz="1200" dirty="0">
                <a:latin typeface="Calibri"/>
                <a:cs typeface="Calibri"/>
              </a:rPr>
              <a:t> </a:t>
            </a:r>
            <a:r>
              <a:rPr sz="1200" spc="-15" dirty="0">
                <a:latin typeface="Calibri"/>
                <a:cs typeface="Calibri"/>
              </a:rPr>
              <a:t>system</a:t>
            </a:r>
            <a:r>
              <a:rPr sz="1200" dirty="0">
                <a:latin typeface="Calibri"/>
                <a:cs typeface="Calibri"/>
              </a:rPr>
              <a:t> </a:t>
            </a:r>
            <a:r>
              <a:rPr sz="1200" spc="-15" dirty="0">
                <a:latin typeface="Calibri"/>
                <a:cs typeface="Calibri"/>
              </a:rPr>
              <a:t>memory.</a:t>
            </a:r>
            <a:endParaRPr sz="1200">
              <a:latin typeface="Calibri"/>
              <a:cs typeface="Calibri"/>
            </a:endParaRPr>
          </a:p>
          <a:p>
            <a:pPr marL="355600" indent="-342900">
              <a:lnSpc>
                <a:spcPct val="100000"/>
              </a:lnSpc>
              <a:spcBef>
                <a:spcPts val="290"/>
              </a:spcBef>
              <a:buFont typeface="Arial MT"/>
              <a:buChar char="•"/>
              <a:tabLst>
                <a:tab pos="354965" algn="l"/>
                <a:tab pos="355600" algn="l"/>
              </a:tabLst>
            </a:pPr>
            <a:r>
              <a:rPr sz="1200" spc="-5" dirty="0">
                <a:latin typeface="Calibri"/>
                <a:cs typeface="Calibri"/>
              </a:rPr>
              <a:t>Since </a:t>
            </a:r>
            <a:r>
              <a:rPr sz="1200" dirty="0">
                <a:latin typeface="Calibri"/>
                <a:cs typeface="Calibri"/>
              </a:rPr>
              <a:t>the </a:t>
            </a:r>
            <a:r>
              <a:rPr sz="1200" spc="-5" dirty="0">
                <a:latin typeface="Calibri"/>
                <a:cs typeface="Calibri"/>
              </a:rPr>
              <a:t>sound</a:t>
            </a:r>
            <a:r>
              <a:rPr sz="1200" spc="-15" dirty="0">
                <a:latin typeface="Calibri"/>
                <a:cs typeface="Calibri"/>
              </a:rPr>
              <a:t> </a:t>
            </a:r>
            <a:r>
              <a:rPr sz="1200" spc="-10" dirty="0">
                <a:latin typeface="Calibri"/>
                <a:cs typeface="Calibri"/>
              </a:rPr>
              <a:t>card</a:t>
            </a:r>
            <a:r>
              <a:rPr sz="1200" spc="-15" dirty="0">
                <a:latin typeface="Calibri"/>
                <a:cs typeface="Calibri"/>
              </a:rPr>
              <a:t> </a:t>
            </a:r>
            <a:r>
              <a:rPr sz="1200" dirty="0">
                <a:latin typeface="Calibri"/>
                <a:cs typeface="Calibri"/>
              </a:rPr>
              <a:t>is</a:t>
            </a:r>
            <a:r>
              <a:rPr sz="1200" spc="15" dirty="0">
                <a:latin typeface="Calibri"/>
                <a:cs typeface="Calibri"/>
              </a:rPr>
              <a:t> </a:t>
            </a:r>
            <a:r>
              <a:rPr sz="1200" dirty="0">
                <a:latin typeface="Calibri"/>
                <a:cs typeface="Calibri"/>
              </a:rPr>
              <a:t>in </a:t>
            </a:r>
            <a:r>
              <a:rPr sz="1200" spc="-10" dirty="0">
                <a:latin typeface="Calibri"/>
                <a:cs typeface="Calibri"/>
              </a:rPr>
              <a:t>record</a:t>
            </a:r>
            <a:r>
              <a:rPr sz="1200" spc="-15" dirty="0">
                <a:latin typeface="Calibri"/>
                <a:cs typeface="Calibri"/>
              </a:rPr>
              <a:t> </a:t>
            </a:r>
            <a:r>
              <a:rPr sz="1200" dirty="0">
                <a:latin typeface="Calibri"/>
                <a:cs typeface="Calibri"/>
              </a:rPr>
              <a:t>mode,</a:t>
            </a:r>
            <a:r>
              <a:rPr sz="1200" spc="-5" dirty="0">
                <a:latin typeface="Calibri"/>
                <a:cs typeface="Calibri"/>
              </a:rPr>
              <a:t> </a:t>
            </a:r>
            <a:r>
              <a:rPr sz="1200" dirty="0">
                <a:latin typeface="Calibri"/>
                <a:cs typeface="Calibri"/>
              </a:rPr>
              <a:t>the bus</a:t>
            </a:r>
            <a:r>
              <a:rPr sz="1200" spc="-20" dirty="0">
                <a:latin typeface="Calibri"/>
                <a:cs typeface="Calibri"/>
              </a:rPr>
              <a:t> </a:t>
            </a:r>
            <a:r>
              <a:rPr sz="1200" spc="-10" dirty="0">
                <a:latin typeface="Calibri"/>
                <a:cs typeface="Calibri"/>
              </a:rPr>
              <a:t>controller </a:t>
            </a:r>
            <a:r>
              <a:rPr sz="1200" dirty="0">
                <a:latin typeface="Calibri"/>
                <a:cs typeface="Calibri"/>
              </a:rPr>
              <a:t>assigns</a:t>
            </a:r>
            <a:r>
              <a:rPr sz="1200" spc="5" dirty="0">
                <a:latin typeface="Calibri"/>
                <a:cs typeface="Calibri"/>
              </a:rPr>
              <a:t> </a:t>
            </a:r>
            <a:r>
              <a:rPr sz="1200" dirty="0">
                <a:latin typeface="Calibri"/>
                <a:cs typeface="Calibri"/>
              </a:rPr>
              <a:t>a</a:t>
            </a:r>
            <a:r>
              <a:rPr sz="1200" spc="5" dirty="0">
                <a:latin typeface="Calibri"/>
                <a:cs typeface="Calibri"/>
              </a:rPr>
              <a:t> </a:t>
            </a:r>
            <a:r>
              <a:rPr sz="1200" dirty="0">
                <a:latin typeface="Calibri"/>
                <a:cs typeface="Calibri"/>
              </a:rPr>
              <a:t>high</a:t>
            </a:r>
            <a:r>
              <a:rPr sz="1200" spc="-15" dirty="0">
                <a:latin typeface="Calibri"/>
                <a:cs typeface="Calibri"/>
              </a:rPr>
              <a:t> </a:t>
            </a:r>
            <a:r>
              <a:rPr sz="1200" dirty="0">
                <a:latin typeface="Calibri"/>
                <a:cs typeface="Calibri"/>
              </a:rPr>
              <a:t>priority</a:t>
            </a:r>
            <a:r>
              <a:rPr sz="1200" spc="-35" dirty="0">
                <a:latin typeface="Calibri"/>
                <a:cs typeface="Calibri"/>
              </a:rPr>
              <a:t> </a:t>
            </a:r>
            <a:r>
              <a:rPr sz="1200" spc="-5" dirty="0">
                <a:latin typeface="Calibri"/>
                <a:cs typeface="Calibri"/>
              </a:rPr>
              <a:t>to </a:t>
            </a:r>
            <a:r>
              <a:rPr sz="1200" dirty="0">
                <a:latin typeface="Calibri"/>
                <a:cs typeface="Calibri"/>
              </a:rPr>
              <a:t>the</a:t>
            </a:r>
            <a:r>
              <a:rPr sz="1200" spc="-15" dirty="0">
                <a:latin typeface="Calibri"/>
                <a:cs typeface="Calibri"/>
              </a:rPr>
              <a:t> </a:t>
            </a:r>
            <a:r>
              <a:rPr sz="1200" spc="-10" dirty="0">
                <a:latin typeface="Calibri"/>
                <a:cs typeface="Calibri"/>
              </a:rPr>
              <a:t>data</a:t>
            </a:r>
            <a:r>
              <a:rPr sz="1200" spc="-15" dirty="0">
                <a:latin typeface="Calibri"/>
                <a:cs typeface="Calibri"/>
              </a:rPr>
              <a:t> </a:t>
            </a:r>
            <a:r>
              <a:rPr sz="1200" spc="-5" dirty="0">
                <a:latin typeface="Calibri"/>
                <a:cs typeface="Calibri"/>
              </a:rPr>
              <a:t>coming</a:t>
            </a:r>
            <a:r>
              <a:rPr sz="1200" spc="5"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it</a:t>
            </a:r>
            <a:r>
              <a:rPr sz="1200" spc="-5"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sends </a:t>
            </a:r>
            <a:r>
              <a:rPr sz="1200" dirty="0">
                <a:latin typeface="Calibri"/>
                <a:cs typeface="Calibri"/>
              </a:rPr>
              <a:t>the</a:t>
            </a:r>
            <a:endParaRPr sz="1200">
              <a:latin typeface="Calibri"/>
              <a:cs typeface="Calibri"/>
            </a:endParaRPr>
          </a:p>
          <a:p>
            <a:pPr marL="355600">
              <a:lnSpc>
                <a:spcPct val="100000"/>
              </a:lnSpc>
            </a:pPr>
            <a:r>
              <a:rPr sz="1200" spc="-5" dirty="0">
                <a:latin typeface="Calibri"/>
                <a:cs typeface="Calibri"/>
              </a:rPr>
              <a:t>sound</a:t>
            </a:r>
            <a:r>
              <a:rPr sz="1200" spc="-20" dirty="0">
                <a:latin typeface="Calibri"/>
                <a:cs typeface="Calibri"/>
              </a:rPr>
              <a:t> </a:t>
            </a:r>
            <a:r>
              <a:rPr sz="1200" spc="-5" dirty="0">
                <a:latin typeface="Calibri"/>
                <a:cs typeface="Calibri"/>
              </a:rPr>
              <a:t>card's</a:t>
            </a:r>
            <a:r>
              <a:rPr sz="1200" spc="-10" dirty="0">
                <a:latin typeface="Calibri"/>
                <a:cs typeface="Calibri"/>
              </a:rPr>
              <a:t> data</a:t>
            </a:r>
            <a:r>
              <a:rPr sz="1200" spc="-20" dirty="0">
                <a:latin typeface="Calibri"/>
                <a:cs typeface="Calibri"/>
              </a:rPr>
              <a:t> </a:t>
            </a:r>
            <a:r>
              <a:rPr sz="1200" spc="-5" dirty="0">
                <a:latin typeface="Calibri"/>
                <a:cs typeface="Calibri"/>
              </a:rPr>
              <a:t>over</a:t>
            </a:r>
            <a:r>
              <a:rPr sz="1200" spc="-10" dirty="0">
                <a:latin typeface="Calibri"/>
                <a:cs typeface="Calibri"/>
              </a:rPr>
              <a:t> </a:t>
            </a:r>
            <a:r>
              <a:rPr sz="1200" dirty="0">
                <a:latin typeface="Calibri"/>
                <a:cs typeface="Calibri"/>
              </a:rPr>
              <a:t>the</a:t>
            </a:r>
            <a:r>
              <a:rPr sz="1200" spc="-20" dirty="0">
                <a:latin typeface="Calibri"/>
                <a:cs typeface="Calibri"/>
              </a:rPr>
              <a:t> </a:t>
            </a:r>
            <a:r>
              <a:rPr sz="1200" dirty="0">
                <a:latin typeface="Calibri"/>
                <a:cs typeface="Calibri"/>
              </a:rPr>
              <a:t>bus</a:t>
            </a:r>
            <a:r>
              <a:rPr sz="1200" spc="-10" dirty="0">
                <a:latin typeface="Calibri"/>
                <a:cs typeface="Calibri"/>
              </a:rPr>
              <a:t> </a:t>
            </a:r>
            <a:r>
              <a:rPr sz="1200" spc="-5" dirty="0">
                <a:latin typeface="Calibri"/>
                <a:cs typeface="Calibri"/>
              </a:rPr>
              <a:t>bridge</a:t>
            </a:r>
            <a:r>
              <a:rPr sz="1200" spc="-30" dirty="0">
                <a:latin typeface="Calibri"/>
                <a:cs typeface="Calibri"/>
              </a:rPr>
              <a:t> </a:t>
            </a:r>
            <a:r>
              <a:rPr sz="1200" spc="-5" dirty="0">
                <a:latin typeface="Calibri"/>
                <a:cs typeface="Calibri"/>
              </a:rPr>
              <a:t>to</a:t>
            </a:r>
            <a:r>
              <a:rPr sz="1200" dirty="0">
                <a:latin typeface="Calibri"/>
                <a:cs typeface="Calibri"/>
              </a:rPr>
              <a:t> the</a:t>
            </a:r>
            <a:r>
              <a:rPr sz="1200" spc="-20" dirty="0">
                <a:latin typeface="Calibri"/>
                <a:cs typeface="Calibri"/>
              </a:rPr>
              <a:t> </a:t>
            </a:r>
            <a:r>
              <a:rPr sz="1200" spc="-15" dirty="0">
                <a:latin typeface="Calibri"/>
                <a:cs typeface="Calibri"/>
              </a:rPr>
              <a:t>system</a:t>
            </a:r>
            <a:r>
              <a:rPr sz="1200" spc="15" dirty="0">
                <a:latin typeface="Calibri"/>
                <a:cs typeface="Calibri"/>
              </a:rPr>
              <a:t> </a:t>
            </a:r>
            <a:r>
              <a:rPr sz="1200" spc="-5" dirty="0">
                <a:latin typeface="Calibri"/>
                <a:cs typeface="Calibri"/>
              </a:rPr>
              <a:t>bus.</a:t>
            </a:r>
            <a:endParaRPr sz="1200">
              <a:latin typeface="Calibri"/>
              <a:cs typeface="Calibri"/>
            </a:endParaRPr>
          </a:p>
          <a:p>
            <a:pPr marL="355600" marR="112395" indent="-342900">
              <a:lnSpc>
                <a:spcPct val="100000"/>
              </a:lnSpc>
              <a:spcBef>
                <a:spcPts val="285"/>
              </a:spcBef>
              <a:buFont typeface="Arial MT"/>
              <a:buChar char="•"/>
              <a:tabLst>
                <a:tab pos="354965" algn="l"/>
                <a:tab pos="355600" algn="l"/>
              </a:tabLst>
            </a:pPr>
            <a:r>
              <a:rPr sz="1200" dirty="0">
                <a:latin typeface="Calibri"/>
                <a:cs typeface="Calibri"/>
              </a:rPr>
              <a:t>The</a:t>
            </a:r>
            <a:r>
              <a:rPr sz="1200" spc="-5" dirty="0">
                <a:latin typeface="Calibri"/>
                <a:cs typeface="Calibri"/>
              </a:rPr>
              <a:t> </a:t>
            </a:r>
            <a:r>
              <a:rPr sz="1200" spc="-15" dirty="0">
                <a:latin typeface="Calibri"/>
                <a:cs typeface="Calibri"/>
              </a:rPr>
              <a:t>system</a:t>
            </a:r>
            <a:r>
              <a:rPr sz="1200" spc="10" dirty="0">
                <a:latin typeface="Calibri"/>
                <a:cs typeface="Calibri"/>
              </a:rPr>
              <a:t> </a:t>
            </a:r>
            <a:r>
              <a:rPr sz="1200" dirty="0">
                <a:latin typeface="Calibri"/>
                <a:cs typeface="Calibri"/>
              </a:rPr>
              <a:t>bus</a:t>
            </a:r>
            <a:r>
              <a:rPr sz="1200" spc="-10" dirty="0">
                <a:latin typeface="Calibri"/>
                <a:cs typeface="Calibri"/>
              </a:rPr>
              <a:t> saves</a:t>
            </a:r>
            <a:r>
              <a:rPr sz="1200" spc="20" dirty="0">
                <a:latin typeface="Calibri"/>
                <a:cs typeface="Calibri"/>
              </a:rPr>
              <a:t> </a:t>
            </a:r>
            <a:r>
              <a:rPr sz="1200" dirty="0">
                <a:latin typeface="Calibri"/>
                <a:cs typeface="Calibri"/>
              </a:rPr>
              <a:t>the</a:t>
            </a:r>
            <a:r>
              <a:rPr sz="1200" spc="-5" dirty="0">
                <a:latin typeface="Calibri"/>
                <a:cs typeface="Calibri"/>
              </a:rPr>
              <a:t> </a:t>
            </a:r>
            <a:r>
              <a:rPr sz="1200" spc="-10" dirty="0">
                <a:latin typeface="Calibri"/>
                <a:cs typeface="Calibri"/>
              </a:rPr>
              <a:t>data</a:t>
            </a:r>
            <a:r>
              <a:rPr sz="1200" spc="-15" dirty="0">
                <a:latin typeface="Calibri"/>
                <a:cs typeface="Calibri"/>
              </a:rPr>
              <a:t> </a:t>
            </a:r>
            <a:r>
              <a:rPr sz="1200" dirty="0">
                <a:latin typeface="Calibri"/>
                <a:cs typeface="Calibri"/>
              </a:rPr>
              <a:t>in</a:t>
            </a:r>
            <a:r>
              <a:rPr sz="1200" spc="-5" dirty="0">
                <a:latin typeface="Calibri"/>
                <a:cs typeface="Calibri"/>
              </a:rPr>
              <a:t> </a:t>
            </a:r>
            <a:r>
              <a:rPr sz="1200" spc="-15" dirty="0">
                <a:latin typeface="Calibri"/>
                <a:cs typeface="Calibri"/>
              </a:rPr>
              <a:t>system</a:t>
            </a:r>
            <a:r>
              <a:rPr sz="1200" spc="10" dirty="0">
                <a:latin typeface="Calibri"/>
                <a:cs typeface="Calibri"/>
              </a:rPr>
              <a:t> </a:t>
            </a:r>
            <a:r>
              <a:rPr sz="1200" spc="-15" dirty="0">
                <a:latin typeface="Calibri"/>
                <a:cs typeface="Calibri"/>
              </a:rPr>
              <a:t>memory.</a:t>
            </a:r>
            <a:r>
              <a:rPr sz="1200" spc="10" dirty="0">
                <a:latin typeface="Calibri"/>
                <a:cs typeface="Calibri"/>
              </a:rPr>
              <a:t> </a:t>
            </a:r>
            <a:r>
              <a:rPr sz="1200" spc="-5" dirty="0">
                <a:latin typeface="Calibri"/>
                <a:cs typeface="Calibri"/>
              </a:rPr>
              <a:t>Once</a:t>
            </a:r>
            <a:r>
              <a:rPr sz="1200" spc="10" dirty="0">
                <a:latin typeface="Calibri"/>
                <a:cs typeface="Calibri"/>
              </a:rPr>
              <a:t> </a:t>
            </a:r>
            <a:r>
              <a:rPr sz="1200" dirty="0">
                <a:latin typeface="Calibri"/>
                <a:cs typeface="Calibri"/>
              </a:rPr>
              <a:t>the</a:t>
            </a:r>
            <a:r>
              <a:rPr sz="1200" spc="-20" dirty="0">
                <a:latin typeface="Calibri"/>
                <a:cs typeface="Calibri"/>
              </a:rPr>
              <a:t> </a:t>
            </a:r>
            <a:r>
              <a:rPr sz="1200" spc="-5" dirty="0">
                <a:latin typeface="Calibri"/>
                <a:cs typeface="Calibri"/>
              </a:rPr>
              <a:t>recording</a:t>
            </a:r>
            <a:r>
              <a:rPr sz="1200" spc="-30" dirty="0">
                <a:latin typeface="Calibri"/>
                <a:cs typeface="Calibri"/>
              </a:rPr>
              <a:t> </a:t>
            </a:r>
            <a:r>
              <a:rPr sz="1200" dirty="0">
                <a:latin typeface="Calibri"/>
                <a:cs typeface="Calibri"/>
              </a:rPr>
              <a:t>is</a:t>
            </a:r>
            <a:r>
              <a:rPr sz="1200" spc="15" dirty="0">
                <a:latin typeface="Calibri"/>
                <a:cs typeface="Calibri"/>
              </a:rPr>
              <a:t> </a:t>
            </a:r>
            <a:r>
              <a:rPr sz="1200" spc="-5" dirty="0">
                <a:latin typeface="Calibri"/>
                <a:cs typeface="Calibri"/>
              </a:rPr>
              <a:t>complete,</a:t>
            </a:r>
            <a:r>
              <a:rPr sz="1200" spc="10" dirty="0">
                <a:latin typeface="Calibri"/>
                <a:cs typeface="Calibri"/>
              </a:rPr>
              <a:t> </a:t>
            </a:r>
            <a:r>
              <a:rPr sz="1200" spc="-10" dirty="0">
                <a:latin typeface="Calibri"/>
                <a:cs typeface="Calibri"/>
              </a:rPr>
              <a:t>you</a:t>
            </a:r>
            <a:r>
              <a:rPr sz="1200" spc="-15" dirty="0">
                <a:latin typeface="Calibri"/>
                <a:cs typeface="Calibri"/>
              </a:rPr>
              <a:t> </a:t>
            </a:r>
            <a:r>
              <a:rPr sz="1200" spc="-10" dirty="0">
                <a:latin typeface="Calibri"/>
                <a:cs typeface="Calibri"/>
              </a:rPr>
              <a:t>can</a:t>
            </a:r>
            <a:r>
              <a:rPr sz="1200" spc="10" dirty="0">
                <a:latin typeface="Calibri"/>
                <a:cs typeface="Calibri"/>
              </a:rPr>
              <a:t> </a:t>
            </a:r>
            <a:r>
              <a:rPr sz="1200" dirty="0">
                <a:latin typeface="Calibri"/>
                <a:cs typeface="Calibri"/>
              </a:rPr>
              <a:t>decide</a:t>
            </a:r>
            <a:r>
              <a:rPr sz="1200" spc="-5" dirty="0">
                <a:latin typeface="Calibri"/>
                <a:cs typeface="Calibri"/>
              </a:rPr>
              <a:t> whether</a:t>
            </a:r>
            <a:r>
              <a:rPr sz="1200" spc="-10"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data</a:t>
            </a:r>
            <a:r>
              <a:rPr sz="1200" spc="-20"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the </a:t>
            </a:r>
            <a:r>
              <a:rPr sz="1200" spc="5" dirty="0">
                <a:latin typeface="Calibri"/>
                <a:cs typeface="Calibri"/>
              </a:rPr>
              <a:t> </a:t>
            </a:r>
            <a:r>
              <a:rPr sz="1200" spc="-5" dirty="0">
                <a:latin typeface="Calibri"/>
                <a:cs typeface="Calibri"/>
              </a:rPr>
              <a:t>sound</a:t>
            </a:r>
            <a:r>
              <a:rPr sz="1200" spc="-15" dirty="0">
                <a:latin typeface="Calibri"/>
                <a:cs typeface="Calibri"/>
              </a:rPr>
              <a:t> </a:t>
            </a:r>
            <a:r>
              <a:rPr sz="1200" spc="-10" dirty="0">
                <a:latin typeface="Calibri"/>
                <a:cs typeface="Calibri"/>
              </a:rPr>
              <a:t>card</a:t>
            </a:r>
            <a:r>
              <a:rPr sz="1200" spc="-5" dirty="0">
                <a:latin typeface="Calibri"/>
                <a:cs typeface="Calibri"/>
              </a:rPr>
              <a:t> </a:t>
            </a:r>
            <a:r>
              <a:rPr sz="1200" dirty="0">
                <a:latin typeface="Calibri"/>
                <a:cs typeface="Calibri"/>
              </a:rPr>
              <a:t>is </a:t>
            </a:r>
            <a:r>
              <a:rPr sz="1200" spc="-10" dirty="0">
                <a:latin typeface="Calibri"/>
                <a:cs typeface="Calibri"/>
              </a:rPr>
              <a:t>saved</a:t>
            </a:r>
            <a:r>
              <a:rPr sz="1200" spc="1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a </a:t>
            </a:r>
            <a:r>
              <a:rPr sz="1200" spc="-5" dirty="0">
                <a:latin typeface="Calibri"/>
                <a:cs typeface="Calibri"/>
              </a:rPr>
              <a:t>hard</a:t>
            </a:r>
            <a:r>
              <a:rPr sz="1200" spc="-30" dirty="0">
                <a:latin typeface="Calibri"/>
                <a:cs typeface="Calibri"/>
              </a:rPr>
              <a:t> </a:t>
            </a:r>
            <a:r>
              <a:rPr sz="1200" spc="-5" dirty="0">
                <a:latin typeface="Calibri"/>
                <a:cs typeface="Calibri"/>
              </a:rPr>
              <a:t>drive</a:t>
            </a:r>
            <a:r>
              <a:rPr sz="1200" spc="-20" dirty="0">
                <a:latin typeface="Calibri"/>
                <a:cs typeface="Calibri"/>
              </a:rPr>
              <a:t> </a:t>
            </a:r>
            <a:r>
              <a:rPr sz="1200" dirty="0">
                <a:latin typeface="Calibri"/>
                <a:cs typeface="Calibri"/>
              </a:rPr>
              <a:t>or</a:t>
            </a:r>
            <a:r>
              <a:rPr sz="1200" spc="5" dirty="0">
                <a:latin typeface="Calibri"/>
                <a:cs typeface="Calibri"/>
              </a:rPr>
              <a:t> </a:t>
            </a:r>
            <a:r>
              <a:rPr sz="1200" spc="-5" dirty="0">
                <a:latin typeface="Calibri"/>
                <a:cs typeface="Calibri"/>
              </a:rPr>
              <a:t>retained</a:t>
            </a:r>
            <a:r>
              <a:rPr sz="1200" spc="-35" dirty="0">
                <a:latin typeface="Calibri"/>
                <a:cs typeface="Calibri"/>
              </a:rPr>
              <a:t> </a:t>
            </a:r>
            <a:r>
              <a:rPr sz="1200" dirty="0">
                <a:latin typeface="Calibri"/>
                <a:cs typeface="Calibri"/>
              </a:rPr>
              <a:t>in</a:t>
            </a:r>
            <a:r>
              <a:rPr sz="1200" spc="-5" dirty="0">
                <a:latin typeface="Calibri"/>
                <a:cs typeface="Calibri"/>
              </a:rPr>
              <a:t> </a:t>
            </a:r>
            <a:r>
              <a:rPr sz="1200" dirty="0">
                <a:latin typeface="Calibri"/>
                <a:cs typeface="Calibri"/>
              </a:rPr>
              <a:t>memory </a:t>
            </a:r>
            <a:r>
              <a:rPr sz="1200" spc="-10" dirty="0">
                <a:latin typeface="Calibri"/>
                <a:cs typeface="Calibri"/>
              </a:rPr>
              <a:t>for </a:t>
            </a:r>
            <a:r>
              <a:rPr sz="1200" dirty="0">
                <a:latin typeface="Calibri"/>
                <a:cs typeface="Calibri"/>
              </a:rPr>
              <a:t>additional</a:t>
            </a:r>
            <a:r>
              <a:rPr sz="1200" spc="-35" dirty="0">
                <a:latin typeface="Calibri"/>
                <a:cs typeface="Calibri"/>
              </a:rPr>
              <a:t> </a:t>
            </a:r>
            <a:r>
              <a:rPr sz="1200" spc="-5" dirty="0">
                <a:latin typeface="Calibri"/>
                <a:cs typeface="Calibri"/>
              </a:rPr>
              <a:t>processing.</a:t>
            </a:r>
            <a:endParaRPr sz="1200">
              <a:latin typeface="Calibri"/>
              <a:cs typeface="Calibri"/>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0704" y="461594"/>
            <a:ext cx="5477510" cy="697230"/>
          </a:xfrm>
          <a:prstGeom prst="rect">
            <a:avLst/>
          </a:prstGeom>
        </p:spPr>
        <p:txBody>
          <a:bodyPr vert="horz" wrap="square" lIns="0" tIns="13335" rIns="0" bIns="0" rtlCol="0">
            <a:spAutoFit/>
          </a:bodyPr>
          <a:lstStyle/>
          <a:p>
            <a:pPr marL="12700">
              <a:lnSpc>
                <a:spcPct val="100000"/>
              </a:lnSpc>
              <a:spcBef>
                <a:spcPts val="105"/>
              </a:spcBef>
            </a:pPr>
            <a:r>
              <a:rPr spc="-10" dirty="0"/>
              <a:t>Introduction</a:t>
            </a:r>
            <a:r>
              <a:rPr spc="-30" dirty="0"/>
              <a:t> </a:t>
            </a:r>
            <a:r>
              <a:rPr spc="-20" dirty="0"/>
              <a:t>to</a:t>
            </a:r>
            <a:r>
              <a:rPr spc="-30" dirty="0"/>
              <a:t> </a:t>
            </a:r>
            <a:r>
              <a:rPr dirty="0"/>
              <a:t>SCSI</a:t>
            </a:r>
            <a:r>
              <a:rPr spc="-30" dirty="0"/>
              <a:t> </a:t>
            </a:r>
            <a:r>
              <a:rPr dirty="0"/>
              <a:t>Bus</a:t>
            </a:r>
          </a:p>
        </p:txBody>
      </p:sp>
      <p:sp>
        <p:nvSpPr>
          <p:cNvPr id="3" name="object 3"/>
          <p:cNvSpPr txBox="1"/>
          <p:nvPr/>
        </p:nvSpPr>
        <p:spPr>
          <a:xfrm>
            <a:off x="258266" y="1208913"/>
            <a:ext cx="8428533" cy="4785360"/>
          </a:xfrm>
          <a:prstGeom prst="rect">
            <a:avLst/>
          </a:prstGeom>
        </p:spPr>
        <p:txBody>
          <a:bodyPr vert="horz" wrap="square" lIns="0" tIns="85725" rIns="0" bIns="0" rtlCol="0">
            <a:spAutoFit/>
          </a:bodyPr>
          <a:lstStyle/>
          <a:p>
            <a:pPr marL="355600" indent="-342900" algn="just">
              <a:lnSpc>
                <a:spcPct val="100000"/>
              </a:lnSpc>
              <a:spcBef>
                <a:spcPts val="675"/>
              </a:spcBef>
              <a:buFont typeface="Arial MT"/>
              <a:buChar char="•"/>
              <a:tabLst>
                <a:tab pos="354965" algn="l"/>
                <a:tab pos="355600" algn="l"/>
              </a:tabLst>
            </a:pPr>
            <a:r>
              <a:rPr sz="2400" spc="-10" dirty="0">
                <a:latin typeface="Times New Roman" panose="02020603050405020304" pitchFamily="18" charset="0"/>
                <a:cs typeface="Times New Roman" panose="02020603050405020304" pitchFamily="18" charset="0"/>
              </a:rPr>
              <a:t>Pronounced</a:t>
            </a:r>
            <a:r>
              <a:rPr sz="2400" spc="-3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"scuzzy"</a:t>
            </a:r>
            <a:endParaRPr sz="2400" dirty="0">
              <a:latin typeface="Times New Roman" panose="02020603050405020304" pitchFamily="18" charset="0"/>
              <a:cs typeface="Times New Roman" panose="02020603050405020304" pitchFamily="18" charset="0"/>
            </a:endParaRPr>
          </a:p>
          <a:p>
            <a:pPr marL="355600" marR="5080" indent="-342900" algn="just">
              <a:lnSpc>
                <a:spcPct val="100000"/>
              </a:lnSpc>
              <a:spcBef>
                <a:spcPts val="575"/>
              </a:spcBef>
              <a:buFont typeface="Arial MT"/>
              <a:buChar char="•"/>
              <a:tabLst>
                <a:tab pos="354965" algn="l"/>
                <a:tab pos="355600" algn="l"/>
              </a:tabLst>
            </a:pPr>
            <a:r>
              <a:rPr sz="2400" b="1" spc="-25" dirty="0">
                <a:latin typeface="Times New Roman" panose="02020603050405020304" pitchFamily="18" charset="0"/>
                <a:cs typeface="Times New Roman" panose="02020603050405020304" pitchFamily="18" charset="0"/>
              </a:rPr>
              <a:t>Fast</a:t>
            </a:r>
            <a:r>
              <a:rPr sz="2400" b="1" spc="-3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bus</a:t>
            </a:r>
            <a:r>
              <a:rPr sz="2400" b="1"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that</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can</a:t>
            </a:r>
            <a:r>
              <a:rPr sz="240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connect</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lots</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devices </a:t>
            </a:r>
            <a:r>
              <a:rPr sz="2400" spc="-15" dirty="0">
                <a:latin typeface="Times New Roman" panose="02020603050405020304" pitchFamily="18" charset="0"/>
                <a:cs typeface="Times New Roman" panose="02020603050405020304" pitchFamily="18" charset="0"/>
              </a:rPr>
              <a:t>to</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a:t>
            </a:r>
            <a:r>
              <a:rPr sz="2400" spc="20" dirty="0">
                <a:solidFill>
                  <a:srgbClr val="FF0000"/>
                </a:solidFill>
                <a:latin typeface="Times New Roman" panose="02020603050405020304" pitchFamily="18" charset="0"/>
                <a:cs typeface="Times New Roman" panose="02020603050405020304" pitchFamily="18" charset="0"/>
              </a:rPr>
              <a:t> </a:t>
            </a:r>
            <a:r>
              <a:rPr sz="2400" b="1" u="heavy" spc="-10" dirty="0">
                <a:solidFill>
                  <a:srgbClr val="FF0000"/>
                </a:solidFill>
                <a:uFill>
                  <a:solidFill>
                    <a:srgbClr val="FF0000"/>
                  </a:solidFill>
                </a:uFill>
                <a:latin typeface="Times New Roman" panose="02020603050405020304" pitchFamily="18" charset="0"/>
                <a:cs typeface="Times New Roman" panose="02020603050405020304" pitchFamily="18" charset="0"/>
              </a:rPr>
              <a:t>COMPUTER </a:t>
            </a:r>
            <a:r>
              <a:rPr sz="2400" spc="-15" dirty="0">
                <a:latin typeface="Times New Roman" panose="02020603050405020304" pitchFamily="18" charset="0"/>
                <a:cs typeface="Times New Roman" panose="02020603050405020304" pitchFamily="18" charset="0"/>
              </a:rPr>
              <a:t>at </a:t>
            </a:r>
            <a:r>
              <a:rPr sz="2400" dirty="0">
                <a:latin typeface="Times New Roman" panose="02020603050405020304" pitchFamily="18" charset="0"/>
                <a:cs typeface="Times New Roman" panose="02020603050405020304" pitchFamily="18" charset="0"/>
              </a:rPr>
              <a:t>the </a:t>
            </a:r>
            <a:r>
              <a:rPr sz="2400" spc="-5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same</a:t>
            </a:r>
            <a:r>
              <a:rPr sz="2400" spc="4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time,</a:t>
            </a:r>
            <a:r>
              <a:rPr sz="2400" spc="5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including</a:t>
            </a:r>
            <a:r>
              <a:rPr sz="2400" spc="4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hard</a:t>
            </a:r>
            <a:r>
              <a:rPr sz="2400" spc="5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drives,</a:t>
            </a:r>
            <a:r>
              <a:rPr sz="2400" spc="7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scanners,</a:t>
            </a:r>
            <a:r>
              <a:rPr sz="2400" spc="4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CD-ROM/RW </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drives,</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printers</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and</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tape</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drives</a:t>
            </a:r>
            <a:r>
              <a:rPr sz="2400" spc="10"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unlike</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USB</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connected</a:t>
            </a:r>
            <a:r>
              <a:rPr sz="2400" spc="-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for</a:t>
            </a:r>
            <a:r>
              <a:rPr sz="2400" spc="-5" dirty="0">
                <a:latin typeface="Times New Roman" panose="02020603050405020304" pitchFamily="18" charset="0"/>
                <a:cs typeface="Times New Roman" panose="02020603050405020304" pitchFamily="18" charset="0"/>
              </a:rPr>
              <a:t> small </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devices.</a:t>
            </a:r>
            <a:endParaRPr sz="2400" dirty="0">
              <a:latin typeface="Times New Roman" panose="02020603050405020304" pitchFamily="18" charset="0"/>
              <a:cs typeface="Times New Roman" panose="02020603050405020304" pitchFamily="18" charset="0"/>
            </a:endParaRPr>
          </a:p>
          <a:p>
            <a:pPr marL="355600" indent="-342900" algn="just">
              <a:lnSpc>
                <a:spcPct val="100000"/>
              </a:lnSpc>
              <a:spcBef>
                <a:spcPts val="580"/>
              </a:spcBef>
              <a:buFont typeface="Arial MT"/>
              <a:buChar char="•"/>
              <a:tabLst>
                <a:tab pos="354965" algn="l"/>
                <a:tab pos="355600" algn="l"/>
              </a:tabLst>
            </a:pPr>
            <a:r>
              <a:rPr sz="2400" spc="-5" dirty="0">
                <a:latin typeface="Times New Roman" panose="02020603050405020304" pitchFamily="18" charset="0"/>
                <a:cs typeface="Times New Roman" panose="02020603050405020304" pitchFamily="18" charset="0"/>
              </a:rPr>
              <a:t>Helps</a:t>
            </a:r>
            <a:r>
              <a:rPr sz="2400" spc="-15" dirty="0">
                <a:latin typeface="Times New Roman" panose="02020603050405020304" pitchFamily="18" charset="0"/>
                <a:cs typeface="Times New Roman" panose="02020603050405020304" pitchFamily="18" charset="0"/>
              </a:rPr>
              <a:t> to </a:t>
            </a:r>
            <a:r>
              <a:rPr sz="2400" spc="-5" dirty="0">
                <a:latin typeface="Times New Roman" panose="02020603050405020304" pitchFamily="18" charset="0"/>
                <a:cs typeface="Times New Roman" panose="02020603050405020304" pitchFamily="18" charset="0"/>
              </a:rPr>
              <a:t>put</a:t>
            </a:r>
            <a:r>
              <a:rPr sz="2400" spc="-10" dirty="0">
                <a:latin typeface="Times New Roman" panose="02020603050405020304" pitchFamily="18" charset="0"/>
                <a:cs typeface="Times New Roman" panose="02020603050405020304" pitchFamily="18" charset="0"/>
              </a:rPr>
              <a:t> </a:t>
            </a:r>
            <a:r>
              <a:rPr sz="2400" b="1" dirty="0">
                <a:latin typeface="Times New Roman" panose="02020603050405020304" pitchFamily="18" charset="0"/>
                <a:cs typeface="Times New Roman" panose="02020603050405020304" pitchFamily="18" charset="0"/>
              </a:rPr>
              <a:t>multiple</a:t>
            </a:r>
            <a:r>
              <a:rPr sz="2400" b="1" spc="-3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items</a:t>
            </a:r>
            <a:r>
              <a:rPr sz="2400" b="1" spc="-2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on</a:t>
            </a:r>
            <a:r>
              <a:rPr sz="2400" b="1" spc="-15" dirty="0">
                <a:latin typeface="Times New Roman" panose="02020603050405020304" pitchFamily="18" charset="0"/>
                <a:cs typeface="Times New Roman" panose="02020603050405020304" pitchFamily="18" charset="0"/>
              </a:rPr>
              <a:t> </a:t>
            </a:r>
            <a:r>
              <a:rPr sz="2400" b="1" spc="-10" dirty="0">
                <a:latin typeface="Times New Roman" panose="02020603050405020304" pitchFamily="18" charset="0"/>
                <a:cs typeface="Times New Roman" panose="02020603050405020304" pitchFamily="18" charset="0"/>
              </a:rPr>
              <a:t>one </a:t>
            </a:r>
            <a:r>
              <a:rPr sz="2400" b="1" spc="-5" dirty="0">
                <a:latin typeface="Times New Roman" panose="02020603050405020304" pitchFamily="18" charset="0"/>
                <a:cs typeface="Times New Roman" panose="02020603050405020304" pitchFamily="18" charset="0"/>
              </a:rPr>
              <a:t>bus.</a:t>
            </a:r>
            <a:endParaRPr sz="2400" b="1" dirty="0">
              <a:latin typeface="Times New Roman" panose="02020603050405020304" pitchFamily="18" charset="0"/>
              <a:cs typeface="Times New Roman" panose="02020603050405020304" pitchFamily="18" charset="0"/>
            </a:endParaRPr>
          </a:p>
          <a:p>
            <a:pPr marL="355600" indent="-342900" algn="just">
              <a:lnSpc>
                <a:spcPct val="100000"/>
              </a:lnSpc>
              <a:spcBef>
                <a:spcPts val="575"/>
              </a:spcBef>
              <a:buFont typeface="Arial MT"/>
              <a:buChar char="•"/>
              <a:tabLst>
                <a:tab pos="354965" algn="l"/>
                <a:tab pos="355600" algn="l"/>
              </a:tabLst>
            </a:pPr>
            <a:r>
              <a:rPr sz="2400" dirty="0">
                <a:latin typeface="Times New Roman" panose="02020603050405020304" pitchFamily="18" charset="0"/>
                <a:cs typeface="Times New Roman" panose="02020603050405020304" pitchFamily="18" charset="0"/>
              </a:rPr>
              <a:t>Also</a:t>
            </a:r>
            <a:r>
              <a:rPr sz="2400" spc="-2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works</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with</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most</a:t>
            </a:r>
            <a:r>
              <a:rPr sz="2400" spc="-2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computer </a:t>
            </a:r>
            <a:r>
              <a:rPr sz="2400" spc="-20" dirty="0">
                <a:latin typeface="Times New Roman" panose="02020603050405020304" pitchFamily="18" charset="0"/>
                <a:cs typeface="Times New Roman" panose="02020603050405020304" pitchFamily="18" charset="0"/>
              </a:rPr>
              <a:t>systems.</a:t>
            </a:r>
            <a:endParaRPr sz="2400" dirty="0">
              <a:latin typeface="Times New Roman" panose="02020603050405020304" pitchFamily="18" charset="0"/>
              <a:cs typeface="Times New Roman" panose="02020603050405020304" pitchFamily="18" charset="0"/>
            </a:endParaRPr>
          </a:p>
          <a:p>
            <a:pPr marL="355600" indent="-342900" algn="just">
              <a:lnSpc>
                <a:spcPct val="100000"/>
              </a:lnSpc>
              <a:spcBef>
                <a:spcPts val="580"/>
              </a:spcBef>
              <a:buFont typeface="Arial MT"/>
              <a:buChar char="•"/>
              <a:tabLst>
                <a:tab pos="354965" algn="l"/>
                <a:tab pos="355600" algn="l"/>
              </a:tabLst>
            </a:pPr>
            <a:r>
              <a:rPr sz="2400" spc="-10" dirty="0">
                <a:latin typeface="Times New Roman" panose="02020603050405020304" pitchFamily="18" charset="0"/>
                <a:cs typeface="Times New Roman" panose="02020603050405020304" pitchFamily="18" charset="0"/>
              </a:rPr>
              <a:t>Prob---</a:t>
            </a:r>
            <a:endParaRPr sz="2400" dirty="0">
              <a:latin typeface="Times New Roman" panose="02020603050405020304" pitchFamily="18" charset="0"/>
              <a:cs typeface="Times New Roman" panose="02020603050405020304" pitchFamily="18" charset="0"/>
            </a:endParaRPr>
          </a:p>
          <a:p>
            <a:pPr marL="756285" lvl="1" indent="-287020" algn="just">
              <a:lnSpc>
                <a:spcPct val="100000"/>
              </a:lnSpc>
              <a:spcBef>
                <a:spcPts val="505"/>
              </a:spcBef>
              <a:buFont typeface="Arial MT"/>
              <a:buChar char="–"/>
              <a:tabLst>
                <a:tab pos="756285" algn="l"/>
                <a:tab pos="756920" algn="l"/>
              </a:tabLst>
            </a:pPr>
            <a:r>
              <a:rPr sz="2000" spc="-10" dirty="0">
                <a:latin typeface="Times New Roman" panose="02020603050405020304" pitchFamily="18" charset="0"/>
                <a:cs typeface="Times New Roman" panose="02020603050405020304" pitchFamily="18" charset="0"/>
              </a:rPr>
              <a:t>Limited</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BIOS</a:t>
            </a:r>
            <a:r>
              <a:rPr sz="2000" spc="-1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support</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as</a:t>
            </a:r>
            <a:r>
              <a:rPr sz="2000" spc="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it</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has </a:t>
            </a:r>
            <a:r>
              <a:rPr sz="2000" spc="-15" dirty="0">
                <a:latin typeface="Times New Roman" panose="02020603050405020304" pitchFamily="18" charset="0"/>
                <a:cs typeface="Times New Roman" panose="02020603050405020304" pitchFamily="18" charset="0"/>
              </a:rPr>
              <a:t>to</a:t>
            </a:r>
            <a:r>
              <a:rPr sz="2000" dirty="0">
                <a:latin typeface="Times New Roman" panose="02020603050405020304" pitchFamily="18" charset="0"/>
                <a:cs typeface="Times New Roman" panose="02020603050405020304" pitchFamily="18" charset="0"/>
              </a:rPr>
              <a:t> be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configured </a:t>
            </a:r>
            <a:r>
              <a:rPr sz="2000" spc="-15" dirty="0">
                <a:latin typeface="Times New Roman" panose="02020603050405020304" pitchFamily="18" charset="0"/>
                <a:cs typeface="Times New Roman" panose="02020603050405020304" pitchFamily="18" charset="0"/>
              </a:rPr>
              <a:t>for</a:t>
            </a:r>
            <a:r>
              <a:rPr sz="2000" spc="-2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each</a:t>
            </a:r>
            <a:r>
              <a:rPr sz="2000" spc="1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computer</a:t>
            </a:r>
            <a:endParaRPr sz="2000" dirty="0">
              <a:latin typeface="Times New Roman" panose="02020603050405020304" pitchFamily="18" charset="0"/>
              <a:cs typeface="Times New Roman" panose="02020603050405020304" pitchFamily="18" charset="0"/>
            </a:endParaRPr>
          </a:p>
          <a:p>
            <a:pPr marL="756285" lvl="1" indent="-287020" algn="just">
              <a:lnSpc>
                <a:spcPct val="100000"/>
              </a:lnSpc>
              <a:spcBef>
                <a:spcPts val="484"/>
              </a:spcBef>
              <a:buFont typeface="Arial MT"/>
              <a:buChar char="–"/>
              <a:tabLst>
                <a:tab pos="756285" algn="l"/>
                <a:tab pos="756920" algn="l"/>
              </a:tabLst>
            </a:pPr>
            <a:r>
              <a:rPr sz="2000" dirty="0">
                <a:latin typeface="Times New Roman" panose="02020603050405020304" pitchFamily="18" charset="0"/>
                <a:cs typeface="Times New Roman" panose="02020603050405020304" pitchFamily="18" charset="0"/>
              </a:rPr>
              <a:t>No</a:t>
            </a:r>
            <a:r>
              <a:rPr sz="2000" spc="-3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common</a:t>
            </a:r>
            <a:r>
              <a:rPr sz="2000" spc="-3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SCSI</a:t>
            </a:r>
            <a:r>
              <a:rPr sz="2000" spc="-20"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software</a:t>
            </a:r>
            <a:r>
              <a:rPr sz="2000" spc="5" dirty="0">
                <a:latin typeface="Times New Roman" panose="02020603050405020304" pitchFamily="18" charset="0"/>
                <a:cs typeface="Times New Roman" panose="02020603050405020304" pitchFamily="18" charset="0"/>
              </a:rPr>
              <a:t> </a:t>
            </a:r>
            <a:r>
              <a:rPr sz="2000" spc="-10" dirty="0">
                <a:latin typeface="Times New Roman" panose="02020603050405020304" pitchFamily="18" charset="0"/>
                <a:cs typeface="Times New Roman" panose="02020603050405020304" pitchFamily="18" charset="0"/>
              </a:rPr>
              <a:t>interface</a:t>
            </a:r>
            <a:endParaRPr sz="2000" dirty="0">
              <a:latin typeface="Times New Roman" panose="02020603050405020304" pitchFamily="18" charset="0"/>
              <a:cs typeface="Times New Roman" panose="02020603050405020304" pitchFamily="18" charset="0"/>
            </a:endParaRPr>
          </a:p>
          <a:p>
            <a:pPr marL="469900" marR="181610" lvl="1" algn="just">
              <a:lnSpc>
                <a:spcPct val="120000"/>
              </a:lnSpc>
              <a:buFont typeface="Arial MT"/>
              <a:buChar char="–"/>
              <a:tabLst>
                <a:tab pos="756285" algn="l"/>
                <a:tab pos="756920" algn="l"/>
              </a:tabLst>
            </a:pPr>
            <a:r>
              <a:rPr sz="2000" dirty="0">
                <a:latin typeface="Times New Roman" panose="02020603050405020304" pitchFamily="18" charset="0"/>
                <a:cs typeface="Times New Roman" panose="02020603050405020304" pitchFamily="18" charset="0"/>
              </a:rPr>
              <a:t>All</a:t>
            </a:r>
            <a:r>
              <a:rPr sz="2000" spc="-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different</a:t>
            </a:r>
            <a:r>
              <a:rPr sz="2000" spc="1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types </a:t>
            </a:r>
            <a:r>
              <a:rPr sz="2000" spc="-5" dirty="0">
                <a:latin typeface="Times New Roman" panose="02020603050405020304" pitchFamily="18" charset="0"/>
                <a:cs typeface="Times New Roman" panose="02020603050405020304" pitchFamily="18" charset="0"/>
              </a:rPr>
              <a:t>of</a:t>
            </a:r>
            <a:r>
              <a:rPr sz="2000" spc="-15"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SCSI</a:t>
            </a:r>
            <a:r>
              <a:rPr sz="2000" spc="-25" dirty="0">
                <a:latin typeface="Times New Roman" panose="02020603050405020304" pitchFamily="18" charset="0"/>
                <a:cs typeface="Times New Roman" panose="02020603050405020304" pitchFamily="18" charset="0"/>
              </a:rPr>
              <a:t> </a:t>
            </a:r>
            <a:r>
              <a:rPr sz="2000" spc="-20" dirty="0">
                <a:latin typeface="Times New Roman" panose="02020603050405020304" pitchFamily="18" charset="0"/>
                <a:cs typeface="Times New Roman" panose="02020603050405020304" pitchFamily="18" charset="0"/>
              </a:rPr>
              <a:t>have</a:t>
            </a:r>
            <a:r>
              <a:rPr sz="2000" spc="15" dirty="0">
                <a:latin typeface="Times New Roman" panose="02020603050405020304" pitchFamily="18" charset="0"/>
                <a:cs typeface="Times New Roman" panose="02020603050405020304" pitchFamily="18" charset="0"/>
              </a:rPr>
              <a:t> </a:t>
            </a:r>
            <a:r>
              <a:rPr sz="2000" spc="-15" dirty="0">
                <a:latin typeface="Times New Roman" panose="02020603050405020304" pitchFamily="18" charset="0"/>
                <a:cs typeface="Times New Roman" panose="02020603050405020304" pitchFamily="18" charset="0"/>
              </a:rPr>
              <a:t>different</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speeds,bus</a:t>
            </a:r>
            <a:r>
              <a:rPr sz="200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widths,connectors </a:t>
            </a:r>
            <a:r>
              <a:rPr sz="2000" spc="-434"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Which</a:t>
            </a:r>
            <a:r>
              <a:rPr sz="2000" spc="-25"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can</a:t>
            </a:r>
            <a:r>
              <a:rPr sz="2000" spc="-20" dirty="0">
                <a:latin typeface="Times New Roman" panose="02020603050405020304" pitchFamily="18" charset="0"/>
                <a:cs typeface="Times New Roman" panose="02020603050405020304" pitchFamily="18" charset="0"/>
              </a:rPr>
              <a:t> </a:t>
            </a:r>
            <a:r>
              <a:rPr sz="2000" spc="-5" dirty="0">
                <a:latin typeface="Times New Roman" panose="02020603050405020304" pitchFamily="18" charset="0"/>
                <a:cs typeface="Times New Roman" panose="02020603050405020304" pitchFamily="18" charset="0"/>
              </a:rPr>
              <a:t>be confusing</a:t>
            </a:r>
            <a:r>
              <a:rPr sz="2000" spc="-30" dirty="0">
                <a:latin typeface="Times New Roman" panose="02020603050405020304" pitchFamily="18" charset="0"/>
                <a:cs typeface="Times New Roman" panose="02020603050405020304" pitchFamily="18" charset="0"/>
              </a:rPr>
              <a:t> </a:t>
            </a:r>
            <a:r>
              <a:rPr sz="2000" dirty="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endParaRPr lang="en-US" dirty="0"/>
          </a:p>
        </p:txBody>
      </p:sp>
      <p:sp>
        <p:nvSpPr>
          <p:cNvPr id="3" name="Content Placeholder 2"/>
          <p:cNvSpPr>
            <a:spLocks noGrp="1"/>
          </p:cNvSpPr>
          <p:nvPr>
            <p:ph sz="quarter" idx="1"/>
          </p:nvPr>
        </p:nvSpPr>
        <p:spPr>
          <a:xfrm>
            <a:off x="457200" y="914400"/>
            <a:ext cx="7848600" cy="5559552"/>
          </a:xfrm>
        </p:spPr>
        <p:txBody>
          <a:bodyPr/>
          <a:lstStyle/>
          <a:p>
            <a:pPr algn="just"/>
            <a:r>
              <a:rPr lang="en-US" dirty="0" smtClean="0">
                <a:latin typeface="Times New Roman" pitchFamily="18" charset="0"/>
                <a:cs typeface="Times New Roman" pitchFamily="18" charset="0"/>
              </a:rPr>
              <a:t>Standard interface for connecting peripheral devices to PC(16 peripheral devices via a single bus and a host adapter)</a:t>
            </a:r>
          </a:p>
          <a:p>
            <a:pPr algn="just"/>
            <a:r>
              <a:rPr lang="en-US" dirty="0" smtClean="0">
                <a:latin typeface="Times New Roman" pitchFamily="18" charset="0"/>
                <a:cs typeface="Times New Roman" pitchFamily="18" charset="0"/>
              </a:rPr>
              <a:t>Deliver faster data transfer, increase performance etc</a:t>
            </a:r>
          </a:p>
          <a:p>
            <a:pPr algn="just"/>
            <a:r>
              <a:rPr lang="en-US" dirty="0" smtClean="0">
                <a:latin typeface="Times New Roman" pitchFamily="18" charset="0"/>
                <a:cs typeface="Times New Roman" pitchFamily="18" charset="0"/>
              </a:rPr>
              <a:t>It is less commonly used in desktop PCs</a:t>
            </a:r>
          </a:p>
          <a:p>
            <a:pPr algn="just"/>
            <a:r>
              <a:rPr lang="en-US" dirty="0" smtClean="0">
                <a:latin typeface="Times New Roman" pitchFamily="18" charset="0"/>
                <a:cs typeface="Times New Roman" pitchFamily="18" charset="0"/>
              </a:rPr>
              <a:t>Either embedded on motherboard or a host adapter is inserted into the expansion slot on motherboard</a:t>
            </a:r>
          </a:p>
          <a:p>
            <a:pPr algn="just"/>
            <a:endParaRPr lang="en-US"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5175"/>
            <a:ext cx="3810000" cy="2847975"/>
          </a:xfrm>
          <a:prstGeom prst="rect">
            <a:avLst/>
          </a:prstGeom>
        </p:spPr>
      </p:pic>
      <p:sp>
        <p:nvSpPr>
          <p:cNvPr id="3" name="object 3"/>
          <p:cNvSpPr txBox="1"/>
          <p:nvPr/>
        </p:nvSpPr>
        <p:spPr>
          <a:xfrm>
            <a:off x="162864" y="3895090"/>
            <a:ext cx="4088129"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Times New Roman"/>
                <a:cs typeface="Times New Roman"/>
              </a:rPr>
              <a:t>Internal </a:t>
            </a:r>
            <a:r>
              <a:rPr sz="1800" b="1" spc="-10" dirty="0">
                <a:latin typeface="Times New Roman"/>
                <a:cs typeface="Times New Roman"/>
              </a:rPr>
              <a:t>SCSI </a:t>
            </a:r>
            <a:r>
              <a:rPr sz="1800" b="1" dirty="0">
                <a:latin typeface="Times New Roman"/>
                <a:cs typeface="Times New Roman"/>
              </a:rPr>
              <a:t>devices connect to a </a:t>
            </a:r>
            <a:r>
              <a:rPr sz="1800" b="1" spc="-5" dirty="0">
                <a:latin typeface="Times New Roman"/>
                <a:cs typeface="Times New Roman"/>
              </a:rPr>
              <a:t>ribbon </a:t>
            </a:r>
            <a:r>
              <a:rPr sz="1800" b="1" spc="-434" dirty="0">
                <a:latin typeface="Times New Roman"/>
                <a:cs typeface="Times New Roman"/>
              </a:rPr>
              <a:t> </a:t>
            </a:r>
            <a:r>
              <a:rPr sz="1800" b="1" dirty="0">
                <a:latin typeface="Times New Roman"/>
                <a:cs typeface="Times New Roman"/>
              </a:rPr>
              <a:t>cable.</a:t>
            </a:r>
            <a:endParaRPr sz="1800">
              <a:latin typeface="Times New Roman"/>
              <a:cs typeface="Times New Roman"/>
            </a:endParaRPr>
          </a:p>
        </p:txBody>
      </p:sp>
      <p:pic>
        <p:nvPicPr>
          <p:cNvPr id="4" name="object 4"/>
          <p:cNvPicPr/>
          <p:nvPr/>
        </p:nvPicPr>
        <p:blipFill>
          <a:blip r:embed="rId3" cstate="print"/>
          <a:stretch>
            <a:fillRect/>
          </a:stretch>
        </p:blipFill>
        <p:spPr>
          <a:xfrm>
            <a:off x="4006850" y="758698"/>
            <a:ext cx="5137149" cy="2703576"/>
          </a:xfrm>
          <a:prstGeom prst="rect">
            <a:avLst/>
          </a:prstGeom>
        </p:spPr>
      </p:pic>
      <p:sp>
        <p:nvSpPr>
          <p:cNvPr id="5" name="object 5"/>
          <p:cNvSpPr txBox="1"/>
          <p:nvPr/>
        </p:nvSpPr>
        <p:spPr>
          <a:xfrm>
            <a:off x="4435602" y="3744214"/>
            <a:ext cx="4309110" cy="513080"/>
          </a:xfrm>
          <a:prstGeom prst="rect">
            <a:avLst/>
          </a:prstGeom>
        </p:spPr>
        <p:txBody>
          <a:bodyPr vert="horz" wrap="square" lIns="0" tIns="12065" rIns="0" bIns="0" rtlCol="0">
            <a:spAutoFit/>
          </a:bodyPr>
          <a:lstStyle/>
          <a:p>
            <a:pPr marL="12700" marR="5080">
              <a:lnSpc>
                <a:spcPct val="100000"/>
              </a:lnSpc>
              <a:spcBef>
                <a:spcPts val="95"/>
              </a:spcBef>
            </a:pPr>
            <a:r>
              <a:rPr sz="1600" b="1" spc="-5" dirty="0">
                <a:latin typeface="Times New Roman"/>
                <a:cs typeface="Times New Roman"/>
              </a:rPr>
              <a:t>External</a:t>
            </a:r>
            <a:r>
              <a:rPr sz="1600" b="1" spc="10" dirty="0">
                <a:latin typeface="Times New Roman"/>
                <a:cs typeface="Times New Roman"/>
              </a:rPr>
              <a:t> </a:t>
            </a:r>
            <a:r>
              <a:rPr sz="1600" b="1" spc="-5" dirty="0">
                <a:latin typeface="Times New Roman"/>
                <a:cs typeface="Times New Roman"/>
              </a:rPr>
              <a:t>SCSI</a:t>
            </a:r>
            <a:r>
              <a:rPr sz="1600" b="1" dirty="0">
                <a:latin typeface="Times New Roman"/>
                <a:cs typeface="Times New Roman"/>
              </a:rPr>
              <a:t> </a:t>
            </a:r>
            <a:r>
              <a:rPr sz="1600" b="1" spc="-5" dirty="0">
                <a:latin typeface="Times New Roman"/>
                <a:cs typeface="Times New Roman"/>
              </a:rPr>
              <a:t>devices</a:t>
            </a:r>
            <a:r>
              <a:rPr sz="1600" b="1" spc="25" dirty="0">
                <a:latin typeface="Times New Roman"/>
                <a:cs typeface="Times New Roman"/>
              </a:rPr>
              <a:t> </a:t>
            </a:r>
            <a:r>
              <a:rPr sz="1600" b="1" spc="-5" dirty="0">
                <a:latin typeface="Times New Roman"/>
                <a:cs typeface="Times New Roman"/>
              </a:rPr>
              <a:t>connect</a:t>
            </a:r>
            <a:r>
              <a:rPr sz="1600" b="1" spc="20" dirty="0">
                <a:latin typeface="Times New Roman"/>
                <a:cs typeface="Times New Roman"/>
              </a:rPr>
              <a:t> </a:t>
            </a:r>
            <a:r>
              <a:rPr sz="1600" b="1" spc="-5" dirty="0">
                <a:latin typeface="Times New Roman"/>
                <a:cs typeface="Times New Roman"/>
              </a:rPr>
              <a:t>using</a:t>
            </a:r>
            <a:r>
              <a:rPr sz="1600" b="1" spc="15" dirty="0">
                <a:latin typeface="Times New Roman"/>
                <a:cs typeface="Times New Roman"/>
              </a:rPr>
              <a:t> </a:t>
            </a:r>
            <a:r>
              <a:rPr sz="1600" b="1" spc="-10" dirty="0">
                <a:latin typeface="Times New Roman"/>
                <a:cs typeface="Times New Roman"/>
              </a:rPr>
              <a:t>thick,</a:t>
            </a:r>
            <a:r>
              <a:rPr sz="1600" b="1" spc="40" dirty="0">
                <a:latin typeface="Times New Roman"/>
                <a:cs typeface="Times New Roman"/>
              </a:rPr>
              <a:t> </a:t>
            </a:r>
            <a:r>
              <a:rPr sz="1600" b="1" spc="-10" dirty="0">
                <a:latin typeface="Times New Roman"/>
                <a:cs typeface="Times New Roman"/>
              </a:rPr>
              <a:t>round </a:t>
            </a:r>
            <a:r>
              <a:rPr sz="1600" b="1" spc="-385" dirty="0">
                <a:latin typeface="Times New Roman"/>
                <a:cs typeface="Times New Roman"/>
              </a:rPr>
              <a:t> </a:t>
            </a:r>
            <a:r>
              <a:rPr sz="1600" b="1" spc="-5" dirty="0">
                <a:latin typeface="Times New Roman"/>
                <a:cs typeface="Times New Roman"/>
              </a:rPr>
              <a:t>cables</a:t>
            </a:r>
            <a:endParaRPr sz="1600">
              <a:latin typeface="Times New Roman"/>
              <a:cs typeface="Times New Roman"/>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009427589"/>
              </p:ext>
            </p:extLst>
          </p:nvPr>
        </p:nvGraphicFramePr>
        <p:xfrm>
          <a:off x="304800" y="685800"/>
          <a:ext cx="8507728" cy="5248147"/>
        </p:xfrm>
        <a:graphic>
          <a:graphicData uri="http://schemas.openxmlformats.org/drawingml/2006/table">
            <a:tbl>
              <a:tblPr firstRow="1" bandRow="1">
                <a:tableStyleId>{2D5ABB26-0587-4C30-8999-92F81FD0307C}</a:tableStyleId>
              </a:tblPr>
              <a:tblGrid>
                <a:gridCol w="1215390"/>
                <a:gridCol w="1215390"/>
                <a:gridCol w="1215390"/>
                <a:gridCol w="1215389"/>
                <a:gridCol w="1215389"/>
                <a:gridCol w="1215390"/>
                <a:gridCol w="1215390"/>
              </a:tblGrid>
              <a:tr h="457200">
                <a:tc>
                  <a:txBody>
                    <a:bodyPr/>
                    <a:lstStyle/>
                    <a:p>
                      <a:pPr marL="91440">
                        <a:lnSpc>
                          <a:spcPct val="100000"/>
                        </a:lnSpc>
                        <a:spcBef>
                          <a:spcPts val="1010"/>
                        </a:spcBef>
                      </a:pPr>
                      <a:r>
                        <a:rPr sz="1200" b="1" dirty="0">
                          <a:solidFill>
                            <a:srgbClr val="FFFFFF"/>
                          </a:solidFill>
                          <a:latin typeface="Calibri"/>
                          <a:cs typeface="Calibri"/>
                        </a:rPr>
                        <a:t>S.NO</a:t>
                      </a:r>
                      <a:endParaRPr sz="1200" dirty="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1440">
                        <a:lnSpc>
                          <a:spcPct val="100000"/>
                        </a:lnSpc>
                        <a:spcBef>
                          <a:spcPts val="1010"/>
                        </a:spcBef>
                      </a:pPr>
                      <a:r>
                        <a:rPr sz="1200" b="1" spc="-5" dirty="0">
                          <a:solidFill>
                            <a:srgbClr val="FFFFFF"/>
                          </a:solidFill>
                          <a:latin typeface="Calibri"/>
                          <a:cs typeface="Calibri"/>
                        </a:rPr>
                        <a:t>Processor</a:t>
                      </a:r>
                      <a:endParaRPr sz="1200" dirty="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1440">
                        <a:lnSpc>
                          <a:spcPct val="100000"/>
                        </a:lnSpc>
                        <a:spcBef>
                          <a:spcPts val="1010"/>
                        </a:spcBef>
                      </a:pPr>
                      <a:r>
                        <a:rPr sz="1200" b="1" spc="-5" dirty="0">
                          <a:solidFill>
                            <a:srgbClr val="FFFFFF"/>
                          </a:solidFill>
                          <a:latin typeface="Calibri"/>
                          <a:cs typeface="Calibri"/>
                        </a:rPr>
                        <a:t>Clock</a:t>
                      </a:r>
                      <a:r>
                        <a:rPr sz="1200" b="1" spc="-30" dirty="0">
                          <a:solidFill>
                            <a:srgbClr val="FFFFFF"/>
                          </a:solidFill>
                          <a:latin typeface="Calibri"/>
                          <a:cs typeface="Calibri"/>
                        </a:rPr>
                        <a:t> </a:t>
                      </a:r>
                      <a:r>
                        <a:rPr sz="1200" b="1" spc="-5" dirty="0">
                          <a:solidFill>
                            <a:srgbClr val="FFFFFF"/>
                          </a:solidFill>
                          <a:latin typeface="Calibri"/>
                          <a:cs typeface="Calibri"/>
                        </a:rPr>
                        <a:t>Speed</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2075">
                        <a:lnSpc>
                          <a:spcPct val="100000"/>
                        </a:lnSpc>
                        <a:spcBef>
                          <a:spcPts val="1010"/>
                        </a:spcBef>
                      </a:pPr>
                      <a:r>
                        <a:rPr sz="1200" b="1" dirty="0">
                          <a:solidFill>
                            <a:srgbClr val="FFFFFF"/>
                          </a:solidFill>
                          <a:latin typeface="Calibri"/>
                          <a:cs typeface="Calibri"/>
                        </a:rPr>
                        <a:t>Bus</a:t>
                      </a:r>
                      <a:r>
                        <a:rPr sz="1200" b="1" spc="-35" dirty="0">
                          <a:solidFill>
                            <a:srgbClr val="FFFFFF"/>
                          </a:solidFill>
                          <a:latin typeface="Calibri"/>
                          <a:cs typeface="Calibri"/>
                        </a:rPr>
                        <a:t> </a:t>
                      </a:r>
                      <a:r>
                        <a:rPr sz="1200" b="1" dirty="0">
                          <a:solidFill>
                            <a:srgbClr val="FFFFFF"/>
                          </a:solidFill>
                          <a:latin typeface="Calibri"/>
                          <a:cs typeface="Calibri"/>
                        </a:rPr>
                        <a:t>Width</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2075">
                        <a:lnSpc>
                          <a:spcPct val="100000"/>
                        </a:lnSpc>
                        <a:spcBef>
                          <a:spcPts val="290"/>
                        </a:spcBef>
                      </a:pPr>
                      <a:r>
                        <a:rPr sz="1200" b="1" spc="-5" dirty="0">
                          <a:solidFill>
                            <a:srgbClr val="FFFFFF"/>
                          </a:solidFill>
                          <a:latin typeface="Calibri"/>
                          <a:cs typeface="Calibri"/>
                        </a:rPr>
                        <a:t>MIPS</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2710">
                        <a:lnSpc>
                          <a:spcPct val="100000"/>
                        </a:lnSpc>
                        <a:spcBef>
                          <a:spcPts val="1010"/>
                        </a:spcBef>
                      </a:pPr>
                      <a:r>
                        <a:rPr sz="1200" b="1" spc="-10" dirty="0">
                          <a:solidFill>
                            <a:srgbClr val="FFFFFF"/>
                          </a:solidFill>
                          <a:latin typeface="Calibri"/>
                          <a:cs typeface="Calibri"/>
                        </a:rPr>
                        <a:t>Power</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2710">
                        <a:lnSpc>
                          <a:spcPct val="100000"/>
                        </a:lnSpc>
                        <a:spcBef>
                          <a:spcPts val="1010"/>
                        </a:spcBef>
                      </a:pPr>
                      <a:r>
                        <a:rPr sz="1200" b="1" spc="-5" dirty="0">
                          <a:solidFill>
                            <a:srgbClr val="FFFFFF"/>
                          </a:solidFill>
                          <a:latin typeface="Calibri"/>
                          <a:cs typeface="Calibri"/>
                        </a:rPr>
                        <a:t>Price</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r>
              <a:tr h="1188847">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5"/>
                        </a:spcBef>
                      </a:pPr>
                      <a:endParaRPr sz="950">
                        <a:latin typeface="Times New Roman"/>
                        <a:cs typeface="Times New Roman"/>
                      </a:endParaRPr>
                    </a:p>
                    <a:p>
                      <a:pPr marL="91440">
                        <a:lnSpc>
                          <a:spcPct val="100000"/>
                        </a:lnSpc>
                        <a:spcBef>
                          <a:spcPts val="5"/>
                        </a:spcBef>
                      </a:pPr>
                      <a:r>
                        <a:rPr sz="1200" dirty="0">
                          <a:latin typeface="Calibri"/>
                          <a:cs typeface="Calibri"/>
                        </a:rPr>
                        <a:t>1</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nSpc>
                          <a:spcPct val="100000"/>
                        </a:lnSpc>
                        <a:spcBef>
                          <a:spcPts val="25"/>
                        </a:spcBef>
                      </a:pPr>
                      <a:endParaRPr sz="1450">
                        <a:latin typeface="Times New Roman"/>
                        <a:cs typeface="Times New Roman"/>
                      </a:endParaRPr>
                    </a:p>
                    <a:p>
                      <a:pPr marL="91440" marR="408305">
                        <a:lnSpc>
                          <a:spcPct val="100400"/>
                        </a:lnSpc>
                      </a:pPr>
                      <a:r>
                        <a:rPr sz="1600" b="1" spc="-15" dirty="0">
                          <a:latin typeface="Calibri"/>
                          <a:cs typeface="Calibri"/>
                        </a:rPr>
                        <a:t>Intel </a:t>
                      </a:r>
                      <a:r>
                        <a:rPr sz="1600" b="1" spc="-10" dirty="0">
                          <a:latin typeface="Calibri"/>
                          <a:cs typeface="Calibri"/>
                        </a:rPr>
                        <a:t> </a:t>
                      </a:r>
                      <a:r>
                        <a:rPr sz="1600" b="1" spc="-25" dirty="0">
                          <a:latin typeface="Calibri"/>
                          <a:cs typeface="Calibri"/>
                        </a:rPr>
                        <a:t>P</a:t>
                      </a:r>
                      <a:r>
                        <a:rPr sz="1600" b="1" spc="-5" dirty="0">
                          <a:latin typeface="Calibri"/>
                          <a:cs typeface="Calibri"/>
                        </a:rPr>
                        <a:t>e</a:t>
                      </a:r>
                      <a:r>
                        <a:rPr sz="1600" b="1" spc="-20" dirty="0">
                          <a:latin typeface="Calibri"/>
                          <a:cs typeface="Calibri"/>
                        </a:rPr>
                        <a:t>n</a:t>
                      </a:r>
                      <a:r>
                        <a:rPr sz="1600" b="1" dirty="0">
                          <a:latin typeface="Calibri"/>
                          <a:cs typeface="Calibri"/>
                        </a:rPr>
                        <a:t>ti</a:t>
                      </a:r>
                      <a:r>
                        <a:rPr sz="1600" b="1" spc="-10" dirty="0">
                          <a:latin typeface="Calibri"/>
                          <a:cs typeface="Calibri"/>
                        </a:rPr>
                        <a:t>u</a:t>
                      </a:r>
                      <a:r>
                        <a:rPr sz="1600" b="1" dirty="0">
                          <a:latin typeface="Calibri"/>
                          <a:cs typeface="Calibri"/>
                        </a:rPr>
                        <a:t>m  </a:t>
                      </a:r>
                      <a:r>
                        <a:rPr sz="1600" b="1" spc="-10" dirty="0">
                          <a:latin typeface="Calibri"/>
                          <a:cs typeface="Calibri"/>
                        </a:rPr>
                        <a:t>111</a:t>
                      </a:r>
                      <a:endParaRPr sz="1600">
                        <a:latin typeface="Calibri"/>
                        <a:cs typeface="Calibri"/>
                      </a:endParaRPr>
                    </a:p>
                  </a:txBody>
                  <a:tcPr marL="0" marR="0" marT="31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nSpc>
                          <a:spcPct val="100000"/>
                        </a:lnSpc>
                      </a:pPr>
                      <a:endParaRPr sz="1500">
                        <a:latin typeface="Times New Roman"/>
                        <a:cs typeface="Times New Roman"/>
                      </a:endParaRPr>
                    </a:p>
                    <a:p>
                      <a:pPr marL="91440" marR="113030" algn="just">
                        <a:lnSpc>
                          <a:spcPct val="100000"/>
                        </a:lnSpc>
                        <a:spcBef>
                          <a:spcPts val="5"/>
                        </a:spcBef>
                      </a:pPr>
                      <a:r>
                        <a:rPr sz="1200" dirty="0">
                          <a:latin typeface="Calibri"/>
                          <a:cs typeface="Calibri"/>
                        </a:rPr>
                        <a:t>The </a:t>
                      </a:r>
                      <a:r>
                        <a:rPr sz="1200" spc="-5" dirty="0">
                          <a:latin typeface="Calibri"/>
                          <a:cs typeface="Calibri"/>
                        </a:rPr>
                        <a:t>clock speed </a:t>
                      </a:r>
                      <a:r>
                        <a:rPr sz="1200" spc="-260" dirty="0">
                          <a:latin typeface="Calibri"/>
                          <a:cs typeface="Calibri"/>
                        </a:rPr>
                        <a:t> </a:t>
                      </a:r>
                      <a:r>
                        <a:rPr sz="1200" dirty="0">
                          <a:latin typeface="Calibri"/>
                          <a:cs typeface="Calibri"/>
                        </a:rPr>
                        <a:t>of </a:t>
                      </a:r>
                      <a:r>
                        <a:rPr sz="1200" spc="-5" dirty="0">
                          <a:latin typeface="Calibri"/>
                          <a:cs typeface="Calibri"/>
                        </a:rPr>
                        <a:t>Intel Pentium </a:t>
                      </a:r>
                      <a:r>
                        <a:rPr sz="1200" spc="-265" dirty="0">
                          <a:latin typeface="Calibri"/>
                          <a:cs typeface="Calibri"/>
                        </a:rPr>
                        <a:t> </a:t>
                      </a:r>
                      <a:r>
                        <a:rPr sz="1200" dirty="0">
                          <a:latin typeface="Calibri"/>
                          <a:cs typeface="Calibri"/>
                        </a:rPr>
                        <a:t>111</a:t>
                      </a:r>
                      <a:r>
                        <a:rPr sz="1200" spc="-35" dirty="0">
                          <a:latin typeface="Calibri"/>
                          <a:cs typeface="Calibri"/>
                        </a:rPr>
                        <a:t> </a:t>
                      </a:r>
                      <a:r>
                        <a:rPr sz="1200" spc="-5" dirty="0">
                          <a:latin typeface="Calibri"/>
                          <a:cs typeface="Calibri"/>
                        </a:rPr>
                        <a:t>processor</a:t>
                      </a:r>
                      <a:r>
                        <a:rPr sz="1200" spc="-30" dirty="0">
                          <a:latin typeface="Calibri"/>
                          <a:cs typeface="Calibri"/>
                        </a:rPr>
                        <a:t> </a:t>
                      </a:r>
                      <a:r>
                        <a:rPr sz="1200" dirty="0">
                          <a:latin typeface="Calibri"/>
                          <a:cs typeface="Calibri"/>
                        </a:rPr>
                        <a:t>is </a:t>
                      </a:r>
                      <a:r>
                        <a:rPr sz="1200" spc="-260" dirty="0">
                          <a:latin typeface="Calibri"/>
                          <a:cs typeface="Calibri"/>
                        </a:rPr>
                        <a:t> </a:t>
                      </a:r>
                      <a:r>
                        <a:rPr sz="1200" dirty="0">
                          <a:latin typeface="Calibri"/>
                          <a:cs typeface="Calibri"/>
                        </a:rPr>
                        <a:t>1GHz</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nSpc>
                          <a:spcPct val="100000"/>
                        </a:lnSpc>
                      </a:pPr>
                      <a:endParaRPr sz="1500">
                        <a:latin typeface="Times New Roman"/>
                        <a:cs typeface="Times New Roman"/>
                      </a:endParaRPr>
                    </a:p>
                    <a:p>
                      <a:pPr marL="92075" marR="113030">
                        <a:lnSpc>
                          <a:spcPct val="100000"/>
                        </a:lnSpc>
                        <a:spcBef>
                          <a:spcPts val="5"/>
                        </a:spcBef>
                      </a:pPr>
                      <a:r>
                        <a:rPr sz="1200" dirty="0">
                          <a:latin typeface="Calibri"/>
                          <a:cs typeface="Calibri"/>
                        </a:rPr>
                        <a:t>The</a:t>
                      </a:r>
                      <a:r>
                        <a:rPr sz="1200" spc="10" dirty="0">
                          <a:latin typeface="Calibri"/>
                          <a:cs typeface="Calibri"/>
                        </a:rPr>
                        <a:t> </a:t>
                      </a:r>
                      <a:r>
                        <a:rPr sz="1200" dirty="0">
                          <a:latin typeface="Calibri"/>
                          <a:cs typeface="Calibri"/>
                        </a:rPr>
                        <a:t>bus</a:t>
                      </a:r>
                      <a:r>
                        <a:rPr sz="1200" spc="10" dirty="0">
                          <a:latin typeface="Calibri"/>
                          <a:cs typeface="Calibri"/>
                        </a:rPr>
                        <a:t> </a:t>
                      </a:r>
                      <a:r>
                        <a:rPr sz="1200" dirty="0">
                          <a:latin typeface="Calibri"/>
                          <a:cs typeface="Calibri"/>
                        </a:rPr>
                        <a:t>width </a:t>
                      </a:r>
                      <a:r>
                        <a:rPr sz="1200" spc="5" dirty="0">
                          <a:latin typeface="Calibri"/>
                          <a:cs typeface="Calibri"/>
                        </a:rPr>
                        <a:t> </a:t>
                      </a:r>
                      <a:r>
                        <a:rPr sz="1200" dirty="0">
                          <a:latin typeface="Calibri"/>
                          <a:cs typeface="Calibri"/>
                        </a:rPr>
                        <a:t>of</a:t>
                      </a:r>
                      <a:r>
                        <a:rPr sz="1200" spc="-40" dirty="0">
                          <a:latin typeface="Calibri"/>
                          <a:cs typeface="Calibri"/>
                        </a:rPr>
                        <a:t> </a:t>
                      </a:r>
                      <a:r>
                        <a:rPr sz="1200" spc="-5" dirty="0">
                          <a:latin typeface="Calibri"/>
                          <a:cs typeface="Calibri"/>
                        </a:rPr>
                        <a:t>Intel</a:t>
                      </a:r>
                      <a:r>
                        <a:rPr sz="1200" spc="-55" dirty="0">
                          <a:latin typeface="Calibri"/>
                          <a:cs typeface="Calibri"/>
                        </a:rPr>
                        <a:t> </a:t>
                      </a:r>
                      <a:r>
                        <a:rPr sz="1200" spc="-5" dirty="0">
                          <a:latin typeface="Calibri"/>
                          <a:cs typeface="Calibri"/>
                        </a:rPr>
                        <a:t>Pentium </a:t>
                      </a:r>
                      <a:r>
                        <a:rPr sz="1200" spc="-254" dirty="0">
                          <a:latin typeface="Calibri"/>
                          <a:cs typeface="Calibri"/>
                        </a:rPr>
                        <a:t> </a:t>
                      </a:r>
                      <a:r>
                        <a:rPr sz="1200" dirty="0">
                          <a:latin typeface="Calibri"/>
                          <a:cs typeface="Calibri"/>
                        </a:rPr>
                        <a:t>111</a:t>
                      </a:r>
                      <a:r>
                        <a:rPr sz="1200" spc="-35" dirty="0">
                          <a:latin typeface="Calibri"/>
                          <a:cs typeface="Calibri"/>
                        </a:rPr>
                        <a:t> </a:t>
                      </a:r>
                      <a:r>
                        <a:rPr sz="1200" spc="-5" dirty="0">
                          <a:latin typeface="Calibri"/>
                          <a:cs typeface="Calibri"/>
                        </a:rPr>
                        <a:t>processor</a:t>
                      </a:r>
                      <a:r>
                        <a:rPr sz="1200" spc="-35" dirty="0">
                          <a:latin typeface="Calibri"/>
                          <a:cs typeface="Calibri"/>
                        </a:rPr>
                        <a:t> </a:t>
                      </a:r>
                      <a:r>
                        <a:rPr sz="1200" dirty="0">
                          <a:latin typeface="Calibri"/>
                          <a:cs typeface="Calibri"/>
                        </a:rPr>
                        <a:t>is</a:t>
                      </a:r>
                      <a:endParaRPr sz="1200">
                        <a:latin typeface="Calibri"/>
                        <a:cs typeface="Calibri"/>
                      </a:endParaRPr>
                    </a:p>
                    <a:p>
                      <a:pPr marL="92075">
                        <a:lnSpc>
                          <a:spcPct val="100000"/>
                        </a:lnSpc>
                      </a:pPr>
                      <a:r>
                        <a:rPr sz="1200" dirty="0">
                          <a:latin typeface="Calibri"/>
                          <a:cs typeface="Calibri"/>
                        </a:rPr>
                        <a:t>32</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2075" marR="142875">
                        <a:lnSpc>
                          <a:spcPct val="100000"/>
                        </a:lnSpc>
                        <a:spcBef>
                          <a:spcPts val="285"/>
                        </a:spcBef>
                      </a:pPr>
                      <a:r>
                        <a:rPr sz="1200" dirty="0">
                          <a:latin typeface="Calibri"/>
                          <a:cs typeface="Calibri"/>
                        </a:rPr>
                        <a:t>A million </a:t>
                      </a:r>
                      <a:r>
                        <a:rPr sz="1200" spc="5" dirty="0">
                          <a:latin typeface="Calibri"/>
                          <a:cs typeface="Calibri"/>
                        </a:rPr>
                        <a:t> </a:t>
                      </a:r>
                      <a:r>
                        <a:rPr sz="1200" dirty="0">
                          <a:latin typeface="Calibri"/>
                          <a:cs typeface="Calibri"/>
                        </a:rPr>
                        <a:t>i</a:t>
                      </a:r>
                      <a:r>
                        <a:rPr sz="1200" spc="5" dirty="0">
                          <a:latin typeface="Calibri"/>
                          <a:cs typeface="Calibri"/>
                        </a:rPr>
                        <a:t>n</a:t>
                      </a:r>
                      <a:r>
                        <a:rPr sz="1200" spc="-15" dirty="0">
                          <a:latin typeface="Calibri"/>
                          <a:cs typeface="Calibri"/>
                        </a:rPr>
                        <a:t>s</a:t>
                      </a:r>
                      <a:r>
                        <a:rPr sz="1200" dirty="0">
                          <a:latin typeface="Calibri"/>
                          <a:cs typeface="Calibri"/>
                        </a:rPr>
                        <a:t>tr</a:t>
                      </a:r>
                      <a:r>
                        <a:rPr sz="1200" spc="5" dirty="0">
                          <a:latin typeface="Calibri"/>
                          <a:cs typeface="Calibri"/>
                        </a:rPr>
                        <a:t>u</a:t>
                      </a:r>
                      <a:r>
                        <a:rPr sz="1200" spc="-5" dirty="0">
                          <a:latin typeface="Calibri"/>
                          <a:cs typeface="Calibri"/>
                        </a:rPr>
                        <a:t>c</a:t>
                      </a:r>
                      <a:r>
                        <a:rPr sz="1200" dirty="0">
                          <a:latin typeface="Calibri"/>
                          <a:cs typeface="Calibri"/>
                        </a:rPr>
                        <a:t>tions</a:t>
                      </a:r>
                      <a:r>
                        <a:rPr sz="1200" spc="-25" dirty="0">
                          <a:latin typeface="Calibri"/>
                          <a:cs typeface="Calibri"/>
                        </a:rPr>
                        <a:t> </a:t>
                      </a:r>
                      <a:r>
                        <a:rPr sz="1200" dirty="0">
                          <a:latin typeface="Calibri"/>
                          <a:cs typeface="Calibri"/>
                        </a:rPr>
                        <a:t>per  </a:t>
                      </a:r>
                      <a:r>
                        <a:rPr sz="1200" spc="-5" dirty="0">
                          <a:latin typeface="Calibri"/>
                          <a:cs typeface="Calibri"/>
                        </a:rPr>
                        <a:t>second </a:t>
                      </a:r>
                      <a:r>
                        <a:rPr sz="1200" dirty="0">
                          <a:latin typeface="Calibri"/>
                          <a:cs typeface="Calibri"/>
                        </a:rPr>
                        <a:t>of </a:t>
                      </a:r>
                      <a:r>
                        <a:rPr sz="1200" spc="-5" dirty="0">
                          <a:latin typeface="Calibri"/>
                          <a:cs typeface="Calibri"/>
                        </a:rPr>
                        <a:t>Intel </a:t>
                      </a:r>
                      <a:r>
                        <a:rPr sz="1200" dirty="0">
                          <a:latin typeface="Calibri"/>
                          <a:cs typeface="Calibri"/>
                        </a:rPr>
                        <a:t> </a:t>
                      </a:r>
                      <a:r>
                        <a:rPr sz="1200" spc="-5" dirty="0">
                          <a:latin typeface="Calibri"/>
                          <a:cs typeface="Calibri"/>
                        </a:rPr>
                        <a:t>Pentium </a:t>
                      </a:r>
                      <a:r>
                        <a:rPr sz="1200" dirty="0">
                          <a:latin typeface="Calibri"/>
                          <a:cs typeface="Calibri"/>
                        </a:rPr>
                        <a:t>111 </a:t>
                      </a:r>
                      <a:r>
                        <a:rPr sz="1200" spc="5" dirty="0">
                          <a:latin typeface="Calibri"/>
                          <a:cs typeface="Calibri"/>
                        </a:rPr>
                        <a:t> </a:t>
                      </a:r>
                      <a:r>
                        <a:rPr sz="1200" spc="-5" dirty="0">
                          <a:latin typeface="Calibri"/>
                          <a:cs typeface="Calibri"/>
                        </a:rPr>
                        <a:t>processor</a:t>
                      </a:r>
                      <a:r>
                        <a:rPr sz="1200" spc="-10" dirty="0">
                          <a:latin typeface="Calibri"/>
                          <a:cs typeface="Calibri"/>
                        </a:rPr>
                        <a:t> </a:t>
                      </a:r>
                      <a:r>
                        <a:rPr sz="1200" dirty="0">
                          <a:latin typeface="Calibri"/>
                          <a:cs typeface="Calibri"/>
                        </a:rPr>
                        <a:t>is</a:t>
                      </a:r>
                      <a:endParaRPr sz="1200">
                        <a:latin typeface="Calibri"/>
                        <a:cs typeface="Calibri"/>
                      </a:endParaRPr>
                    </a:p>
                    <a:p>
                      <a:pPr marL="92075">
                        <a:lnSpc>
                          <a:spcPct val="100000"/>
                        </a:lnSpc>
                        <a:spcBef>
                          <a:spcPts val="5"/>
                        </a:spcBef>
                      </a:pPr>
                      <a:r>
                        <a:rPr sz="1200" spc="-5" dirty="0">
                          <a:latin typeface="Calibri"/>
                          <a:cs typeface="Calibri"/>
                        </a:rPr>
                        <a:t>~900</a:t>
                      </a:r>
                      <a:endParaRPr sz="1200">
                        <a:latin typeface="Calibri"/>
                        <a:cs typeface="Calibri"/>
                      </a:endParaRPr>
                    </a:p>
                  </a:txBody>
                  <a:tcPr marL="0" marR="0" marT="361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nSpc>
                          <a:spcPct val="100000"/>
                        </a:lnSpc>
                      </a:pPr>
                      <a:endParaRPr sz="1200">
                        <a:latin typeface="Times New Roman"/>
                        <a:cs typeface="Times New Roman"/>
                      </a:endParaRPr>
                    </a:p>
                    <a:p>
                      <a:pPr marL="92710" marR="120014">
                        <a:lnSpc>
                          <a:spcPct val="100000"/>
                        </a:lnSpc>
                        <a:spcBef>
                          <a:spcPts val="1070"/>
                        </a:spcBef>
                      </a:pPr>
                      <a:r>
                        <a:rPr sz="1200" dirty="0">
                          <a:latin typeface="Calibri"/>
                          <a:cs typeface="Calibri"/>
                        </a:rPr>
                        <a:t>The </a:t>
                      </a:r>
                      <a:r>
                        <a:rPr sz="1200" spc="-5" dirty="0">
                          <a:latin typeface="Calibri"/>
                          <a:cs typeface="Calibri"/>
                        </a:rPr>
                        <a:t>power </a:t>
                      </a:r>
                      <a:r>
                        <a:rPr sz="1200" dirty="0">
                          <a:latin typeface="Calibri"/>
                          <a:cs typeface="Calibri"/>
                        </a:rPr>
                        <a:t>of </a:t>
                      </a:r>
                      <a:r>
                        <a:rPr sz="1200" spc="5" dirty="0">
                          <a:latin typeface="Calibri"/>
                          <a:cs typeface="Calibri"/>
                        </a:rPr>
                        <a:t> </a:t>
                      </a:r>
                      <a:r>
                        <a:rPr sz="1200" dirty="0">
                          <a:latin typeface="Calibri"/>
                          <a:cs typeface="Calibri"/>
                        </a:rPr>
                        <a:t>this</a:t>
                      </a:r>
                      <a:r>
                        <a:rPr sz="1200" spc="-35" dirty="0">
                          <a:latin typeface="Calibri"/>
                          <a:cs typeface="Calibri"/>
                        </a:rPr>
                        <a:t> </a:t>
                      </a:r>
                      <a:r>
                        <a:rPr sz="1200" spc="-10" dirty="0">
                          <a:latin typeface="Calibri"/>
                          <a:cs typeface="Calibri"/>
                        </a:rPr>
                        <a:t>processor</a:t>
                      </a:r>
                      <a:r>
                        <a:rPr sz="1200" spc="-25" dirty="0">
                          <a:latin typeface="Calibri"/>
                          <a:cs typeface="Calibri"/>
                        </a:rPr>
                        <a:t> </a:t>
                      </a:r>
                      <a:r>
                        <a:rPr sz="1200" dirty="0">
                          <a:latin typeface="Calibri"/>
                          <a:cs typeface="Calibri"/>
                        </a:rPr>
                        <a:t>is </a:t>
                      </a:r>
                      <a:r>
                        <a:rPr sz="1200" spc="-254" dirty="0">
                          <a:latin typeface="Calibri"/>
                          <a:cs typeface="Calibri"/>
                        </a:rPr>
                        <a:t> </a:t>
                      </a:r>
                      <a:r>
                        <a:rPr sz="1200" dirty="0">
                          <a:latin typeface="Calibri"/>
                          <a:cs typeface="Calibri"/>
                        </a:rPr>
                        <a:t>97 W</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5"/>
                        </a:spcBef>
                      </a:pPr>
                      <a:endParaRPr sz="950">
                        <a:latin typeface="Times New Roman"/>
                        <a:cs typeface="Times New Roman"/>
                      </a:endParaRPr>
                    </a:p>
                    <a:p>
                      <a:pPr marL="92710">
                        <a:lnSpc>
                          <a:spcPct val="100000"/>
                        </a:lnSpc>
                        <a:spcBef>
                          <a:spcPts val="5"/>
                        </a:spcBef>
                      </a:pPr>
                      <a:r>
                        <a:rPr sz="1200" dirty="0">
                          <a:latin typeface="Calibri"/>
                          <a:cs typeface="Calibri"/>
                        </a:rPr>
                        <a:t>$900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r>
              <a:tr h="1188847">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0"/>
                        </a:spcBef>
                      </a:pPr>
                      <a:endParaRPr sz="950">
                        <a:latin typeface="Times New Roman"/>
                        <a:cs typeface="Times New Roman"/>
                      </a:endParaRPr>
                    </a:p>
                    <a:p>
                      <a:pPr marL="91440">
                        <a:lnSpc>
                          <a:spcPct val="100000"/>
                        </a:lnSpc>
                      </a:pPr>
                      <a:r>
                        <a:rPr sz="1200" dirty="0">
                          <a:latin typeface="Calibri"/>
                          <a:cs typeface="Calibri"/>
                        </a:rPr>
                        <a:t>2</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35"/>
                        </a:spcBef>
                      </a:pPr>
                      <a:endParaRPr sz="1450">
                        <a:latin typeface="Times New Roman"/>
                        <a:cs typeface="Times New Roman"/>
                      </a:endParaRPr>
                    </a:p>
                    <a:p>
                      <a:pPr marL="91440">
                        <a:lnSpc>
                          <a:spcPct val="100000"/>
                        </a:lnSpc>
                      </a:pPr>
                      <a:r>
                        <a:rPr sz="1600" b="1" spc="-10" dirty="0">
                          <a:latin typeface="Calibri"/>
                          <a:cs typeface="Calibri"/>
                        </a:rPr>
                        <a:t>IBM</a:t>
                      </a:r>
                      <a:endParaRPr sz="1600">
                        <a:latin typeface="Calibri"/>
                        <a:cs typeface="Calibri"/>
                      </a:endParaRPr>
                    </a:p>
                    <a:p>
                      <a:pPr marL="91440" marR="363220">
                        <a:lnSpc>
                          <a:spcPct val="100000"/>
                        </a:lnSpc>
                      </a:pPr>
                      <a:r>
                        <a:rPr sz="1600" b="1" spc="-25" dirty="0">
                          <a:latin typeface="Calibri"/>
                          <a:cs typeface="Calibri"/>
                        </a:rPr>
                        <a:t>P</a:t>
                      </a:r>
                      <a:r>
                        <a:rPr sz="1600" b="1" dirty="0">
                          <a:latin typeface="Calibri"/>
                          <a:cs typeface="Calibri"/>
                        </a:rPr>
                        <a:t>o</a:t>
                      </a:r>
                      <a:r>
                        <a:rPr sz="1600" b="1" spc="-15" dirty="0">
                          <a:latin typeface="Calibri"/>
                          <a:cs typeface="Calibri"/>
                        </a:rPr>
                        <a:t>w</a:t>
                      </a:r>
                      <a:r>
                        <a:rPr sz="1600" b="1" spc="-5" dirty="0">
                          <a:latin typeface="Calibri"/>
                          <a:cs typeface="Calibri"/>
                        </a:rPr>
                        <a:t>erPC  </a:t>
                      </a:r>
                      <a:r>
                        <a:rPr sz="1600" b="1" spc="-10" dirty="0">
                          <a:latin typeface="Calibri"/>
                          <a:cs typeface="Calibri"/>
                        </a:rPr>
                        <a:t>750X</a:t>
                      </a:r>
                      <a:endParaRPr sz="16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1440" marR="111760">
                        <a:lnSpc>
                          <a:spcPct val="100000"/>
                        </a:lnSpc>
                        <a:spcBef>
                          <a:spcPts val="1010"/>
                        </a:spcBef>
                      </a:pPr>
                      <a:r>
                        <a:rPr sz="1200" dirty="0">
                          <a:latin typeface="Calibri"/>
                          <a:cs typeface="Calibri"/>
                        </a:rPr>
                        <a:t>The </a:t>
                      </a:r>
                      <a:r>
                        <a:rPr sz="1200" spc="-5" dirty="0">
                          <a:latin typeface="Calibri"/>
                          <a:cs typeface="Calibri"/>
                        </a:rPr>
                        <a:t>clock speed </a:t>
                      </a:r>
                      <a:r>
                        <a:rPr sz="1200" spc="-260" dirty="0">
                          <a:latin typeface="Calibri"/>
                          <a:cs typeface="Calibri"/>
                        </a:rPr>
                        <a:t> </a:t>
                      </a:r>
                      <a:r>
                        <a:rPr sz="1200" dirty="0">
                          <a:latin typeface="Calibri"/>
                          <a:cs typeface="Calibri"/>
                        </a:rPr>
                        <a:t>of the </a:t>
                      </a:r>
                      <a:r>
                        <a:rPr sz="1200" spc="-5" dirty="0">
                          <a:latin typeface="Calibri"/>
                          <a:cs typeface="Calibri"/>
                        </a:rPr>
                        <a:t>IBM </a:t>
                      </a:r>
                      <a:r>
                        <a:rPr sz="1200" dirty="0">
                          <a:latin typeface="Calibri"/>
                          <a:cs typeface="Calibri"/>
                        </a:rPr>
                        <a:t> </a:t>
                      </a:r>
                      <a:r>
                        <a:rPr sz="1200" spc="-5" dirty="0">
                          <a:latin typeface="Calibri"/>
                          <a:cs typeface="Calibri"/>
                        </a:rPr>
                        <a:t>PowerPC </a:t>
                      </a:r>
                      <a:r>
                        <a:rPr sz="1200" dirty="0">
                          <a:latin typeface="Calibri"/>
                          <a:cs typeface="Calibri"/>
                        </a:rPr>
                        <a:t>750X </a:t>
                      </a:r>
                      <a:r>
                        <a:rPr sz="1200" spc="5" dirty="0">
                          <a:latin typeface="Calibri"/>
                          <a:cs typeface="Calibri"/>
                        </a:rPr>
                        <a:t> </a:t>
                      </a:r>
                      <a:r>
                        <a:rPr sz="1200" spc="-5" dirty="0">
                          <a:latin typeface="Calibri"/>
                          <a:cs typeface="Calibri"/>
                        </a:rPr>
                        <a:t>processor</a:t>
                      </a:r>
                      <a:r>
                        <a:rPr sz="1200" spc="-35" dirty="0">
                          <a:latin typeface="Calibri"/>
                          <a:cs typeface="Calibri"/>
                        </a:rPr>
                        <a:t> </a:t>
                      </a:r>
                      <a:r>
                        <a:rPr sz="1200" dirty="0">
                          <a:latin typeface="Calibri"/>
                          <a:cs typeface="Calibri"/>
                        </a:rPr>
                        <a:t>is</a:t>
                      </a:r>
                      <a:r>
                        <a:rPr sz="1200" spc="-20" dirty="0">
                          <a:latin typeface="Calibri"/>
                          <a:cs typeface="Calibri"/>
                        </a:rPr>
                        <a:t> </a:t>
                      </a:r>
                      <a:r>
                        <a:rPr sz="1200" dirty="0">
                          <a:latin typeface="Calibri"/>
                          <a:cs typeface="Calibri"/>
                        </a:rPr>
                        <a:t>550 </a:t>
                      </a:r>
                      <a:r>
                        <a:rPr sz="1200" spc="-260" dirty="0">
                          <a:latin typeface="Calibri"/>
                          <a:cs typeface="Calibri"/>
                        </a:rPr>
                        <a:t> </a:t>
                      </a:r>
                      <a:r>
                        <a:rPr sz="1200" spc="-5" dirty="0">
                          <a:latin typeface="Calibri"/>
                          <a:cs typeface="Calibri"/>
                        </a:rPr>
                        <a:t>MHz</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marR="215265">
                        <a:lnSpc>
                          <a:spcPct val="100000"/>
                        </a:lnSpc>
                        <a:spcBef>
                          <a:spcPts val="1010"/>
                        </a:spcBef>
                      </a:pPr>
                      <a:r>
                        <a:rPr sz="1200" dirty="0">
                          <a:latin typeface="Calibri"/>
                          <a:cs typeface="Calibri"/>
                        </a:rPr>
                        <a:t>The bus width </a:t>
                      </a:r>
                      <a:r>
                        <a:rPr sz="1200" spc="-260" dirty="0">
                          <a:latin typeface="Calibri"/>
                          <a:cs typeface="Calibri"/>
                        </a:rPr>
                        <a:t> </a:t>
                      </a:r>
                      <a:r>
                        <a:rPr sz="1200" dirty="0">
                          <a:latin typeface="Calibri"/>
                          <a:cs typeface="Calibri"/>
                        </a:rPr>
                        <a:t>of the </a:t>
                      </a:r>
                      <a:r>
                        <a:rPr sz="1200" spc="-5" dirty="0">
                          <a:latin typeface="Calibri"/>
                          <a:cs typeface="Calibri"/>
                        </a:rPr>
                        <a:t>IBM </a:t>
                      </a:r>
                      <a:r>
                        <a:rPr sz="1200" dirty="0">
                          <a:latin typeface="Calibri"/>
                          <a:cs typeface="Calibri"/>
                        </a:rPr>
                        <a:t> </a:t>
                      </a:r>
                      <a:r>
                        <a:rPr sz="1200" spc="-20" dirty="0">
                          <a:latin typeface="Calibri"/>
                          <a:cs typeface="Calibri"/>
                        </a:rPr>
                        <a:t>P</a:t>
                      </a:r>
                      <a:r>
                        <a:rPr sz="1200" dirty="0">
                          <a:latin typeface="Calibri"/>
                          <a:cs typeface="Calibri"/>
                        </a:rPr>
                        <a:t>o</a:t>
                      </a:r>
                      <a:r>
                        <a:rPr sz="1200" spc="-20" dirty="0">
                          <a:latin typeface="Calibri"/>
                          <a:cs typeface="Calibri"/>
                        </a:rPr>
                        <a:t>w</a:t>
                      </a:r>
                      <a:r>
                        <a:rPr sz="1200" dirty="0">
                          <a:latin typeface="Calibri"/>
                          <a:cs typeface="Calibri"/>
                        </a:rPr>
                        <a:t>er</a:t>
                      </a:r>
                      <a:r>
                        <a:rPr sz="1200" spc="5" dirty="0">
                          <a:latin typeface="Calibri"/>
                          <a:cs typeface="Calibri"/>
                        </a:rPr>
                        <a:t>P</a:t>
                      </a:r>
                      <a:r>
                        <a:rPr sz="1200" dirty="0">
                          <a:latin typeface="Calibri"/>
                          <a:cs typeface="Calibri"/>
                        </a:rPr>
                        <a:t>C</a:t>
                      </a:r>
                      <a:r>
                        <a:rPr sz="1200" spc="-5" dirty="0">
                          <a:latin typeface="Calibri"/>
                          <a:cs typeface="Calibri"/>
                        </a:rPr>
                        <a:t> </a:t>
                      </a:r>
                      <a:r>
                        <a:rPr sz="1200" dirty="0">
                          <a:latin typeface="Calibri"/>
                          <a:cs typeface="Calibri"/>
                        </a:rPr>
                        <a:t>75</a:t>
                      </a:r>
                      <a:r>
                        <a:rPr sz="1200" spc="5" dirty="0">
                          <a:latin typeface="Calibri"/>
                          <a:cs typeface="Calibri"/>
                        </a:rPr>
                        <a:t>0</a:t>
                      </a:r>
                      <a:r>
                        <a:rPr sz="1200" dirty="0">
                          <a:latin typeface="Calibri"/>
                          <a:cs typeface="Calibri"/>
                        </a:rPr>
                        <a:t>X  </a:t>
                      </a:r>
                      <a:r>
                        <a:rPr sz="1200" spc="-5" dirty="0">
                          <a:latin typeface="Calibri"/>
                          <a:cs typeface="Calibri"/>
                        </a:rPr>
                        <a:t>processor </a:t>
                      </a:r>
                      <a:r>
                        <a:rPr sz="1200" dirty="0">
                          <a:latin typeface="Calibri"/>
                          <a:cs typeface="Calibri"/>
                        </a:rPr>
                        <a:t>is </a:t>
                      </a:r>
                      <a:r>
                        <a:rPr sz="1200" spc="5" dirty="0">
                          <a:latin typeface="Calibri"/>
                          <a:cs typeface="Calibri"/>
                        </a:rPr>
                        <a:t> </a:t>
                      </a:r>
                      <a:r>
                        <a:rPr sz="1200" dirty="0">
                          <a:latin typeface="Calibri"/>
                          <a:cs typeface="Calibri"/>
                        </a:rPr>
                        <a:t>32/64</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marR="142875">
                        <a:lnSpc>
                          <a:spcPct val="100000"/>
                        </a:lnSpc>
                        <a:spcBef>
                          <a:spcPts val="290"/>
                        </a:spcBef>
                      </a:pPr>
                      <a:r>
                        <a:rPr sz="1200" dirty="0">
                          <a:latin typeface="Calibri"/>
                          <a:cs typeface="Calibri"/>
                        </a:rPr>
                        <a:t>A million </a:t>
                      </a:r>
                      <a:r>
                        <a:rPr sz="1200" spc="5" dirty="0">
                          <a:latin typeface="Calibri"/>
                          <a:cs typeface="Calibri"/>
                        </a:rPr>
                        <a:t> </a:t>
                      </a:r>
                      <a:r>
                        <a:rPr sz="1200" dirty="0">
                          <a:latin typeface="Calibri"/>
                          <a:cs typeface="Calibri"/>
                        </a:rPr>
                        <a:t>i</a:t>
                      </a:r>
                      <a:r>
                        <a:rPr sz="1200" spc="5" dirty="0">
                          <a:latin typeface="Calibri"/>
                          <a:cs typeface="Calibri"/>
                        </a:rPr>
                        <a:t>n</a:t>
                      </a:r>
                      <a:r>
                        <a:rPr sz="1200" spc="-15" dirty="0">
                          <a:latin typeface="Calibri"/>
                          <a:cs typeface="Calibri"/>
                        </a:rPr>
                        <a:t>s</a:t>
                      </a:r>
                      <a:r>
                        <a:rPr sz="1200" dirty="0">
                          <a:latin typeface="Calibri"/>
                          <a:cs typeface="Calibri"/>
                        </a:rPr>
                        <a:t>tr</a:t>
                      </a:r>
                      <a:r>
                        <a:rPr sz="1200" spc="5" dirty="0">
                          <a:latin typeface="Calibri"/>
                          <a:cs typeface="Calibri"/>
                        </a:rPr>
                        <a:t>u</a:t>
                      </a:r>
                      <a:r>
                        <a:rPr sz="1200" spc="-5" dirty="0">
                          <a:latin typeface="Calibri"/>
                          <a:cs typeface="Calibri"/>
                        </a:rPr>
                        <a:t>c</a:t>
                      </a:r>
                      <a:r>
                        <a:rPr sz="1200" dirty="0">
                          <a:latin typeface="Calibri"/>
                          <a:cs typeface="Calibri"/>
                        </a:rPr>
                        <a:t>tions</a:t>
                      </a:r>
                      <a:r>
                        <a:rPr sz="1200" spc="-25" dirty="0">
                          <a:latin typeface="Calibri"/>
                          <a:cs typeface="Calibri"/>
                        </a:rPr>
                        <a:t> </a:t>
                      </a:r>
                      <a:r>
                        <a:rPr sz="1200" dirty="0">
                          <a:latin typeface="Calibri"/>
                          <a:cs typeface="Calibri"/>
                        </a:rPr>
                        <a:t>per  </a:t>
                      </a:r>
                      <a:r>
                        <a:rPr sz="1200" spc="-5" dirty="0">
                          <a:latin typeface="Calibri"/>
                          <a:cs typeface="Calibri"/>
                        </a:rPr>
                        <a:t>second </a:t>
                      </a:r>
                      <a:r>
                        <a:rPr sz="1200" dirty="0">
                          <a:latin typeface="Calibri"/>
                          <a:cs typeface="Calibri"/>
                        </a:rPr>
                        <a:t>of </a:t>
                      </a:r>
                      <a:r>
                        <a:rPr sz="1200" spc="-5" dirty="0">
                          <a:latin typeface="Calibri"/>
                          <a:cs typeface="Calibri"/>
                        </a:rPr>
                        <a:t>IBM </a:t>
                      </a:r>
                      <a:r>
                        <a:rPr sz="1200" dirty="0">
                          <a:latin typeface="Calibri"/>
                          <a:cs typeface="Calibri"/>
                        </a:rPr>
                        <a:t> </a:t>
                      </a:r>
                      <a:r>
                        <a:rPr sz="1200" spc="-5" dirty="0">
                          <a:latin typeface="Calibri"/>
                          <a:cs typeface="Calibri"/>
                        </a:rPr>
                        <a:t>PowerPC </a:t>
                      </a:r>
                      <a:r>
                        <a:rPr sz="1200" dirty="0">
                          <a:latin typeface="Calibri"/>
                          <a:cs typeface="Calibri"/>
                        </a:rPr>
                        <a:t>750X </a:t>
                      </a:r>
                      <a:r>
                        <a:rPr sz="1200" spc="5" dirty="0">
                          <a:latin typeface="Calibri"/>
                          <a:cs typeface="Calibri"/>
                        </a:rPr>
                        <a:t> </a:t>
                      </a:r>
                      <a:r>
                        <a:rPr sz="1200" spc="-5" dirty="0">
                          <a:latin typeface="Calibri"/>
                          <a:cs typeface="Calibri"/>
                        </a:rPr>
                        <a:t>processor</a:t>
                      </a:r>
                      <a:r>
                        <a:rPr sz="1200" spc="-10" dirty="0">
                          <a:latin typeface="Calibri"/>
                          <a:cs typeface="Calibri"/>
                        </a:rPr>
                        <a:t> </a:t>
                      </a:r>
                      <a:r>
                        <a:rPr sz="1200" dirty="0">
                          <a:latin typeface="Calibri"/>
                          <a:cs typeface="Calibri"/>
                        </a:rPr>
                        <a:t>is</a:t>
                      </a:r>
                      <a:endParaRPr sz="1200">
                        <a:latin typeface="Calibri"/>
                        <a:cs typeface="Calibri"/>
                      </a:endParaRPr>
                    </a:p>
                    <a:p>
                      <a:pPr marL="92075">
                        <a:lnSpc>
                          <a:spcPct val="100000"/>
                        </a:lnSpc>
                      </a:pPr>
                      <a:r>
                        <a:rPr sz="1200" dirty="0">
                          <a:latin typeface="Calibri"/>
                          <a:cs typeface="Calibri"/>
                        </a:rPr>
                        <a:t>~1300</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200">
                        <a:latin typeface="Times New Roman"/>
                        <a:cs typeface="Times New Roman"/>
                      </a:endParaRPr>
                    </a:p>
                    <a:p>
                      <a:pPr marL="92710" marR="119380">
                        <a:lnSpc>
                          <a:spcPct val="100000"/>
                        </a:lnSpc>
                        <a:spcBef>
                          <a:spcPts val="1070"/>
                        </a:spcBef>
                      </a:pPr>
                      <a:r>
                        <a:rPr sz="1200" dirty="0">
                          <a:latin typeface="Calibri"/>
                          <a:cs typeface="Calibri"/>
                        </a:rPr>
                        <a:t>The </a:t>
                      </a:r>
                      <a:r>
                        <a:rPr sz="1200" spc="-5" dirty="0">
                          <a:latin typeface="Calibri"/>
                          <a:cs typeface="Calibri"/>
                        </a:rPr>
                        <a:t>power </a:t>
                      </a:r>
                      <a:r>
                        <a:rPr sz="1200" dirty="0">
                          <a:latin typeface="Calibri"/>
                          <a:cs typeface="Calibri"/>
                        </a:rPr>
                        <a:t>of </a:t>
                      </a:r>
                      <a:r>
                        <a:rPr sz="1200" spc="5" dirty="0">
                          <a:latin typeface="Calibri"/>
                          <a:cs typeface="Calibri"/>
                        </a:rPr>
                        <a:t> </a:t>
                      </a:r>
                      <a:r>
                        <a:rPr sz="1200" dirty="0">
                          <a:latin typeface="Calibri"/>
                          <a:cs typeface="Calibri"/>
                        </a:rPr>
                        <a:t>this</a:t>
                      </a:r>
                      <a:r>
                        <a:rPr sz="1200" spc="-50" dirty="0">
                          <a:latin typeface="Calibri"/>
                          <a:cs typeface="Calibri"/>
                        </a:rPr>
                        <a:t> </a:t>
                      </a:r>
                      <a:r>
                        <a:rPr sz="1200" spc="-5" dirty="0">
                          <a:latin typeface="Calibri"/>
                          <a:cs typeface="Calibri"/>
                        </a:rPr>
                        <a:t>processor</a:t>
                      </a:r>
                      <a:r>
                        <a:rPr sz="1200" spc="-35" dirty="0">
                          <a:latin typeface="Calibri"/>
                          <a:cs typeface="Calibri"/>
                        </a:rPr>
                        <a:t> </a:t>
                      </a:r>
                      <a:r>
                        <a:rPr sz="1200" dirty="0">
                          <a:latin typeface="Calibri"/>
                          <a:cs typeface="Calibri"/>
                        </a:rPr>
                        <a:t>is </a:t>
                      </a:r>
                      <a:r>
                        <a:rPr sz="1200" spc="-254" dirty="0">
                          <a:latin typeface="Calibri"/>
                          <a:cs typeface="Calibri"/>
                        </a:rPr>
                        <a:t> </a:t>
                      </a:r>
                      <a:r>
                        <a:rPr sz="1200" dirty="0">
                          <a:latin typeface="Calibri"/>
                          <a:cs typeface="Calibri"/>
                        </a:rPr>
                        <a:t>5 W</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0"/>
                        </a:spcBef>
                      </a:pPr>
                      <a:endParaRPr sz="950">
                        <a:latin typeface="Times New Roman"/>
                        <a:cs typeface="Times New Roman"/>
                      </a:endParaRPr>
                    </a:p>
                    <a:p>
                      <a:pPr marL="92710">
                        <a:lnSpc>
                          <a:spcPct val="100000"/>
                        </a:lnSpc>
                      </a:pPr>
                      <a:r>
                        <a:rPr sz="1200" spc="-5" dirty="0">
                          <a:latin typeface="Calibri"/>
                          <a:cs typeface="Calibri"/>
                        </a:rPr>
                        <a:t>#900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r>
              <a:tr h="1005966">
                <a:tc>
                  <a:txBody>
                    <a:bodyPr/>
                    <a:lstStyle/>
                    <a:p>
                      <a:pPr>
                        <a:lnSpc>
                          <a:spcPct val="100000"/>
                        </a:lnSpc>
                      </a:pPr>
                      <a:endParaRPr sz="1200">
                        <a:latin typeface="Times New Roman"/>
                        <a:cs typeface="Times New Roman"/>
                      </a:endParaRPr>
                    </a:p>
                    <a:p>
                      <a:pPr>
                        <a:lnSpc>
                          <a:spcPct val="100000"/>
                        </a:lnSpc>
                        <a:spcBef>
                          <a:spcPts val="10"/>
                        </a:spcBef>
                      </a:pPr>
                      <a:endParaRPr sz="1550">
                        <a:latin typeface="Times New Roman"/>
                        <a:cs typeface="Times New Roman"/>
                      </a:endParaRPr>
                    </a:p>
                    <a:p>
                      <a:pPr marL="91440">
                        <a:lnSpc>
                          <a:spcPct val="100000"/>
                        </a:lnSpc>
                      </a:pPr>
                      <a:r>
                        <a:rPr sz="1200" dirty="0">
                          <a:latin typeface="Calibri"/>
                          <a:cs typeface="Calibri"/>
                        </a:rPr>
                        <a:t>3</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a:lnSpc>
                          <a:spcPct val="100000"/>
                        </a:lnSpc>
                      </a:pPr>
                      <a:endParaRPr sz="1200">
                        <a:latin typeface="Times New Roman"/>
                        <a:cs typeface="Times New Roman"/>
                      </a:endParaRPr>
                    </a:p>
                    <a:p>
                      <a:pPr>
                        <a:lnSpc>
                          <a:spcPct val="100000"/>
                        </a:lnSpc>
                        <a:spcBef>
                          <a:spcPts val="10"/>
                        </a:spcBef>
                      </a:pPr>
                      <a:endParaRPr sz="1550">
                        <a:latin typeface="Times New Roman"/>
                        <a:cs typeface="Times New Roman"/>
                      </a:endParaRPr>
                    </a:p>
                    <a:p>
                      <a:pPr marL="91440">
                        <a:lnSpc>
                          <a:spcPct val="100000"/>
                        </a:lnSpc>
                      </a:pPr>
                      <a:r>
                        <a:rPr sz="1200" dirty="0">
                          <a:latin typeface="Calibri"/>
                          <a:cs typeface="Calibri"/>
                        </a:rPr>
                        <a:t>MIPS</a:t>
                      </a:r>
                      <a:r>
                        <a:rPr sz="1200" spc="-45" dirty="0">
                          <a:latin typeface="Calibri"/>
                          <a:cs typeface="Calibri"/>
                        </a:rPr>
                        <a:t> </a:t>
                      </a:r>
                      <a:r>
                        <a:rPr sz="1200" dirty="0">
                          <a:latin typeface="Calibri"/>
                          <a:cs typeface="Calibri"/>
                        </a:rPr>
                        <a:t>R5000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1440" marR="127635">
                        <a:lnSpc>
                          <a:spcPct val="100000"/>
                        </a:lnSpc>
                        <a:spcBef>
                          <a:spcPts val="295"/>
                        </a:spcBef>
                      </a:pPr>
                      <a:r>
                        <a:rPr sz="1200" dirty="0">
                          <a:latin typeface="Calibri"/>
                          <a:cs typeface="Calibri"/>
                        </a:rPr>
                        <a:t>The</a:t>
                      </a:r>
                      <a:r>
                        <a:rPr sz="1200" spc="-35" dirty="0">
                          <a:latin typeface="Calibri"/>
                          <a:cs typeface="Calibri"/>
                        </a:rPr>
                        <a:t> </a:t>
                      </a:r>
                      <a:r>
                        <a:rPr sz="1200" spc="-5" dirty="0">
                          <a:latin typeface="Calibri"/>
                          <a:cs typeface="Calibri"/>
                        </a:rPr>
                        <a:t>clock</a:t>
                      </a:r>
                      <a:r>
                        <a:rPr sz="1200" spc="-10" dirty="0">
                          <a:latin typeface="Calibri"/>
                          <a:cs typeface="Calibri"/>
                        </a:rPr>
                        <a:t> </a:t>
                      </a:r>
                      <a:r>
                        <a:rPr sz="1200" spc="-5" dirty="0">
                          <a:latin typeface="Calibri"/>
                          <a:cs typeface="Calibri"/>
                        </a:rPr>
                        <a:t>speed </a:t>
                      </a:r>
                      <a:r>
                        <a:rPr sz="1200" spc="-254" dirty="0">
                          <a:latin typeface="Calibri"/>
                          <a:cs typeface="Calibri"/>
                        </a:rPr>
                        <a:t> </a:t>
                      </a:r>
                      <a:r>
                        <a:rPr sz="1200" dirty="0">
                          <a:latin typeface="Calibri"/>
                          <a:cs typeface="Calibri"/>
                        </a:rPr>
                        <a:t>of the MIPS </a:t>
                      </a:r>
                      <a:r>
                        <a:rPr sz="1200" spc="5" dirty="0">
                          <a:latin typeface="Calibri"/>
                          <a:cs typeface="Calibri"/>
                        </a:rPr>
                        <a:t> </a:t>
                      </a:r>
                      <a:r>
                        <a:rPr sz="1200" dirty="0">
                          <a:latin typeface="Calibri"/>
                          <a:cs typeface="Calibri"/>
                        </a:rPr>
                        <a:t>R5000</a:t>
                      </a:r>
                      <a:endParaRPr sz="1200">
                        <a:latin typeface="Calibri"/>
                        <a:cs typeface="Calibri"/>
                      </a:endParaRPr>
                    </a:p>
                    <a:p>
                      <a:pPr marL="91440" marR="111760">
                        <a:lnSpc>
                          <a:spcPct val="100000"/>
                        </a:lnSpc>
                      </a:pPr>
                      <a:r>
                        <a:rPr sz="1200" spc="-5" dirty="0">
                          <a:latin typeface="Calibri"/>
                          <a:cs typeface="Calibri"/>
                        </a:rPr>
                        <a:t>processor</a:t>
                      </a:r>
                      <a:r>
                        <a:rPr sz="1200" spc="-35" dirty="0">
                          <a:latin typeface="Calibri"/>
                          <a:cs typeface="Calibri"/>
                        </a:rPr>
                        <a:t> </a:t>
                      </a:r>
                      <a:r>
                        <a:rPr sz="1200" dirty="0">
                          <a:latin typeface="Calibri"/>
                          <a:cs typeface="Calibri"/>
                        </a:rPr>
                        <a:t>is</a:t>
                      </a:r>
                      <a:r>
                        <a:rPr sz="1200" spc="-20" dirty="0">
                          <a:latin typeface="Calibri"/>
                          <a:cs typeface="Calibri"/>
                        </a:rPr>
                        <a:t> </a:t>
                      </a:r>
                      <a:r>
                        <a:rPr sz="1200" dirty="0">
                          <a:latin typeface="Calibri"/>
                          <a:cs typeface="Calibri"/>
                        </a:rPr>
                        <a:t>250 </a:t>
                      </a:r>
                      <a:r>
                        <a:rPr sz="1200" spc="-260" dirty="0">
                          <a:latin typeface="Calibri"/>
                          <a:cs typeface="Calibri"/>
                        </a:rPr>
                        <a:t> </a:t>
                      </a:r>
                      <a:r>
                        <a:rPr sz="1200" spc="-5" dirty="0">
                          <a:latin typeface="Calibri"/>
                          <a:cs typeface="Calibri"/>
                        </a:rPr>
                        <a:t>MHz</a:t>
                      </a:r>
                      <a:endParaRPr sz="12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075" marR="240029">
                        <a:lnSpc>
                          <a:spcPct val="100000"/>
                        </a:lnSpc>
                        <a:spcBef>
                          <a:spcPts val="295"/>
                        </a:spcBef>
                      </a:pPr>
                      <a:r>
                        <a:rPr sz="1200" dirty="0">
                          <a:latin typeface="Calibri"/>
                          <a:cs typeface="Calibri"/>
                        </a:rPr>
                        <a:t>The</a:t>
                      </a:r>
                      <a:r>
                        <a:rPr sz="1200" spc="-55" dirty="0">
                          <a:latin typeface="Calibri"/>
                          <a:cs typeface="Calibri"/>
                        </a:rPr>
                        <a:t> </a:t>
                      </a:r>
                      <a:r>
                        <a:rPr sz="1200" dirty="0">
                          <a:latin typeface="Calibri"/>
                          <a:cs typeface="Calibri"/>
                        </a:rPr>
                        <a:t>bus</a:t>
                      </a:r>
                      <a:r>
                        <a:rPr sz="1200" spc="-55" dirty="0">
                          <a:latin typeface="Calibri"/>
                          <a:cs typeface="Calibri"/>
                        </a:rPr>
                        <a:t> </a:t>
                      </a:r>
                      <a:r>
                        <a:rPr sz="1200" dirty="0">
                          <a:latin typeface="Calibri"/>
                          <a:cs typeface="Calibri"/>
                        </a:rPr>
                        <a:t>width </a:t>
                      </a:r>
                      <a:r>
                        <a:rPr sz="1200" spc="-254" dirty="0">
                          <a:latin typeface="Calibri"/>
                          <a:cs typeface="Calibri"/>
                        </a:rPr>
                        <a:t> </a:t>
                      </a:r>
                      <a:r>
                        <a:rPr sz="1200" dirty="0">
                          <a:latin typeface="Calibri"/>
                          <a:cs typeface="Calibri"/>
                        </a:rPr>
                        <a:t>of the MIPS </a:t>
                      </a:r>
                      <a:r>
                        <a:rPr sz="1200" spc="5" dirty="0">
                          <a:latin typeface="Calibri"/>
                          <a:cs typeface="Calibri"/>
                        </a:rPr>
                        <a:t> </a:t>
                      </a:r>
                      <a:r>
                        <a:rPr sz="1200" dirty="0">
                          <a:latin typeface="Calibri"/>
                          <a:cs typeface="Calibri"/>
                        </a:rPr>
                        <a:t>R5000</a:t>
                      </a:r>
                      <a:endParaRPr sz="1200">
                        <a:latin typeface="Calibri"/>
                        <a:cs typeface="Calibri"/>
                      </a:endParaRPr>
                    </a:p>
                    <a:p>
                      <a:pPr marL="92075" marR="380365">
                        <a:lnSpc>
                          <a:spcPct val="100000"/>
                        </a:lnSpc>
                      </a:pPr>
                      <a:r>
                        <a:rPr sz="1200" dirty="0">
                          <a:latin typeface="Calibri"/>
                          <a:cs typeface="Calibri"/>
                        </a:rPr>
                        <a:t>p</a:t>
                      </a:r>
                      <a:r>
                        <a:rPr sz="1200" spc="-25" dirty="0">
                          <a:latin typeface="Calibri"/>
                          <a:cs typeface="Calibri"/>
                        </a:rPr>
                        <a:t>r</a:t>
                      </a:r>
                      <a:r>
                        <a:rPr sz="1200" dirty="0">
                          <a:latin typeface="Calibri"/>
                          <a:cs typeface="Calibri"/>
                        </a:rPr>
                        <a:t>o</a:t>
                      </a:r>
                      <a:r>
                        <a:rPr sz="1200" spc="-5" dirty="0">
                          <a:latin typeface="Calibri"/>
                          <a:cs typeface="Calibri"/>
                        </a:rPr>
                        <a:t>c</a:t>
                      </a:r>
                      <a:r>
                        <a:rPr sz="1200" dirty="0">
                          <a:latin typeface="Calibri"/>
                          <a:cs typeface="Calibri"/>
                        </a:rPr>
                        <a:t>essor</a:t>
                      </a:r>
                      <a:r>
                        <a:rPr sz="1200" spc="5" dirty="0">
                          <a:latin typeface="Calibri"/>
                          <a:cs typeface="Calibri"/>
                        </a:rPr>
                        <a:t> </a:t>
                      </a:r>
                      <a:r>
                        <a:rPr sz="1200" dirty="0">
                          <a:latin typeface="Calibri"/>
                          <a:cs typeface="Calibri"/>
                        </a:rPr>
                        <a:t>is  32/64</a:t>
                      </a:r>
                      <a:endParaRPr sz="1200">
                        <a:latin typeface="Calibri"/>
                        <a:cs typeface="Calibri"/>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a:lnSpc>
                          <a:spcPct val="100000"/>
                        </a:lnSpc>
                      </a:pPr>
                      <a:endParaRPr sz="1200">
                        <a:latin typeface="Times New Roman"/>
                        <a:cs typeface="Times New Roman"/>
                      </a:endParaRPr>
                    </a:p>
                    <a:p>
                      <a:pPr>
                        <a:lnSpc>
                          <a:spcPct val="100000"/>
                        </a:lnSpc>
                        <a:spcBef>
                          <a:spcPts val="10"/>
                        </a:spcBef>
                      </a:pPr>
                      <a:endParaRPr sz="1550">
                        <a:latin typeface="Times New Roman"/>
                        <a:cs typeface="Times New Roman"/>
                      </a:endParaRPr>
                    </a:p>
                    <a:p>
                      <a:pPr marL="92075">
                        <a:lnSpc>
                          <a:spcPct val="100000"/>
                        </a:lnSpc>
                      </a:pPr>
                      <a:r>
                        <a:rPr sz="1200" spc="5" dirty="0">
                          <a:latin typeface="Calibri"/>
                          <a:cs typeface="Calibri"/>
                        </a:rPr>
                        <a:t>NA</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a:lnSpc>
                          <a:spcPct val="100000"/>
                        </a:lnSpc>
                      </a:pPr>
                      <a:endParaRPr sz="1200">
                        <a:latin typeface="Times New Roman"/>
                        <a:cs typeface="Times New Roman"/>
                      </a:endParaRPr>
                    </a:p>
                    <a:p>
                      <a:pPr>
                        <a:lnSpc>
                          <a:spcPct val="100000"/>
                        </a:lnSpc>
                        <a:spcBef>
                          <a:spcPts val="10"/>
                        </a:spcBef>
                      </a:pPr>
                      <a:endParaRPr sz="1550">
                        <a:latin typeface="Times New Roman"/>
                        <a:cs typeface="Times New Roman"/>
                      </a:endParaRPr>
                    </a:p>
                    <a:p>
                      <a:pPr marL="92710">
                        <a:lnSpc>
                          <a:spcPct val="100000"/>
                        </a:lnSpc>
                      </a:pPr>
                      <a:r>
                        <a:rPr sz="1200" spc="5" dirty="0">
                          <a:latin typeface="Calibri"/>
                          <a:cs typeface="Calibri"/>
                        </a:rPr>
                        <a:t>NA</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a:lnSpc>
                          <a:spcPct val="100000"/>
                        </a:lnSpc>
                      </a:pPr>
                      <a:endParaRPr sz="1200">
                        <a:latin typeface="Times New Roman"/>
                        <a:cs typeface="Times New Roman"/>
                      </a:endParaRPr>
                    </a:p>
                    <a:p>
                      <a:pPr>
                        <a:lnSpc>
                          <a:spcPct val="100000"/>
                        </a:lnSpc>
                        <a:spcBef>
                          <a:spcPts val="10"/>
                        </a:spcBef>
                      </a:pPr>
                      <a:endParaRPr sz="1550">
                        <a:latin typeface="Times New Roman"/>
                        <a:cs typeface="Times New Roman"/>
                      </a:endParaRPr>
                    </a:p>
                    <a:p>
                      <a:pPr marL="92710">
                        <a:lnSpc>
                          <a:spcPct val="100000"/>
                        </a:lnSpc>
                      </a:pPr>
                      <a:r>
                        <a:rPr sz="1200" spc="5" dirty="0">
                          <a:latin typeface="Calibri"/>
                          <a:cs typeface="Calibri"/>
                        </a:rPr>
                        <a:t>NA</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r>
              <a:tr h="1407287">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0"/>
                        </a:spcBef>
                      </a:pPr>
                      <a:endParaRPr sz="1700">
                        <a:latin typeface="Times New Roman"/>
                        <a:cs typeface="Times New Roman"/>
                      </a:endParaRPr>
                    </a:p>
                    <a:p>
                      <a:pPr marL="91440">
                        <a:lnSpc>
                          <a:spcPct val="100000"/>
                        </a:lnSpc>
                      </a:pPr>
                      <a:r>
                        <a:rPr sz="1200" dirty="0">
                          <a:latin typeface="Calibri"/>
                          <a:cs typeface="Calibri"/>
                        </a:rPr>
                        <a:t>4</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0"/>
                        </a:spcBef>
                      </a:pPr>
                      <a:endParaRPr sz="1100">
                        <a:latin typeface="Times New Roman"/>
                        <a:cs typeface="Times New Roman"/>
                      </a:endParaRPr>
                    </a:p>
                    <a:p>
                      <a:pPr marL="91440" marR="410209">
                        <a:lnSpc>
                          <a:spcPct val="100000"/>
                        </a:lnSpc>
                      </a:pPr>
                      <a:r>
                        <a:rPr sz="1200" spc="-5" dirty="0">
                          <a:latin typeface="Calibri"/>
                          <a:cs typeface="Calibri"/>
                        </a:rPr>
                        <a:t>S</a:t>
                      </a:r>
                      <a:r>
                        <a:rPr sz="1200" spc="5" dirty="0">
                          <a:latin typeface="Calibri"/>
                          <a:cs typeface="Calibri"/>
                        </a:rPr>
                        <a:t>t</a:t>
                      </a:r>
                      <a:r>
                        <a:rPr sz="1200" spc="-25" dirty="0">
                          <a:latin typeface="Calibri"/>
                          <a:cs typeface="Calibri"/>
                        </a:rPr>
                        <a:t>r</a:t>
                      </a:r>
                      <a:r>
                        <a:rPr sz="1200" dirty="0">
                          <a:latin typeface="Calibri"/>
                          <a:cs typeface="Calibri"/>
                        </a:rPr>
                        <a:t>ongA</a:t>
                      </a:r>
                      <a:r>
                        <a:rPr sz="1200" spc="-5" dirty="0">
                          <a:latin typeface="Calibri"/>
                          <a:cs typeface="Calibri"/>
                        </a:rPr>
                        <a:t>R</a:t>
                      </a:r>
                      <a:r>
                        <a:rPr sz="1200" dirty="0">
                          <a:latin typeface="Calibri"/>
                          <a:cs typeface="Calibri"/>
                        </a:rPr>
                        <a:t>M  </a:t>
                      </a:r>
                      <a:r>
                        <a:rPr sz="1200" spc="-5" dirty="0">
                          <a:latin typeface="Calibri"/>
                          <a:cs typeface="Calibri"/>
                        </a:rPr>
                        <a:t>SA-110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35"/>
                        </a:spcBef>
                      </a:pPr>
                      <a:endParaRPr sz="1600">
                        <a:latin typeface="Times New Roman"/>
                        <a:cs typeface="Times New Roman"/>
                      </a:endParaRPr>
                    </a:p>
                    <a:p>
                      <a:pPr marL="91440" marR="127635">
                        <a:lnSpc>
                          <a:spcPct val="100000"/>
                        </a:lnSpc>
                      </a:pPr>
                      <a:r>
                        <a:rPr sz="1200" dirty="0">
                          <a:latin typeface="Calibri"/>
                          <a:cs typeface="Calibri"/>
                        </a:rPr>
                        <a:t>The</a:t>
                      </a:r>
                      <a:r>
                        <a:rPr sz="1200" spc="-35" dirty="0">
                          <a:latin typeface="Calibri"/>
                          <a:cs typeface="Calibri"/>
                        </a:rPr>
                        <a:t> </a:t>
                      </a:r>
                      <a:r>
                        <a:rPr sz="1200" spc="-5" dirty="0">
                          <a:latin typeface="Calibri"/>
                          <a:cs typeface="Calibri"/>
                        </a:rPr>
                        <a:t>clock</a:t>
                      </a:r>
                      <a:r>
                        <a:rPr sz="1200" spc="-10" dirty="0">
                          <a:latin typeface="Calibri"/>
                          <a:cs typeface="Calibri"/>
                        </a:rPr>
                        <a:t> </a:t>
                      </a:r>
                      <a:r>
                        <a:rPr sz="1200" spc="-5" dirty="0">
                          <a:latin typeface="Calibri"/>
                          <a:cs typeface="Calibri"/>
                        </a:rPr>
                        <a:t>speed </a:t>
                      </a:r>
                      <a:r>
                        <a:rPr sz="1200" spc="-254" dirty="0">
                          <a:latin typeface="Calibri"/>
                          <a:cs typeface="Calibri"/>
                        </a:rPr>
                        <a:t> </a:t>
                      </a:r>
                      <a:r>
                        <a:rPr sz="1200" dirty="0">
                          <a:latin typeface="Calibri"/>
                          <a:cs typeface="Calibri"/>
                        </a:rPr>
                        <a:t>of </a:t>
                      </a:r>
                      <a:r>
                        <a:rPr sz="1200" spc="-5" dirty="0">
                          <a:latin typeface="Calibri"/>
                          <a:cs typeface="Calibri"/>
                        </a:rPr>
                        <a:t>StrongARM </a:t>
                      </a:r>
                      <a:r>
                        <a:rPr sz="1200" dirty="0">
                          <a:latin typeface="Calibri"/>
                          <a:cs typeface="Calibri"/>
                        </a:rPr>
                        <a:t> </a:t>
                      </a:r>
                      <a:r>
                        <a:rPr sz="1200" spc="-5" dirty="0">
                          <a:latin typeface="Calibri"/>
                          <a:cs typeface="Calibri"/>
                        </a:rPr>
                        <a:t>SA-110</a:t>
                      </a:r>
                      <a:endParaRPr sz="1200">
                        <a:latin typeface="Calibri"/>
                        <a:cs typeface="Calibri"/>
                      </a:endParaRPr>
                    </a:p>
                    <a:p>
                      <a:pPr marL="91440" marR="111760">
                        <a:lnSpc>
                          <a:spcPct val="100000"/>
                        </a:lnSpc>
                      </a:pPr>
                      <a:r>
                        <a:rPr sz="1200" spc="-5" dirty="0">
                          <a:latin typeface="Calibri"/>
                          <a:cs typeface="Calibri"/>
                        </a:rPr>
                        <a:t>processor</a:t>
                      </a:r>
                      <a:r>
                        <a:rPr sz="1200" spc="-35" dirty="0">
                          <a:latin typeface="Calibri"/>
                          <a:cs typeface="Calibri"/>
                        </a:rPr>
                        <a:t> </a:t>
                      </a:r>
                      <a:r>
                        <a:rPr sz="1200" dirty="0">
                          <a:latin typeface="Calibri"/>
                          <a:cs typeface="Calibri"/>
                        </a:rPr>
                        <a:t>is</a:t>
                      </a:r>
                      <a:r>
                        <a:rPr sz="1200" spc="-20" dirty="0">
                          <a:latin typeface="Calibri"/>
                          <a:cs typeface="Calibri"/>
                        </a:rPr>
                        <a:t> </a:t>
                      </a:r>
                      <a:r>
                        <a:rPr sz="1200" dirty="0">
                          <a:latin typeface="Calibri"/>
                          <a:cs typeface="Calibri"/>
                        </a:rPr>
                        <a:t>233 </a:t>
                      </a:r>
                      <a:r>
                        <a:rPr sz="1200" spc="-260" dirty="0">
                          <a:latin typeface="Calibri"/>
                          <a:cs typeface="Calibri"/>
                        </a:rPr>
                        <a:t> </a:t>
                      </a:r>
                      <a:r>
                        <a:rPr sz="1200" spc="-5" dirty="0">
                          <a:latin typeface="Calibri"/>
                          <a:cs typeface="Calibri"/>
                        </a:rPr>
                        <a:t>MHz</a:t>
                      </a:r>
                      <a:endParaRPr sz="12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spcBef>
                          <a:spcPts val="35"/>
                        </a:spcBef>
                      </a:pPr>
                      <a:endParaRPr sz="1600">
                        <a:latin typeface="Times New Roman"/>
                        <a:cs typeface="Times New Roman"/>
                      </a:endParaRPr>
                    </a:p>
                    <a:p>
                      <a:pPr marL="92075" marR="240029" algn="just">
                        <a:lnSpc>
                          <a:spcPct val="100000"/>
                        </a:lnSpc>
                      </a:pPr>
                      <a:r>
                        <a:rPr sz="1200" dirty="0">
                          <a:latin typeface="Calibri"/>
                          <a:cs typeface="Calibri"/>
                        </a:rPr>
                        <a:t>The</a:t>
                      </a:r>
                      <a:r>
                        <a:rPr sz="1200" spc="-55" dirty="0">
                          <a:latin typeface="Calibri"/>
                          <a:cs typeface="Calibri"/>
                        </a:rPr>
                        <a:t> </a:t>
                      </a:r>
                      <a:r>
                        <a:rPr sz="1200" dirty="0">
                          <a:latin typeface="Calibri"/>
                          <a:cs typeface="Calibri"/>
                        </a:rPr>
                        <a:t>bus</a:t>
                      </a:r>
                      <a:r>
                        <a:rPr sz="1200" spc="-55" dirty="0">
                          <a:latin typeface="Calibri"/>
                          <a:cs typeface="Calibri"/>
                        </a:rPr>
                        <a:t> </a:t>
                      </a:r>
                      <a:r>
                        <a:rPr sz="1200" dirty="0">
                          <a:latin typeface="Calibri"/>
                          <a:cs typeface="Calibri"/>
                        </a:rPr>
                        <a:t>width </a:t>
                      </a:r>
                      <a:r>
                        <a:rPr sz="1200" spc="-260" dirty="0">
                          <a:latin typeface="Calibri"/>
                          <a:cs typeface="Calibri"/>
                        </a:rPr>
                        <a:t> </a:t>
                      </a:r>
                      <a:r>
                        <a:rPr sz="1200" dirty="0">
                          <a:latin typeface="Calibri"/>
                          <a:cs typeface="Calibri"/>
                        </a:rPr>
                        <a:t>of </a:t>
                      </a:r>
                      <a:r>
                        <a:rPr sz="1200" spc="-5" dirty="0">
                          <a:latin typeface="Calibri"/>
                          <a:cs typeface="Calibri"/>
                        </a:rPr>
                        <a:t>StrongARM </a:t>
                      </a:r>
                      <a:r>
                        <a:rPr sz="1200" spc="-265" dirty="0">
                          <a:latin typeface="Calibri"/>
                          <a:cs typeface="Calibri"/>
                        </a:rPr>
                        <a:t> </a:t>
                      </a:r>
                      <a:r>
                        <a:rPr sz="1200" spc="-5" dirty="0">
                          <a:latin typeface="Calibri"/>
                          <a:cs typeface="Calibri"/>
                        </a:rPr>
                        <a:t>SA-</a:t>
                      </a:r>
                      <a:endParaRPr sz="1200">
                        <a:latin typeface="Calibri"/>
                        <a:cs typeface="Calibri"/>
                      </a:endParaRPr>
                    </a:p>
                    <a:p>
                      <a:pPr marL="92075" marR="147320">
                        <a:lnSpc>
                          <a:spcPct val="100000"/>
                        </a:lnSpc>
                      </a:pPr>
                      <a:r>
                        <a:rPr sz="1200" spc="-5" dirty="0">
                          <a:latin typeface="Calibri"/>
                          <a:cs typeface="Calibri"/>
                        </a:rPr>
                        <a:t>110processor</a:t>
                      </a:r>
                      <a:r>
                        <a:rPr sz="1200" spc="-50" dirty="0">
                          <a:latin typeface="Calibri"/>
                          <a:cs typeface="Calibri"/>
                        </a:rPr>
                        <a:t> </a:t>
                      </a:r>
                      <a:r>
                        <a:rPr sz="1200" dirty="0">
                          <a:latin typeface="Calibri"/>
                          <a:cs typeface="Calibri"/>
                        </a:rPr>
                        <a:t>is </a:t>
                      </a:r>
                      <a:r>
                        <a:rPr sz="1200" spc="-254" dirty="0">
                          <a:latin typeface="Calibri"/>
                          <a:cs typeface="Calibri"/>
                        </a:rPr>
                        <a:t> </a:t>
                      </a:r>
                      <a:r>
                        <a:rPr sz="1200" dirty="0">
                          <a:latin typeface="Calibri"/>
                          <a:cs typeface="Calibri"/>
                        </a:rPr>
                        <a:t>32</a:t>
                      </a:r>
                      <a:endParaRPr sz="1200">
                        <a:latin typeface="Calibri"/>
                        <a:cs typeface="Calibri"/>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marR="142875">
                        <a:lnSpc>
                          <a:spcPct val="100000"/>
                        </a:lnSpc>
                        <a:spcBef>
                          <a:spcPts val="434"/>
                        </a:spcBef>
                      </a:pPr>
                      <a:r>
                        <a:rPr sz="1200" dirty="0">
                          <a:latin typeface="Calibri"/>
                          <a:cs typeface="Calibri"/>
                        </a:rPr>
                        <a:t>The million </a:t>
                      </a:r>
                      <a:r>
                        <a:rPr sz="1200" spc="5" dirty="0">
                          <a:latin typeface="Calibri"/>
                          <a:cs typeface="Calibri"/>
                        </a:rPr>
                        <a:t> </a:t>
                      </a:r>
                      <a:r>
                        <a:rPr sz="1200" dirty="0">
                          <a:latin typeface="Calibri"/>
                          <a:cs typeface="Calibri"/>
                        </a:rPr>
                        <a:t>i</a:t>
                      </a:r>
                      <a:r>
                        <a:rPr sz="1200" spc="5" dirty="0">
                          <a:latin typeface="Calibri"/>
                          <a:cs typeface="Calibri"/>
                        </a:rPr>
                        <a:t>n</a:t>
                      </a:r>
                      <a:r>
                        <a:rPr sz="1200" spc="-15" dirty="0">
                          <a:latin typeface="Calibri"/>
                          <a:cs typeface="Calibri"/>
                        </a:rPr>
                        <a:t>s</a:t>
                      </a:r>
                      <a:r>
                        <a:rPr sz="1200" dirty="0">
                          <a:latin typeface="Calibri"/>
                          <a:cs typeface="Calibri"/>
                        </a:rPr>
                        <a:t>tr</a:t>
                      </a:r>
                      <a:r>
                        <a:rPr sz="1200" spc="5" dirty="0">
                          <a:latin typeface="Calibri"/>
                          <a:cs typeface="Calibri"/>
                        </a:rPr>
                        <a:t>u</a:t>
                      </a:r>
                      <a:r>
                        <a:rPr sz="1200" spc="-5" dirty="0">
                          <a:latin typeface="Calibri"/>
                          <a:cs typeface="Calibri"/>
                        </a:rPr>
                        <a:t>c</a:t>
                      </a:r>
                      <a:r>
                        <a:rPr sz="1200" dirty="0">
                          <a:latin typeface="Calibri"/>
                          <a:cs typeface="Calibri"/>
                        </a:rPr>
                        <a:t>tions</a:t>
                      </a:r>
                      <a:r>
                        <a:rPr sz="1200" spc="-25" dirty="0">
                          <a:latin typeface="Calibri"/>
                          <a:cs typeface="Calibri"/>
                        </a:rPr>
                        <a:t> </a:t>
                      </a:r>
                      <a:r>
                        <a:rPr sz="1200" dirty="0">
                          <a:latin typeface="Calibri"/>
                          <a:cs typeface="Calibri"/>
                        </a:rPr>
                        <a:t>per  </a:t>
                      </a:r>
                      <a:r>
                        <a:rPr sz="1200" spc="-5" dirty="0">
                          <a:latin typeface="Calibri"/>
                          <a:cs typeface="Calibri"/>
                        </a:rPr>
                        <a:t>second </a:t>
                      </a:r>
                      <a:r>
                        <a:rPr sz="1200" dirty="0">
                          <a:latin typeface="Calibri"/>
                          <a:cs typeface="Calibri"/>
                        </a:rPr>
                        <a:t>of </a:t>
                      </a:r>
                      <a:r>
                        <a:rPr sz="1200" spc="5" dirty="0">
                          <a:latin typeface="Calibri"/>
                          <a:cs typeface="Calibri"/>
                        </a:rPr>
                        <a:t> </a:t>
                      </a:r>
                      <a:r>
                        <a:rPr sz="1200" spc="-5" dirty="0">
                          <a:latin typeface="Calibri"/>
                          <a:cs typeface="Calibri"/>
                        </a:rPr>
                        <a:t>StrongARM</a:t>
                      </a:r>
                      <a:endParaRPr sz="1200">
                        <a:latin typeface="Calibri"/>
                        <a:cs typeface="Calibri"/>
                      </a:endParaRPr>
                    </a:p>
                    <a:p>
                      <a:pPr marL="92075">
                        <a:lnSpc>
                          <a:spcPct val="100000"/>
                        </a:lnSpc>
                      </a:pPr>
                      <a:r>
                        <a:rPr sz="1200" spc="-5" dirty="0">
                          <a:latin typeface="Calibri"/>
                          <a:cs typeface="Calibri"/>
                        </a:rPr>
                        <a:t>SA-</a:t>
                      </a:r>
                      <a:endParaRPr sz="1200">
                        <a:latin typeface="Calibri"/>
                        <a:cs typeface="Calibri"/>
                      </a:endParaRPr>
                    </a:p>
                    <a:p>
                      <a:pPr marL="92075" marR="147320">
                        <a:lnSpc>
                          <a:spcPct val="100000"/>
                        </a:lnSpc>
                      </a:pPr>
                      <a:r>
                        <a:rPr sz="1200" spc="-5" dirty="0">
                          <a:latin typeface="Calibri"/>
                          <a:cs typeface="Calibri"/>
                        </a:rPr>
                        <a:t>110processor</a:t>
                      </a:r>
                      <a:r>
                        <a:rPr sz="1200" spc="-50" dirty="0">
                          <a:latin typeface="Calibri"/>
                          <a:cs typeface="Calibri"/>
                        </a:rPr>
                        <a:t> </a:t>
                      </a:r>
                      <a:r>
                        <a:rPr sz="1200" dirty="0">
                          <a:latin typeface="Calibri"/>
                          <a:cs typeface="Calibri"/>
                        </a:rPr>
                        <a:t>is </a:t>
                      </a:r>
                      <a:r>
                        <a:rPr sz="1200" spc="-254" dirty="0">
                          <a:latin typeface="Calibri"/>
                          <a:cs typeface="Calibri"/>
                        </a:rPr>
                        <a:t> </a:t>
                      </a:r>
                      <a:r>
                        <a:rPr sz="1200" dirty="0">
                          <a:latin typeface="Calibri"/>
                          <a:cs typeface="Calibri"/>
                        </a:rPr>
                        <a:t>268</a:t>
                      </a:r>
                      <a:endParaRPr sz="1200">
                        <a:latin typeface="Calibri"/>
                        <a:cs typeface="Calibri"/>
                      </a:endParaRPr>
                    </a:p>
                  </a:txBody>
                  <a:tcPr marL="0" marR="0" marT="552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200">
                        <a:latin typeface="Times New Roman"/>
                        <a:cs typeface="Times New Roman"/>
                      </a:endParaRPr>
                    </a:p>
                    <a:p>
                      <a:pPr>
                        <a:lnSpc>
                          <a:spcPct val="100000"/>
                        </a:lnSpc>
                        <a:spcBef>
                          <a:spcPts val="40"/>
                        </a:spcBef>
                      </a:pPr>
                      <a:endParaRPr sz="1650">
                        <a:latin typeface="Times New Roman"/>
                        <a:cs typeface="Times New Roman"/>
                      </a:endParaRPr>
                    </a:p>
                    <a:p>
                      <a:pPr marL="92710" marR="119380">
                        <a:lnSpc>
                          <a:spcPct val="100000"/>
                        </a:lnSpc>
                      </a:pPr>
                      <a:r>
                        <a:rPr sz="1200" dirty="0">
                          <a:latin typeface="Calibri"/>
                          <a:cs typeface="Calibri"/>
                        </a:rPr>
                        <a:t>The </a:t>
                      </a:r>
                      <a:r>
                        <a:rPr sz="1200" spc="-5" dirty="0">
                          <a:latin typeface="Calibri"/>
                          <a:cs typeface="Calibri"/>
                        </a:rPr>
                        <a:t>power </a:t>
                      </a:r>
                      <a:r>
                        <a:rPr sz="1200" dirty="0">
                          <a:latin typeface="Calibri"/>
                          <a:cs typeface="Calibri"/>
                        </a:rPr>
                        <a:t>of </a:t>
                      </a:r>
                      <a:r>
                        <a:rPr sz="1200" spc="5" dirty="0">
                          <a:latin typeface="Calibri"/>
                          <a:cs typeface="Calibri"/>
                        </a:rPr>
                        <a:t> </a:t>
                      </a:r>
                      <a:r>
                        <a:rPr sz="1200" dirty="0">
                          <a:latin typeface="Calibri"/>
                          <a:cs typeface="Calibri"/>
                        </a:rPr>
                        <a:t>this</a:t>
                      </a:r>
                      <a:r>
                        <a:rPr sz="1200" spc="-50" dirty="0">
                          <a:latin typeface="Calibri"/>
                          <a:cs typeface="Calibri"/>
                        </a:rPr>
                        <a:t> </a:t>
                      </a:r>
                      <a:r>
                        <a:rPr sz="1200" spc="-5" dirty="0">
                          <a:latin typeface="Calibri"/>
                          <a:cs typeface="Calibri"/>
                        </a:rPr>
                        <a:t>processor</a:t>
                      </a:r>
                      <a:r>
                        <a:rPr sz="1200" spc="-35" dirty="0">
                          <a:latin typeface="Calibri"/>
                          <a:cs typeface="Calibri"/>
                        </a:rPr>
                        <a:t> </a:t>
                      </a:r>
                      <a:r>
                        <a:rPr sz="1200" dirty="0">
                          <a:latin typeface="Calibri"/>
                          <a:cs typeface="Calibri"/>
                        </a:rPr>
                        <a:t>is </a:t>
                      </a:r>
                      <a:r>
                        <a:rPr sz="1200" spc="-254" dirty="0">
                          <a:latin typeface="Calibri"/>
                          <a:cs typeface="Calibri"/>
                        </a:rPr>
                        <a:t> </a:t>
                      </a:r>
                      <a:r>
                        <a:rPr sz="1200" dirty="0">
                          <a:latin typeface="Calibri"/>
                          <a:cs typeface="Calibri"/>
                        </a:rPr>
                        <a:t>1 W</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a:lnSpc>
                          <a:spcPct val="100000"/>
                        </a:lnSpc>
                      </a:pP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40"/>
                        </a:spcBef>
                      </a:pPr>
                      <a:endParaRPr sz="1700" dirty="0">
                        <a:latin typeface="Times New Roman"/>
                        <a:cs typeface="Times New Roman"/>
                      </a:endParaRPr>
                    </a:p>
                    <a:p>
                      <a:pPr marL="92710">
                        <a:lnSpc>
                          <a:spcPct val="100000"/>
                        </a:lnSpc>
                      </a:pPr>
                      <a:r>
                        <a:rPr sz="1200" spc="5" dirty="0">
                          <a:latin typeface="Calibri"/>
                          <a:cs typeface="Calibri"/>
                        </a:rPr>
                        <a:t>NA</a:t>
                      </a:r>
                      <a:endParaRPr sz="12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04800"/>
            <a:ext cx="7099934" cy="382156"/>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pitchFamily="18" charset="0"/>
                <a:cs typeface="Times New Roman" pitchFamily="18" charset="0"/>
              </a:rPr>
              <a:t>SCSI-Small</a:t>
            </a:r>
            <a:r>
              <a:rPr sz="2400" spc="-25" dirty="0">
                <a:latin typeface="Times New Roman" pitchFamily="18" charset="0"/>
                <a:cs typeface="Times New Roman" pitchFamily="18" charset="0"/>
              </a:rPr>
              <a:t> </a:t>
            </a:r>
            <a:r>
              <a:rPr sz="2400" spc="-10" dirty="0">
                <a:latin typeface="Times New Roman" pitchFamily="18" charset="0"/>
                <a:cs typeface="Times New Roman" pitchFamily="18" charset="0"/>
              </a:rPr>
              <a:t>Computer</a:t>
            </a:r>
            <a:r>
              <a:rPr sz="2400" spc="-15" dirty="0">
                <a:latin typeface="Times New Roman" pitchFamily="18" charset="0"/>
                <a:cs typeface="Times New Roman" pitchFamily="18" charset="0"/>
              </a:rPr>
              <a:t> </a:t>
            </a:r>
            <a:r>
              <a:rPr sz="2400" spc="-30" dirty="0">
                <a:latin typeface="Times New Roman" pitchFamily="18" charset="0"/>
                <a:cs typeface="Times New Roman" pitchFamily="18" charset="0"/>
              </a:rPr>
              <a:t>System</a:t>
            </a:r>
            <a:r>
              <a:rPr sz="2400" spc="-5" dirty="0">
                <a:latin typeface="Times New Roman" pitchFamily="18" charset="0"/>
                <a:cs typeface="Times New Roman" pitchFamily="18" charset="0"/>
              </a:rPr>
              <a:t> </a:t>
            </a:r>
            <a:r>
              <a:rPr sz="2400" spc="-20" dirty="0">
                <a:latin typeface="Times New Roman" pitchFamily="18" charset="0"/>
                <a:cs typeface="Times New Roman" pitchFamily="18" charset="0"/>
              </a:rPr>
              <a:t>Interface</a:t>
            </a:r>
            <a:endParaRPr sz="2400">
              <a:latin typeface="Times New Roman" pitchFamily="18" charset="0"/>
              <a:cs typeface="Times New Roman" pitchFamily="18" charset="0"/>
            </a:endParaRPr>
          </a:p>
        </p:txBody>
      </p:sp>
      <p:sp>
        <p:nvSpPr>
          <p:cNvPr id="3" name="object 3"/>
          <p:cNvSpPr txBox="1"/>
          <p:nvPr/>
        </p:nvSpPr>
        <p:spPr>
          <a:xfrm>
            <a:off x="221691" y="793749"/>
            <a:ext cx="8312709" cy="3525965"/>
          </a:xfrm>
          <a:prstGeom prst="rect">
            <a:avLst/>
          </a:prstGeom>
        </p:spPr>
        <p:txBody>
          <a:bodyPr vert="horz" wrap="square" lIns="0" tIns="12065" rIns="0" bIns="0" rtlCol="0">
            <a:spAutoFit/>
          </a:bodyPr>
          <a:lstStyle/>
          <a:p>
            <a:pPr marL="355600" marR="301625" indent="-342900" algn="just">
              <a:lnSpc>
                <a:spcPct val="150100"/>
              </a:lnSpc>
              <a:spcBef>
                <a:spcPts val="95"/>
              </a:spcBef>
              <a:buFont typeface="Arial MT"/>
              <a:buChar char="•"/>
              <a:tabLst>
                <a:tab pos="354965" algn="l"/>
                <a:tab pos="355600" algn="l"/>
              </a:tabLst>
            </a:pPr>
            <a:r>
              <a:rPr sz="2000" spc="-5" dirty="0">
                <a:latin typeface="Times New Roman" pitchFamily="18" charset="0"/>
                <a:cs typeface="Times New Roman" pitchFamily="18" charset="0"/>
              </a:rPr>
              <a:t>Set</a:t>
            </a:r>
            <a:r>
              <a:rPr sz="2000" spc="-25" dirty="0">
                <a:latin typeface="Times New Roman" pitchFamily="18" charset="0"/>
                <a:cs typeface="Times New Roman" pitchFamily="18" charset="0"/>
              </a:rPr>
              <a:t> </a:t>
            </a:r>
            <a:r>
              <a:rPr sz="2000" spc="-5" dirty="0">
                <a:latin typeface="Times New Roman" pitchFamily="18" charset="0"/>
                <a:cs typeface="Times New Roman" pitchFamily="18" charset="0"/>
              </a:rPr>
              <a:t>of</a:t>
            </a:r>
            <a:r>
              <a:rPr sz="2000" dirty="0">
                <a:latin typeface="Times New Roman" pitchFamily="18" charset="0"/>
                <a:cs typeface="Times New Roman" pitchFamily="18" charset="0"/>
              </a:rPr>
              <a:t> </a:t>
            </a:r>
            <a:r>
              <a:rPr sz="2000" spc="-15" dirty="0">
                <a:latin typeface="Times New Roman" pitchFamily="18" charset="0"/>
                <a:cs typeface="Times New Roman" pitchFamily="18" charset="0"/>
              </a:rPr>
              <a:t>standard</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electronic </a:t>
            </a:r>
            <a:r>
              <a:rPr sz="2000" spc="-10" dirty="0">
                <a:latin typeface="Times New Roman" pitchFamily="18" charset="0"/>
                <a:cs typeface="Times New Roman" pitchFamily="18" charset="0"/>
              </a:rPr>
              <a:t>interfaces that </a:t>
            </a:r>
            <a:r>
              <a:rPr sz="2000" spc="-5" dirty="0">
                <a:latin typeface="Times New Roman" pitchFamily="18" charset="0"/>
                <a:cs typeface="Times New Roman" pitchFamily="18" charset="0"/>
              </a:rPr>
              <a:t>allow</a:t>
            </a:r>
            <a:r>
              <a:rPr sz="2000" spc="-10" dirty="0">
                <a:latin typeface="Times New Roman" pitchFamily="18" charset="0"/>
                <a:cs typeface="Times New Roman" pitchFamily="18" charset="0"/>
              </a:rPr>
              <a:t> personal</a:t>
            </a:r>
            <a:r>
              <a:rPr sz="2000" spc="-5" dirty="0">
                <a:latin typeface="Times New Roman" pitchFamily="18" charset="0"/>
                <a:cs typeface="Times New Roman" pitchFamily="18" charset="0"/>
              </a:rPr>
              <a:t> </a:t>
            </a:r>
            <a:r>
              <a:rPr sz="2000" spc="-15" dirty="0">
                <a:latin typeface="Times New Roman" pitchFamily="18" charset="0"/>
                <a:cs typeface="Times New Roman" pitchFamily="18" charset="0"/>
              </a:rPr>
              <a:t>computers </a:t>
            </a:r>
            <a:r>
              <a:rPr sz="2000" spc="-525" dirty="0">
                <a:latin typeface="Times New Roman" pitchFamily="18" charset="0"/>
                <a:cs typeface="Times New Roman" pitchFamily="18" charset="0"/>
              </a:rPr>
              <a:t> </a:t>
            </a:r>
            <a:r>
              <a:rPr sz="2000" b="1" spc="-20" dirty="0">
                <a:solidFill>
                  <a:srgbClr val="FF0000"/>
                </a:solidFill>
                <a:latin typeface="Times New Roman" pitchFamily="18" charset="0"/>
                <a:cs typeface="Times New Roman" pitchFamily="18" charset="0"/>
              </a:rPr>
              <a:t>PC’s</a:t>
            </a:r>
            <a:r>
              <a:rPr sz="2000" b="1" spc="-5" dirty="0">
                <a:solidFill>
                  <a:srgbClr val="FF0000"/>
                </a:solidFill>
                <a:latin typeface="Times New Roman" pitchFamily="18" charset="0"/>
                <a:cs typeface="Times New Roman" pitchFamily="18" charset="0"/>
              </a:rPr>
              <a:t> </a:t>
            </a:r>
            <a:r>
              <a:rPr sz="2000" b="1" spc="-15" dirty="0">
                <a:solidFill>
                  <a:srgbClr val="FF0000"/>
                </a:solidFill>
                <a:latin typeface="Times New Roman" pitchFamily="18" charset="0"/>
                <a:cs typeface="Times New Roman" pitchFamily="18" charset="0"/>
              </a:rPr>
              <a:t>to</a:t>
            </a:r>
            <a:r>
              <a:rPr sz="2000" b="1" dirty="0">
                <a:solidFill>
                  <a:srgbClr val="FF0000"/>
                </a:solidFill>
                <a:latin typeface="Times New Roman" pitchFamily="18" charset="0"/>
                <a:cs typeface="Times New Roman" pitchFamily="18" charset="0"/>
              </a:rPr>
              <a:t> </a:t>
            </a:r>
            <a:r>
              <a:rPr sz="2000" b="1" spc="-10" dirty="0">
                <a:solidFill>
                  <a:srgbClr val="FF0000"/>
                </a:solidFill>
                <a:latin typeface="Times New Roman" pitchFamily="18" charset="0"/>
                <a:cs typeface="Times New Roman" pitchFamily="18" charset="0"/>
              </a:rPr>
              <a:t>communicate</a:t>
            </a:r>
            <a:r>
              <a:rPr sz="2000" b="1" spc="-25" dirty="0">
                <a:solidFill>
                  <a:srgbClr val="FF0000"/>
                </a:solidFill>
                <a:latin typeface="Times New Roman" pitchFamily="18" charset="0"/>
                <a:cs typeface="Times New Roman" pitchFamily="18" charset="0"/>
              </a:rPr>
              <a:t> </a:t>
            </a:r>
            <a:r>
              <a:rPr sz="2000" b="1" spc="-5" dirty="0">
                <a:solidFill>
                  <a:srgbClr val="FF0000"/>
                </a:solidFill>
                <a:latin typeface="Times New Roman" pitchFamily="18" charset="0"/>
                <a:cs typeface="Times New Roman" pitchFamily="18" charset="0"/>
              </a:rPr>
              <a:t>with peripheral</a:t>
            </a:r>
            <a:r>
              <a:rPr sz="2000" b="1" dirty="0">
                <a:solidFill>
                  <a:srgbClr val="FF0000"/>
                </a:solidFill>
                <a:latin typeface="Times New Roman" pitchFamily="18" charset="0"/>
                <a:cs typeface="Times New Roman" pitchFamily="18" charset="0"/>
              </a:rPr>
              <a:t> </a:t>
            </a:r>
            <a:r>
              <a:rPr sz="2000" b="1" spc="-15" dirty="0">
                <a:solidFill>
                  <a:srgbClr val="FF0000"/>
                </a:solidFill>
                <a:latin typeface="Times New Roman" pitchFamily="18" charset="0"/>
                <a:cs typeface="Times New Roman" pitchFamily="18" charset="0"/>
              </a:rPr>
              <a:t>hardware </a:t>
            </a:r>
            <a:r>
              <a:rPr sz="2000" spc="-5" dirty="0">
                <a:latin typeface="Times New Roman" pitchFamily="18" charset="0"/>
                <a:cs typeface="Times New Roman" pitchFamily="18" charset="0"/>
              </a:rPr>
              <a:t>such</a:t>
            </a:r>
            <a:r>
              <a:rPr sz="2000" spc="-20" dirty="0">
                <a:latin typeface="Times New Roman" pitchFamily="18" charset="0"/>
                <a:cs typeface="Times New Roman" pitchFamily="18" charset="0"/>
              </a:rPr>
              <a:t> </a:t>
            </a:r>
            <a:r>
              <a:rPr sz="2000">
                <a:latin typeface="Times New Roman" pitchFamily="18" charset="0"/>
                <a:cs typeface="Times New Roman" pitchFamily="18" charset="0"/>
              </a:rPr>
              <a:t>as</a:t>
            </a:r>
            <a:r>
              <a:rPr sz="2000" spc="-5">
                <a:latin typeface="Times New Roman" pitchFamily="18" charset="0"/>
                <a:cs typeface="Times New Roman" pitchFamily="18" charset="0"/>
              </a:rPr>
              <a:t> </a:t>
            </a:r>
            <a:r>
              <a:rPr sz="2000" spc="-5" smtClean="0">
                <a:latin typeface="Times New Roman" pitchFamily="18" charset="0"/>
                <a:cs typeface="Times New Roman" pitchFamily="18" charset="0"/>
              </a:rPr>
              <a:t>disk</a:t>
            </a:r>
            <a:r>
              <a:rPr lang="en-US" sz="2000" spc="-5" dirty="0" smtClean="0">
                <a:latin typeface="Times New Roman" pitchFamily="18" charset="0"/>
                <a:cs typeface="Times New Roman" pitchFamily="18" charset="0"/>
              </a:rPr>
              <a:t> </a:t>
            </a:r>
            <a:r>
              <a:rPr sz="2000" spc="-10" smtClean="0">
                <a:latin typeface="Times New Roman" pitchFamily="18" charset="0"/>
                <a:cs typeface="Times New Roman" pitchFamily="18" charset="0"/>
              </a:rPr>
              <a:t>drives,tapes,CDs,Printers,scanners,etc</a:t>
            </a:r>
            <a:endParaRPr sz="2000">
              <a:latin typeface="Times New Roman" pitchFamily="18" charset="0"/>
              <a:cs typeface="Times New Roman" pitchFamily="18" charset="0"/>
            </a:endParaRPr>
          </a:p>
          <a:p>
            <a:pPr marL="355600" indent="-342900">
              <a:lnSpc>
                <a:spcPct val="100000"/>
              </a:lnSpc>
              <a:spcBef>
                <a:spcPts val="2014"/>
              </a:spcBef>
              <a:buFont typeface="Arial MT"/>
              <a:buChar char="•"/>
              <a:tabLst>
                <a:tab pos="354965" algn="l"/>
                <a:tab pos="355600" algn="l"/>
              </a:tabLst>
            </a:pPr>
            <a:r>
              <a:rPr sz="2000" spc="-50" dirty="0">
                <a:latin typeface="Times New Roman" pitchFamily="18" charset="0"/>
                <a:cs typeface="Times New Roman" pitchFamily="18" charset="0"/>
              </a:rPr>
              <a:t>Faster.</a:t>
            </a:r>
            <a:endParaRPr sz="2000">
              <a:latin typeface="Times New Roman" pitchFamily="18" charset="0"/>
              <a:cs typeface="Times New Roman" pitchFamily="18" charset="0"/>
            </a:endParaRPr>
          </a:p>
          <a:p>
            <a:pPr marL="355600" indent="-342900">
              <a:lnSpc>
                <a:spcPct val="100000"/>
              </a:lnSpc>
              <a:spcBef>
                <a:spcPts val="2020"/>
              </a:spcBef>
              <a:buFont typeface="Arial MT"/>
              <a:buChar char="•"/>
              <a:tabLst>
                <a:tab pos="354965" algn="l"/>
                <a:tab pos="355600" algn="l"/>
              </a:tabLst>
            </a:pPr>
            <a:r>
              <a:rPr sz="2000" spc="-5" dirty="0">
                <a:latin typeface="Times New Roman" pitchFamily="18" charset="0"/>
                <a:cs typeface="Times New Roman" pitchFamily="18" charset="0"/>
              </a:rPr>
              <a:t>SCSI</a:t>
            </a:r>
            <a:r>
              <a:rPr sz="2000" spc="-40" dirty="0">
                <a:latin typeface="Times New Roman" pitchFamily="18" charset="0"/>
                <a:cs typeface="Times New Roman" pitchFamily="18" charset="0"/>
              </a:rPr>
              <a:t> </a:t>
            </a:r>
            <a:r>
              <a:rPr sz="2000" spc="-10" dirty="0">
                <a:latin typeface="Times New Roman" pitchFamily="18" charset="0"/>
                <a:cs typeface="Times New Roman" pitchFamily="18" charset="0"/>
              </a:rPr>
              <a:t>standards</a:t>
            </a:r>
            <a:r>
              <a:rPr sz="2000" spc="-5" dirty="0">
                <a:latin typeface="Times New Roman" pitchFamily="18" charset="0"/>
                <a:cs typeface="Times New Roman" pitchFamily="18" charset="0"/>
              </a:rPr>
              <a:t> </a:t>
            </a:r>
            <a:r>
              <a:rPr sz="2000" spc="-15" dirty="0">
                <a:latin typeface="Times New Roman" pitchFamily="18" charset="0"/>
                <a:cs typeface="Times New Roman" pitchFamily="18" charset="0"/>
              </a:rPr>
              <a:t>are</a:t>
            </a:r>
            <a:r>
              <a:rPr sz="2000" dirty="0">
                <a:latin typeface="Times New Roman" pitchFamily="18" charset="0"/>
                <a:cs typeface="Times New Roman" pitchFamily="18" charset="0"/>
              </a:rPr>
              <a:t> </a:t>
            </a:r>
            <a:r>
              <a:rPr sz="2000" spc="-10" dirty="0">
                <a:latin typeface="Times New Roman" pitchFamily="18" charset="0"/>
                <a:cs typeface="Times New Roman" pitchFamily="18" charset="0"/>
              </a:rPr>
              <a:t>generally backward</a:t>
            </a:r>
            <a:r>
              <a:rPr sz="2000" spc="-20" dirty="0">
                <a:latin typeface="Times New Roman" pitchFamily="18" charset="0"/>
                <a:cs typeface="Times New Roman" pitchFamily="18" charset="0"/>
              </a:rPr>
              <a:t> </a:t>
            </a:r>
            <a:r>
              <a:rPr sz="2000" spc="-10" dirty="0">
                <a:latin typeface="Times New Roman" pitchFamily="18" charset="0"/>
                <a:cs typeface="Times New Roman" pitchFamily="18" charset="0"/>
              </a:rPr>
              <a:t>compatible</a:t>
            </a:r>
            <a:endParaRPr sz="2000">
              <a:latin typeface="Times New Roman" pitchFamily="18" charset="0"/>
              <a:cs typeface="Times New Roman" pitchFamily="18" charset="0"/>
            </a:endParaRPr>
          </a:p>
          <a:p>
            <a:pPr marL="756285" marR="5080" indent="-287020">
              <a:lnSpc>
                <a:spcPct val="150000"/>
              </a:lnSpc>
              <a:spcBef>
                <a:spcPts val="580"/>
              </a:spcBef>
              <a:tabLst>
                <a:tab pos="756285" algn="l"/>
              </a:tabLst>
            </a:pPr>
            <a:r>
              <a:rPr sz="2000" dirty="0">
                <a:latin typeface="Times New Roman" pitchFamily="18" charset="0"/>
                <a:cs typeface="Times New Roman" pitchFamily="18" charset="0"/>
              </a:rPr>
              <a:t>–	A </a:t>
            </a:r>
            <a:r>
              <a:rPr sz="2000" spc="-10" dirty="0">
                <a:latin typeface="Times New Roman" pitchFamily="18" charset="0"/>
                <a:cs typeface="Times New Roman" pitchFamily="18" charset="0"/>
              </a:rPr>
              <a:t>parallel</a:t>
            </a:r>
            <a:r>
              <a:rPr sz="2000" spc="25" dirty="0">
                <a:latin typeface="Times New Roman" pitchFamily="18" charset="0"/>
                <a:cs typeface="Times New Roman" pitchFamily="18" charset="0"/>
              </a:rPr>
              <a:t> </a:t>
            </a:r>
            <a:r>
              <a:rPr sz="2000" spc="-10" dirty="0">
                <a:latin typeface="Times New Roman" pitchFamily="18" charset="0"/>
                <a:cs typeface="Times New Roman" pitchFamily="18" charset="0"/>
              </a:rPr>
              <a:t>interface</a:t>
            </a:r>
            <a:r>
              <a:rPr sz="2000" spc="15" dirty="0">
                <a:latin typeface="Times New Roman" pitchFamily="18" charset="0"/>
                <a:cs typeface="Times New Roman" pitchFamily="18" charset="0"/>
              </a:rPr>
              <a:t> </a:t>
            </a:r>
            <a:r>
              <a:rPr sz="2000" spc="-10" dirty="0">
                <a:latin typeface="Times New Roman" pitchFamily="18" charset="0"/>
                <a:cs typeface="Times New Roman" pitchFamily="18" charset="0"/>
              </a:rPr>
              <a:t>standard</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used</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by</a:t>
            </a:r>
            <a:r>
              <a:rPr sz="2000" spc="-10" dirty="0">
                <a:latin typeface="Times New Roman" pitchFamily="18" charset="0"/>
                <a:cs typeface="Times New Roman" pitchFamily="18" charset="0"/>
              </a:rPr>
              <a:t> </a:t>
            </a:r>
            <a:r>
              <a:rPr sz="2000" dirty="0">
                <a:latin typeface="Times New Roman" pitchFamily="18" charset="0"/>
                <a:cs typeface="Times New Roman" pitchFamily="18" charset="0"/>
              </a:rPr>
              <a:t>Apple</a:t>
            </a:r>
            <a:r>
              <a:rPr sz="2000" spc="-15" dirty="0">
                <a:latin typeface="Times New Roman" pitchFamily="18" charset="0"/>
                <a:cs typeface="Times New Roman" pitchFamily="18" charset="0"/>
              </a:rPr>
              <a:t> </a:t>
            </a:r>
            <a:r>
              <a:rPr sz="2000" spc="-5" dirty="0">
                <a:latin typeface="Times New Roman" pitchFamily="18" charset="0"/>
                <a:cs typeface="Times New Roman" pitchFamily="18" charset="0"/>
              </a:rPr>
              <a:t>Macintosh</a:t>
            </a:r>
            <a:r>
              <a:rPr sz="2000" dirty="0">
                <a:latin typeface="Times New Roman" pitchFamily="18" charset="0"/>
                <a:cs typeface="Times New Roman" pitchFamily="18" charset="0"/>
              </a:rPr>
              <a:t> </a:t>
            </a:r>
            <a:r>
              <a:rPr sz="2000" spc="-10" dirty="0">
                <a:latin typeface="Times New Roman" pitchFamily="18" charset="0"/>
                <a:cs typeface="Times New Roman" pitchFamily="18" charset="0"/>
              </a:rPr>
              <a:t>computers,</a:t>
            </a:r>
            <a:r>
              <a:rPr sz="2000" dirty="0">
                <a:latin typeface="Times New Roman" pitchFamily="18" charset="0"/>
                <a:cs typeface="Times New Roman" pitchFamily="18" charset="0"/>
              </a:rPr>
              <a:t> PCs</a:t>
            </a:r>
            <a:r>
              <a:rPr sz="2000" spc="5" dirty="0">
                <a:latin typeface="Times New Roman" pitchFamily="18" charset="0"/>
                <a:cs typeface="Times New Roman" pitchFamily="18" charset="0"/>
              </a:rPr>
              <a:t> </a:t>
            </a:r>
            <a:r>
              <a:rPr sz="2000" dirty="0">
                <a:latin typeface="Times New Roman" pitchFamily="18" charset="0"/>
                <a:cs typeface="Times New Roman" pitchFamily="18" charset="0"/>
              </a:rPr>
              <a:t>and</a:t>
            </a:r>
            <a:r>
              <a:rPr sz="2000" spc="-20" dirty="0">
                <a:latin typeface="Times New Roman" pitchFamily="18" charset="0"/>
                <a:cs typeface="Times New Roman" pitchFamily="18" charset="0"/>
              </a:rPr>
              <a:t> </a:t>
            </a:r>
            <a:r>
              <a:rPr sz="2000" dirty="0">
                <a:latin typeface="Times New Roman" pitchFamily="18" charset="0"/>
                <a:cs typeface="Times New Roman" pitchFamily="18" charset="0"/>
              </a:rPr>
              <a:t>Unix </a:t>
            </a:r>
            <a:r>
              <a:rPr sz="2000" spc="-434" dirty="0">
                <a:latin typeface="Times New Roman" pitchFamily="18" charset="0"/>
                <a:cs typeface="Times New Roman" pitchFamily="18" charset="0"/>
              </a:rPr>
              <a:t> </a:t>
            </a:r>
            <a:r>
              <a:rPr sz="2000" spc="-20" dirty="0">
                <a:latin typeface="Times New Roman" pitchFamily="18" charset="0"/>
                <a:cs typeface="Times New Roman" pitchFamily="18" charset="0"/>
              </a:rPr>
              <a:t>systems</a:t>
            </a:r>
            <a:r>
              <a:rPr sz="2000" spc="20" dirty="0">
                <a:latin typeface="Times New Roman" pitchFamily="18" charset="0"/>
                <a:cs typeface="Times New Roman" pitchFamily="18" charset="0"/>
              </a:rPr>
              <a:t> </a:t>
            </a:r>
            <a:r>
              <a:rPr sz="2000" spc="-15" dirty="0">
                <a:latin typeface="Times New Roman" pitchFamily="18" charset="0"/>
                <a:cs typeface="Times New Roman" pitchFamily="18" charset="0"/>
              </a:rPr>
              <a:t>for </a:t>
            </a:r>
            <a:r>
              <a:rPr sz="2000" spc="-10" dirty="0">
                <a:latin typeface="Times New Roman" pitchFamily="18" charset="0"/>
                <a:cs typeface="Times New Roman" pitchFamily="18" charset="0"/>
              </a:rPr>
              <a:t>attaching</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peripheral</a:t>
            </a:r>
            <a:r>
              <a:rPr sz="2000" dirty="0">
                <a:latin typeface="Times New Roman" pitchFamily="18" charset="0"/>
                <a:cs typeface="Times New Roman" pitchFamily="18" charset="0"/>
              </a:rPr>
              <a:t> </a:t>
            </a:r>
            <a:r>
              <a:rPr sz="2000" spc="-5" dirty="0">
                <a:latin typeface="Times New Roman" pitchFamily="18" charset="0"/>
                <a:cs typeface="Times New Roman" pitchFamily="18" charset="0"/>
              </a:rPr>
              <a:t>devices</a:t>
            </a:r>
            <a:r>
              <a:rPr sz="2000" spc="10" dirty="0">
                <a:latin typeface="Times New Roman" pitchFamily="18" charset="0"/>
                <a:cs typeface="Times New Roman" pitchFamily="18" charset="0"/>
              </a:rPr>
              <a:t> </a:t>
            </a:r>
            <a:r>
              <a:rPr sz="2000" spc="-15" dirty="0">
                <a:latin typeface="Times New Roman" pitchFamily="18" charset="0"/>
                <a:cs typeface="Times New Roman" pitchFamily="18" charset="0"/>
              </a:rPr>
              <a:t>to</a:t>
            </a:r>
            <a:r>
              <a:rPr sz="2000" spc="-5" dirty="0">
                <a:latin typeface="Times New Roman" pitchFamily="18" charset="0"/>
                <a:cs typeface="Times New Roman" pitchFamily="18" charset="0"/>
              </a:rPr>
              <a:t> </a:t>
            </a:r>
            <a:r>
              <a:rPr sz="2000" dirty="0">
                <a:latin typeface="Times New Roman" pitchFamily="18" charset="0"/>
                <a:cs typeface="Times New Roman" pitchFamily="18" charset="0"/>
              </a:rPr>
              <a:t>a </a:t>
            </a:r>
            <a:r>
              <a:rPr sz="2000" spc="-30" dirty="0">
                <a:latin typeface="Times New Roman" pitchFamily="18" charset="0"/>
                <a:cs typeface="Times New Roman" pitchFamily="18" charset="0"/>
              </a:rPr>
              <a:t>computer.</a:t>
            </a:r>
            <a:endParaRPr sz="2000">
              <a:latin typeface="Times New Roman" pitchFamily="18" charset="0"/>
              <a:cs typeface="Times New Roman" pitchFamily="18" charset="0"/>
            </a:endParaRPr>
          </a:p>
        </p:txBody>
      </p:sp>
      <p:pic>
        <p:nvPicPr>
          <p:cNvPr id="4" name="object 4"/>
          <p:cNvPicPr/>
          <p:nvPr/>
        </p:nvPicPr>
        <p:blipFill>
          <a:blip r:embed="rId2" cstate="print"/>
          <a:stretch>
            <a:fillRect/>
          </a:stretch>
        </p:blipFill>
        <p:spPr>
          <a:xfrm>
            <a:off x="4714875" y="5072062"/>
            <a:ext cx="4429125" cy="178593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endParaRPr lang="en-US" dirty="0"/>
          </a:p>
        </p:txBody>
      </p:sp>
      <p:sp>
        <p:nvSpPr>
          <p:cNvPr id="3" name="Content Placeholder 2"/>
          <p:cNvSpPr>
            <a:spLocks noGrp="1"/>
          </p:cNvSpPr>
          <p:nvPr>
            <p:ph sz="quarter" idx="1"/>
          </p:nvPr>
        </p:nvSpPr>
        <p:spPr>
          <a:xfrm>
            <a:off x="457200" y="914400"/>
            <a:ext cx="8077200" cy="5711952"/>
          </a:xfrm>
        </p:spPr>
        <p:txBody>
          <a:bodyPr/>
          <a:lstStyle/>
          <a:p>
            <a:pPr algn="just"/>
            <a:r>
              <a:rPr lang="en-US" dirty="0" smtClean="0"/>
              <a:t>SCSI interfaces used internally in computers to connect different types of </a:t>
            </a:r>
            <a:r>
              <a:rPr lang="en-US" u="sng" dirty="0" smtClean="0">
                <a:hlinkClick r:id="rId2"/>
              </a:rPr>
              <a:t>hardware</a:t>
            </a:r>
            <a:r>
              <a:rPr lang="en-US" dirty="0" smtClean="0"/>
              <a:t> devices directly to a </a:t>
            </a:r>
            <a:r>
              <a:rPr lang="en-US" u="sng" dirty="0" smtClean="0">
                <a:hlinkClick r:id="rId3"/>
              </a:rPr>
              <a:t>motherboard</a:t>
            </a:r>
            <a:r>
              <a:rPr lang="en-US" dirty="0" smtClean="0"/>
              <a:t> or storage controller card. </a:t>
            </a:r>
          </a:p>
          <a:p>
            <a:pPr algn="just"/>
            <a:r>
              <a:rPr lang="en-US" dirty="0" smtClean="0"/>
              <a:t>When used internally, devices are attached through a ribbon cable.</a:t>
            </a:r>
          </a:p>
          <a:p>
            <a:pPr algn="just"/>
            <a:r>
              <a:rPr lang="en-US" dirty="0" smtClean="0"/>
              <a:t>External connections are also common and typically connect via an external port on a storage controller card using a cable.</a:t>
            </a:r>
          </a:p>
          <a:p>
            <a:pPr algn="just"/>
            <a:r>
              <a:rPr lang="en-US" dirty="0" smtClean="0"/>
              <a:t>Within the controller is a memory chip that holds the SCSI BIOS, which is a piece of integrated software that's used to control the connected devices.</a:t>
            </a:r>
          </a:p>
          <a:p>
            <a:pPr algn="just"/>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sz="quarter" idx="1"/>
          </p:nvPr>
        </p:nvPicPr>
        <p:blipFill>
          <a:blip r:embed="rId2"/>
          <a:srcRect l="7143" t="24629" r="50000" b="22738"/>
          <a:stretch>
            <a:fillRect/>
          </a:stretch>
        </p:blipFill>
        <p:spPr bwMode="auto">
          <a:xfrm>
            <a:off x="914400" y="1676400"/>
            <a:ext cx="5029200" cy="289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sz="quarter" idx="1"/>
          </p:nvPr>
        </p:nvPicPr>
        <p:blipFill>
          <a:blip r:embed="rId2"/>
          <a:srcRect l="5102" t="37333" r="40816" b="28183"/>
          <a:stretch>
            <a:fillRect/>
          </a:stretch>
        </p:blipFill>
        <p:spPr bwMode="auto">
          <a:xfrm>
            <a:off x="762000" y="2362200"/>
            <a:ext cx="6781800" cy="2514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endParaRPr lang="en-US" dirty="0"/>
          </a:p>
        </p:txBody>
      </p:sp>
      <p:sp>
        <p:nvSpPr>
          <p:cNvPr id="3" name="Content Placeholder 2"/>
          <p:cNvSpPr>
            <a:spLocks noGrp="1"/>
          </p:cNvSpPr>
          <p:nvPr>
            <p:ph sz="quarter" idx="1"/>
          </p:nvPr>
        </p:nvSpPr>
        <p:spPr>
          <a:xfrm>
            <a:off x="457200" y="838200"/>
            <a:ext cx="7467600" cy="1219200"/>
          </a:xfrm>
        </p:spPr>
        <p:txBody>
          <a:bodyPr/>
          <a:lstStyle/>
          <a:p>
            <a:r>
              <a:rPr lang="en-US" dirty="0" smtClean="0"/>
              <a:t>There are several SCSI technologies that support different cable lengths, speeds, and a number of devices that can be attached to one cable</a:t>
            </a:r>
            <a:endParaRPr lang="en-US" dirty="0"/>
          </a:p>
        </p:txBody>
      </p:sp>
      <p:pic>
        <p:nvPicPr>
          <p:cNvPr id="1026" name="Picture 2"/>
          <p:cNvPicPr>
            <a:picLocks noChangeAspect="1" noChangeArrowheads="1"/>
          </p:cNvPicPr>
          <p:nvPr/>
        </p:nvPicPr>
        <p:blipFill>
          <a:blip r:embed="rId2"/>
          <a:srcRect l="21669" t="35417" r="33236" b="22917"/>
          <a:stretch>
            <a:fillRect/>
          </a:stretch>
        </p:blipFill>
        <p:spPr bwMode="auto">
          <a:xfrm>
            <a:off x="1143000" y="2286000"/>
            <a:ext cx="6934200" cy="3581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258762"/>
          </a:xfrm>
        </p:spPr>
        <p:txBody>
          <a:bodyPr>
            <a:normAutofit fontScale="90000"/>
          </a:bodyPr>
          <a:lstStyle/>
          <a:p>
            <a:endParaRPr lang="en-US" dirty="0"/>
          </a:p>
        </p:txBody>
      </p:sp>
      <p:sp>
        <p:nvSpPr>
          <p:cNvPr id="3" name="Content Placeholder 2"/>
          <p:cNvSpPr>
            <a:spLocks noGrp="1"/>
          </p:cNvSpPr>
          <p:nvPr>
            <p:ph sz="quarter" idx="1"/>
          </p:nvPr>
        </p:nvSpPr>
        <p:spPr>
          <a:xfrm>
            <a:off x="457200" y="762000"/>
            <a:ext cx="7924800" cy="5711952"/>
          </a:xfrm>
        </p:spPr>
        <p:txBody>
          <a:bodyPr>
            <a:normAutofit/>
          </a:bodyPr>
          <a:lstStyle/>
          <a:p>
            <a:pPr algn="just"/>
            <a:r>
              <a:rPr lang="en-US" sz="2000" dirty="0" smtClean="0"/>
              <a:t>A SCSI controller coordinates between all of the other devices on the SCSI bus and the computer. Also called a </a:t>
            </a:r>
            <a:r>
              <a:rPr lang="en-US" sz="2000" b="1" dirty="0" smtClean="0"/>
              <a:t>host adapter</a:t>
            </a:r>
            <a:r>
              <a:rPr lang="en-US" sz="2000" dirty="0" smtClean="0"/>
              <a:t>, the controller can be a card that you plug into an available slot or it can be built into the </a:t>
            </a:r>
            <a:r>
              <a:rPr lang="en-US" sz="2000" dirty="0" smtClean="0">
                <a:hlinkClick r:id="rId2"/>
              </a:rPr>
              <a:t>motherboard</a:t>
            </a:r>
            <a:r>
              <a:rPr lang="en-US" sz="2000" dirty="0" smtClean="0"/>
              <a:t>.</a:t>
            </a:r>
          </a:p>
          <a:p>
            <a:pPr algn="just"/>
            <a:r>
              <a:rPr lang="en-US" sz="2000" dirty="0" smtClean="0"/>
              <a:t>Each SCSI device must have a unique </a:t>
            </a:r>
            <a:r>
              <a:rPr lang="en-US" sz="2000" b="1" dirty="0" smtClean="0"/>
              <a:t>identifier</a:t>
            </a:r>
            <a:r>
              <a:rPr lang="en-US" sz="2000" dirty="0" smtClean="0"/>
              <a:t> (ID) in order for it to work properly</a:t>
            </a:r>
          </a:p>
          <a:p>
            <a:pPr algn="just"/>
            <a:r>
              <a:rPr lang="en-US" sz="2000" dirty="0" smtClean="0"/>
              <a:t>Internal devices connect to a SCSI controller with a ribbon cable.</a:t>
            </a:r>
          </a:p>
          <a:p>
            <a:pPr algn="just"/>
            <a:r>
              <a:rPr lang="en-US" sz="2000" dirty="0" smtClean="0"/>
              <a:t>If the SCSI bus were left open, electrical signals sent down the bus could reflect back and interfere with communication between devices and the SCSI controller.</a:t>
            </a:r>
          </a:p>
          <a:p>
            <a:pPr algn="just"/>
            <a:r>
              <a:rPr lang="en-US" sz="2000" dirty="0" smtClean="0"/>
              <a:t> The solution is to </a:t>
            </a:r>
            <a:r>
              <a:rPr lang="en-US" sz="2000" b="1" dirty="0" smtClean="0"/>
              <a:t>terminate</a:t>
            </a:r>
            <a:r>
              <a:rPr lang="en-US" sz="2000" dirty="0" smtClean="0"/>
              <a:t> the bus, closing each end with a </a:t>
            </a:r>
            <a:r>
              <a:rPr lang="en-US" sz="2000" b="1" dirty="0" smtClean="0"/>
              <a:t>resistor circuit</a:t>
            </a:r>
            <a:r>
              <a:rPr lang="en-US" sz="2000" dirty="0" smtClean="0"/>
              <a:t>. If the bus supports both internal and external devices, then the last device on each series must be terminated.</a:t>
            </a:r>
            <a:endParaRPr lang="en-US" sz="20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advantages</a:t>
            </a:r>
            <a:endParaRPr lang="en-US" dirty="0"/>
          </a:p>
        </p:txBody>
      </p:sp>
      <p:pic>
        <p:nvPicPr>
          <p:cNvPr id="2050" name="Picture 2"/>
          <p:cNvPicPr>
            <a:picLocks noGrp="1" noChangeAspect="1" noChangeArrowheads="1"/>
          </p:cNvPicPr>
          <p:nvPr>
            <p:ph sz="quarter" idx="1"/>
          </p:nvPr>
        </p:nvPicPr>
        <p:blipFill>
          <a:blip r:embed="rId2"/>
          <a:srcRect t="33703" r="40816" b="22738"/>
          <a:stretch>
            <a:fillRect/>
          </a:stretch>
        </p:blipFill>
        <p:spPr bwMode="auto">
          <a:xfrm>
            <a:off x="304800" y="1600200"/>
            <a:ext cx="79248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5750" y="584001"/>
            <a:ext cx="7901039" cy="531428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disadvantages</a:t>
            </a:r>
            <a:endParaRPr lang="en-US" dirty="0"/>
          </a:p>
        </p:txBody>
      </p:sp>
      <p:sp>
        <p:nvSpPr>
          <p:cNvPr id="3" name="Content Placeholder 2"/>
          <p:cNvSpPr>
            <a:spLocks noGrp="1"/>
          </p:cNvSpPr>
          <p:nvPr>
            <p:ph sz="quarter" idx="1"/>
          </p:nvPr>
        </p:nvSpPr>
        <p:spPr/>
        <p:txBody>
          <a:bodyPr/>
          <a:lstStyle/>
          <a:p>
            <a:r>
              <a:rPr lang="en-US" dirty="0" smtClean="0"/>
              <a:t>Refer</a:t>
            </a:r>
          </a:p>
          <a:p>
            <a:r>
              <a:rPr lang="en-US" dirty="0" smtClean="0"/>
              <a:t>Why it is not </a:t>
            </a:r>
            <a:r>
              <a:rPr lang="en-US" smtClean="0"/>
              <a:t>common nowadays?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61595"/>
            <a:ext cx="7162800" cy="1214806"/>
          </a:xfrm>
        </p:spPr>
        <p:txBody>
          <a:bodyPr/>
          <a:lstStyle/>
          <a:p>
            <a:pPr algn="ctr"/>
            <a:r>
              <a:rPr lang="en-IN" b="1" dirty="0"/>
              <a:t>Basic Organization of Computer </a:t>
            </a:r>
            <a:r>
              <a:rPr lang="en-IN" dirty="0"/>
              <a:t/>
            </a:r>
            <a:br>
              <a:rPr lang="en-IN" dirty="0"/>
            </a:br>
            <a:endParaRPr lang="en-IN" dirty="0"/>
          </a:p>
        </p:txBody>
      </p:sp>
      <p:sp>
        <p:nvSpPr>
          <p:cNvPr id="3" name="Text Placeholder 2"/>
          <p:cNvSpPr>
            <a:spLocks noGrp="1"/>
          </p:cNvSpPr>
          <p:nvPr>
            <p:ph sz="quarter" idx="1"/>
          </p:nvPr>
        </p:nvSpPr>
        <p:spPr>
          <a:xfrm>
            <a:off x="609600" y="1905000"/>
            <a:ext cx="6958965" cy="4080510"/>
          </a:xfrm>
        </p:spPr>
        <p:txBody>
          <a:bodyPr/>
          <a:lstStyle/>
          <a:p>
            <a:endParaRPr lang="en-IN" dirty="0"/>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0"/>
            <a:ext cx="6013450"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303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152400"/>
            <a:ext cx="2207259" cy="697230"/>
          </a:xfrm>
        </p:spPr>
        <p:txBody>
          <a:bodyPr/>
          <a:lstStyle/>
          <a:p>
            <a:endParaRPr lang="en-IN" dirty="0"/>
          </a:p>
        </p:txBody>
      </p:sp>
      <p:sp>
        <p:nvSpPr>
          <p:cNvPr id="3" name="Text Placeholder 2"/>
          <p:cNvSpPr>
            <a:spLocks noGrp="1"/>
          </p:cNvSpPr>
          <p:nvPr>
            <p:ph sz="quarter" idx="1"/>
          </p:nvPr>
        </p:nvSpPr>
        <p:spPr>
          <a:xfrm>
            <a:off x="533400" y="1371600"/>
            <a:ext cx="8077200" cy="4724400"/>
          </a:xfrm>
        </p:spPr>
        <p:txBody>
          <a:bodyPr>
            <a:normAutofit lnSpcReduction="10000"/>
          </a:bodyPr>
          <a:lstStyle/>
          <a:p>
            <a:pPr marL="457200" indent="-4572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Input Unit </a:t>
            </a:r>
            <a:endParaRPr lang="en-IN"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 the help of input unit </a:t>
            </a:r>
            <a:r>
              <a:rPr lang="en-US" sz="2000" b="1" dirty="0">
                <a:latin typeface="Times New Roman" panose="02020603050405020304" pitchFamily="18" charset="0"/>
                <a:cs typeface="Times New Roman" panose="02020603050405020304" pitchFamily="18" charset="0"/>
              </a:rPr>
              <a:t>data from outside can be supplied to the </a:t>
            </a:r>
            <a:r>
              <a:rPr lang="en-US" sz="2000" b="1" dirty="0" smtClean="0">
                <a:latin typeface="Times New Roman" panose="02020603050405020304" pitchFamily="18" charset="0"/>
                <a:cs typeface="Times New Roman" panose="02020603050405020304" pitchFamily="18" charset="0"/>
              </a:rPr>
              <a:t>computer</a:t>
            </a:r>
          </a:p>
          <a:p>
            <a:pPr marL="457200" indent="-4572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 Keyboard, Mouse, Hard disk, Floppy disk, CD-ROM drive etc</a:t>
            </a:r>
            <a:r>
              <a:rPr lang="en-IN" sz="2000"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Memory Unit </a:t>
            </a:r>
            <a:endParaRPr lang="en-IN" sz="20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memory unit is used to </a:t>
            </a:r>
            <a:r>
              <a:rPr lang="en-US" sz="2000" b="1" dirty="0">
                <a:latin typeface="Times New Roman" panose="02020603050405020304" pitchFamily="18" charset="0"/>
                <a:cs typeface="Times New Roman" panose="02020603050405020304" pitchFamily="18" charset="0"/>
              </a:rPr>
              <a:t>store programs and data</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2 types-primary </a:t>
            </a:r>
            <a:r>
              <a:rPr lang="en-US" sz="2000" dirty="0">
                <a:latin typeface="Times New Roman" panose="02020603050405020304" pitchFamily="18" charset="0"/>
                <a:cs typeface="Times New Roman" panose="02020603050405020304" pitchFamily="18" charset="0"/>
              </a:rPr>
              <a:t>storage memory </a:t>
            </a:r>
            <a:r>
              <a:rPr lang="en-US" sz="2000" dirty="0" smtClean="0">
                <a:latin typeface="Times New Roman" panose="02020603050405020304" pitchFamily="18" charset="0"/>
                <a:cs typeface="Times New Roman" panose="02020603050405020304" pitchFamily="18" charset="0"/>
              </a:rPr>
              <a:t>device </a:t>
            </a:r>
            <a:r>
              <a:rPr lang="en-US" sz="2000" dirty="0">
                <a:latin typeface="Times New Roman" panose="02020603050405020304" pitchFamily="18" charset="0"/>
                <a:cs typeface="Times New Roman" panose="02020603050405020304" pitchFamily="18" charset="0"/>
              </a:rPr>
              <a:t>and secondary storage memory device. </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Primary memory is also known as </a:t>
            </a:r>
            <a:r>
              <a:rPr lang="en-US" sz="2000" b="1" dirty="0">
                <a:latin typeface="Times New Roman" panose="02020603050405020304" pitchFamily="18" charset="0"/>
                <a:cs typeface="Times New Roman" panose="02020603050405020304" pitchFamily="18" charset="0"/>
              </a:rPr>
              <a:t>Main memory or Internal </a:t>
            </a:r>
            <a:r>
              <a:rPr lang="en-US" sz="2000" b="1" dirty="0" smtClean="0">
                <a:latin typeface="Times New Roman" panose="02020603050405020304" pitchFamily="18" charset="0"/>
                <a:cs typeface="Times New Roman" panose="02020603050405020304" pitchFamily="18" charset="0"/>
              </a:rPr>
              <a:t>memory</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storage of programs and active data </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semi-conductor memories</a:t>
            </a:r>
          </a:p>
          <a:p>
            <a:pPr marL="914400" lvl="1"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Volatile Memory          : RAM (Random Access Memory).</a:t>
            </a:r>
          </a:p>
          <a:p>
            <a:pPr marL="914400" lvl="1" indent="-4572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Non-Volatile Memory : ROM (Read only Memory),  PROM (Programmable ROM</a:t>
            </a:r>
            <a:r>
              <a:rPr lang="en-US"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7297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2027</TotalTime>
  <Words>3838</Words>
  <Application>Microsoft Office PowerPoint</Application>
  <PresentationFormat>On-screen Show (4:3)</PresentationFormat>
  <Paragraphs>514</Paragraphs>
  <Slides>78</Slides>
  <Notes>0</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Oriel</vt:lpstr>
      <vt:lpstr>PowerPoint Presentation</vt:lpstr>
      <vt:lpstr>William Stallings  Computer Organization  and Architecture</vt:lpstr>
      <vt:lpstr>Introduction to Computer System &amp; its sub-modules</vt:lpstr>
      <vt:lpstr>Architecture &amp; Organization</vt:lpstr>
      <vt:lpstr>PowerPoint Presentation</vt:lpstr>
      <vt:lpstr>Architecture &amp; Organization</vt:lpstr>
      <vt:lpstr>PowerPoint Presentation</vt:lpstr>
      <vt:lpstr>Basic Organization of Computer  </vt:lpstr>
      <vt:lpstr>PowerPoint Presentation</vt:lpstr>
      <vt:lpstr>PowerPoint Presentation</vt:lpstr>
      <vt:lpstr>PowerPoint Presentation</vt:lpstr>
      <vt:lpstr>PowerPoint Presentation</vt:lpstr>
      <vt:lpstr>Structure &amp; Function</vt:lpstr>
      <vt:lpstr>Functional View</vt:lpstr>
      <vt:lpstr>Function</vt:lpstr>
      <vt:lpstr>Possible Computer Operations Operations (a) Data movement</vt:lpstr>
      <vt:lpstr>Operations (b) Storage</vt:lpstr>
      <vt:lpstr>Operation (c) Processing from/to  storage</vt:lpstr>
      <vt:lpstr>Operation (d)  Processing from storage to I/O</vt:lpstr>
      <vt:lpstr>Computer top-level structure</vt:lpstr>
      <vt:lpstr>Structure - Top Level simple single-processor computer</vt:lpstr>
      <vt:lpstr>PowerPoint Presentation</vt:lpstr>
      <vt:lpstr>Structure - The CPU</vt:lpstr>
      <vt:lpstr>PowerPoint Presentation</vt:lpstr>
      <vt:lpstr>Structure - The Control Unit</vt:lpstr>
      <vt:lpstr>multicore computer structure</vt:lpstr>
      <vt:lpstr>William Stallings  Computer Organization  and Architecture 8th Edition</vt:lpstr>
      <vt:lpstr>Von Neumann architecture</vt:lpstr>
      <vt:lpstr>Structure of Von Neumann machine</vt:lpstr>
      <vt:lpstr>PowerPoint Presentation</vt:lpstr>
      <vt:lpstr>Structure of IAS – detail</vt:lpstr>
      <vt:lpstr>PowerPoint Presentation</vt:lpstr>
      <vt:lpstr>Generations of Computer</vt:lpstr>
      <vt:lpstr>PowerPoint Presentation</vt:lpstr>
      <vt:lpstr>PowerPoint Presentation</vt:lpstr>
      <vt:lpstr>PowerPoint Presentation</vt:lpstr>
      <vt:lpstr>What is a Bus?</vt:lpstr>
      <vt:lpstr>PowerPoint Presentation</vt:lpstr>
      <vt:lpstr>Buses</vt:lpstr>
      <vt:lpstr>Functions of Buses in Computers</vt:lpstr>
      <vt:lpstr>PowerPoint Presentation</vt:lpstr>
      <vt:lpstr>Bus Structure</vt:lpstr>
      <vt:lpstr>Data Bus</vt:lpstr>
      <vt:lpstr>Address bus</vt:lpstr>
      <vt:lpstr>PowerPoint Presentation</vt:lpstr>
      <vt:lpstr>Control Bus</vt:lpstr>
      <vt:lpstr>Examples of control lines</vt:lpstr>
      <vt:lpstr>Bus Interconnection Scheme</vt:lpstr>
      <vt:lpstr>PowerPoint Presentation</vt:lpstr>
      <vt:lpstr>Single Bus Problems</vt:lpstr>
      <vt:lpstr>PowerPoint Presentation</vt:lpstr>
      <vt:lpstr>Bus Types</vt:lpstr>
      <vt:lpstr>PowerPoint Presentation</vt:lpstr>
      <vt:lpstr>Bus Arbitration</vt:lpstr>
      <vt:lpstr>Centralised or Distributed Arbitration</vt:lpstr>
      <vt:lpstr>PowerPoint Presentation</vt:lpstr>
      <vt:lpstr>Introduction to PCI Bus</vt:lpstr>
      <vt:lpstr>PCI-peripheral component interconnect (PCI)</vt:lpstr>
      <vt:lpstr>FEATURES</vt:lpstr>
      <vt:lpstr>PCI Bus-Peripheral Component Interconnect</vt:lpstr>
      <vt:lpstr>PowerPoint Presentation</vt:lpstr>
      <vt:lpstr>PCI Bus Lines (required)</vt:lpstr>
      <vt:lpstr>PCI Bus Lines (Optional)</vt:lpstr>
      <vt:lpstr>PCI Bus Lines (Optional)</vt:lpstr>
      <vt:lpstr>PowerPoint Presentation</vt:lpstr>
      <vt:lpstr>PowerPoint Presentation</vt:lpstr>
      <vt:lpstr>Introduction to SCSI Bus</vt:lpstr>
      <vt:lpstr>PowerPoint Presentation</vt:lpstr>
      <vt:lpstr>PowerPoint Presentation</vt:lpstr>
      <vt:lpstr>SCSI-Small Computer System Interface</vt:lpstr>
      <vt:lpstr>PowerPoint Presentation</vt:lpstr>
      <vt:lpstr>PowerPoint Presentation</vt:lpstr>
      <vt:lpstr>PowerPoint Presentation</vt:lpstr>
      <vt:lpstr>PowerPoint Presentation</vt:lpstr>
      <vt:lpstr>PowerPoint Presentation</vt:lpstr>
      <vt:lpstr>SCSI advantages</vt:lpstr>
      <vt:lpstr>PowerPoint Presentation</vt:lpstr>
      <vt:lpstr>SCSI disadvantages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Intrduction</dc:title>
  <dc:creator>Adrian J Pullin</dc:creator>
  <cp:lastModifiedBy>Admin</cp:lastModifiedBy>
  <cp:revision>97</cp:revision>
  <dcterms:created xsi:type="dcterms:W3CDTF">2023-07-10T11:36:40Z</dcterms:created>
  <dcterms:modified xsi:type="dcterms:W3CDTF">2023-08-09T04:01:33Z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2022-08-29T00:00:00Z</vt:filetime>
  </property>
  <property fmtid="{D5CDD505-2E9C-101B-9397-08002B2CF9AE}" pid="3" name="Creator">
    <vt:lpwstr>Microsoft® PowerPoint® 2010</vt:lpwstr>
  </property>
  <property fmtid="{D5CDD505-2E9C-101B-9397-08002B2CF9AE}" pid="4" name="LastSaved">
    <vt:filetime>2023-07-10T00:00:00Z</vt:filetime>
  </property>
</Properties>
</file>